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309"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10" r:id="rId31"/>
    <p:sldId id="285" r:id="rId32"/>
    <p:sldId id="286" r:id="rId33"/>
    <p:sldId id="287" r:id="rId34"/>
    <p:sldId id="288" r:id="rId35"/>
    <p:sldId id="289" r:id="rId36"/>
    <p:sldId id="290" r:id="rId37"/>
    <p:sldId id="291" r:id="rId38"/>
    <p:sldId id="292" r:id="rId39"/>
    <p:sldId id="312" r:id="rId40"/>
    <p:sldId id="311"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572A9-7442-4CA6-A204-926C258A5993}" type="datetimeFigureOut">
              <a:rPr lang="en-US" smtClean="0"/>
              <a:pPr/>
              <a:t>2/19/2016</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8E362-0089-4BBF-811A-415D0D0A23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48E362-0089-4BBF-811A-415D0D0A238D}"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5A48E362-0089-4BBF-811A-415D0D0A238D}"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11/05/1437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www.blogger.com/goog_1402643335" TargetMode="Externa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14290"/>
            <a:ext cx="8643998" cy="6286544"/>
          </a:xfrm>
        </p:spPr>
        <p:txBody>
          <a:bodyPr/>
          <a:lstStyle/>
          <a:p>
            <a:endParaRPr lang="ar-IQ" dirty="0" smtClean="0"/>
          </a:p>
          <a:p>
            <a:endParaRPr lang="ar-IQ" dirty="0" smtClean="0"/>
          </a:p>
          <a:p>
            <a:endParaRPr lang="ar-IQ" dirty="0" smtClean="0"/>
          </a:p>
          <a:p>
            <a:pPr algn="ctr"/>
            <a:endPar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ar-IQ"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المحاضرة / المهندسة صفية عبد اللطيف بدر</a:t>
            </a:r>
          </a:p>
          <a:p>
            <a:pPr algn="ctr"/>
            <a:r>
              <a:rPr lang="ar-IQ"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اعتباراً من 21 / 2016/2</a:t>
            </a:r>
          </a:p>
          <a:p>
            <a:pPr algn="ctr"/>
            <a:r>
              <a:rPr lang="ar-IQ"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    ولغاية 25 / 2 / 2016</a:t>
            </a:r>
          </a:p>
          <a:p>
            <a:pPr algn="ctr"/>
            <a:r>
              <a:rPr lang="ar-IQ"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 </a:t>
            </a:r>
            <a:endParaRPr lang="ar-IQ" sz="4400" dirty="0" smtClean="0">
              <a:solidFill>
                <a:srgbClr val="FFFF00"/>
              </a:solidFill>
            </a:endParaRPr>
          </a:p>
        </p:txBody>
      </p:sp>
      <p:sp>
        <p:nvSpPr>
          <p:cNvPr id="4" name="مستطيل 3"/>
          <p:cNvSpPr/>
          <p:nvPr/>
        </p:nvSpPr>
        <p:spPr>
          <a:xfrm>
            <a:off x="1000100" y="1428736"/>
            <a:ext cx="7207809"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دورة السلامة المهنية</a:t>
            </a: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357142"/>
            <a:ext cx="8858312" cy="6500858"/>
          </a:xfrm>
        </p:spPr>
        <p:txBody>
          <a:bodyPr>
            <a:normAutofit/>
          </a:bodyPr>
          <a:lstStyle/>
          <a:p>
            <a:pPr rtl="1"/>
            <a:r>
              <a:rPr lang="ar-IQ" sz="3600" dirty="0" smtClean="0">
                <a:solidFill>
                  <a:srgbClr val="FFFF00"/>
                </a:solidFill>
                <a:latin typeface="Arabic Typesetting" pitchFamily="66" charset="-78"/>
                <a:cs typeface="Arabic Typesetting" pitchFamily="66" charset="-78"/>
              </a:rPr>
              <a:t>2</a:t>
            </a:r>
            <a:r>
              <a:rPr lang="ar-IQ" sz="3200" dirty="0" smtClean="0">
                <a:solidFill>
                  <a:srgbClr val="FFFF00"/>
                </a:solidFill>
              </a:rPr>
              <a:t> </a:t>
            </a:r>
            <a:r>
              <a:rPr lang="ar-IQ" sz="3200" dirty="0" smtClean="0">
                <a:solidFill>
                  <a:srgbClr val="FFFF00"/>
                </a:solidFill>
                <a:latin typeface="Arabic Typesetting" pitchFamily="66" charset="-78"/>
                <a:cs typeface="Arabic Typesetting" pitchFamily="66" charset="-78"/>
              </a:rPr>
              <a:t>-</a:t>
            </a:r>
            <a:r>
              <a:rPr lang="ar-IQ" sz="3200" dirty="0" smtClean="0">
                <a:solidFill>
                  <a:srgbClr val="FFFF00"/>
                </a:solidFill>
              </a:rPr>
              <a:t> </a:t>
            </a:r>
            <a:r>
              <a:rPr lang="ar-JO" sz="3200" dirty="0" smtClean="0">
                <a:solidFill>
                  <a:srgbClr val="FFFF00"/>
                </a:solidFill>
                <a:latin typeface="Arabic Typesetting" pitchFamily="66" charset="-78"/>
                <a:cs typeface="Arabic Typesetting" pitchFamily="66" charset="-78"/>
              </a:rPr>
              <a:t>نقص الخبرة لأداء العمل</a:t>
            </a:r>
            <a:endParaRPr lang="en-US" sz="3200" dirty="0" smtClean="0">
              <a:solidFill>
                <a:srgbClr val="FFFF00"/>
              </a:solidFill>
              <a:latin typeface="Arabic Typesetting" pitchFamily="66" charset="-78"/>
              <a:cs typeface="Arabic Typesetting" pitchFamily="66" charset="-78"/>
            </a:endParaRPr>
          </a:p>
          <a:p>
            <a:r>
              <a:rPr lang="ar-JO" sz="3200" dirty="0" smtClean="0">
                <a:solidFill>
                  <a:srgbClr val="FFFF00"/>
                </a:solidFill>
                <a:latin typeface="Arabic Typesetting" pitchFamily="66" charset="-78"/>
                <a:cs typeface="Arabic Typesetting" pitchFamily="66" charset="-78"/>
              </a:rPr>
              <a:t>تعتبر الخبرة والمهارة من الشروط الأساسية لإتقان العمل والقيام به بالصورة الصحيحة </a:t>
            </a:r>
            <a:endParaRPr lang="ar-IQ" sz="3200" dirty="0" smtClean="0">
              <a:solidFill>
                <a:srgbClr val="FFFF00"/>
              </a:solidFill>
              <a:latin typeface="Arabic Typesetting" pitchFamily="66" charset="-78"/>
              <a:cs typeface="Arabic Typesetting" pitchFamily="66" charset="-78"/>
            </a:endParaRPr>
          </a:p>
          <a:p>
            <a:r>
              <a:rPr lang="ar-JO" sz="3200" dirty="0" smtClean="0">
                <a:solidFill>
                  <a:srgbClr val="FFFF00"/>
                </a:solidFill>
                <a:latin typeface="Arabic Typesetting" pitchFamily="66" charset="-78"/>
                <a:cs typeface="Arabic Typesetting" pitchFamily="66" charset="-78"/>
              </a:rPr>
              <a:t>وبالتالي الصورة الآمنة، ويمكن أن تكتسب الخبرة من خلال</a:t>
            </a:r>
            <a:r>
              <a:rPr lang="ar-IQ" sz="3200" dirty="0" smtClean="0">
                <a:solidFill>
                  <a:srgbClr val="FFFF00"/>
                </a:solidFill>
                <a:latin typeface="Arabic Typesetting" pitchFamily="66" charset="-78"/>
                <a:cs typeface="Arabic Typesetting" pitchFamily="66" charset="-78"/>
              </a:rPr>
              <a:t> ندوات توعيه وحلقات تدريب على العمل تجري للعمال قبل تسلمهم العمل ويجب متابعة التدريب للعمال السابقين لتحسين مهارات البعض بالاعتماد على الخبراء منهم لمساهمة ذلك بشكل أساسي في خفض مخاطر العمل</a:t>
            </a:r>
            <a:r>
              <a:rPr lang="en-US" sz="3200" dirty="0" smtClean="0">
                <a:solidFill>
                  <a:srgbClr val="FFFF00"/>
                </a:solidFill>
                <a:latin typeface="Arabic Typesetting" pitchFamily="66" charset="-78"/>
                <a:cs typeface="Arabic Typesetting" pitchFamily="66" charset="-78"/>
              </a:rPr>
              <a:t/>
            </a:r>
            <a:br>
              <a:rPr lang="en-US" sz="3200" dirty="0" smtClean="0">
                <a:solidFill>
                  <a:srgbClr val="FFFF00"/>
                </a:solidFill>
                <a:latin typeface="Arabic Typesetting" pitchFamily="66" charset="-78"/>
                <a:cs typeface="Arabic Typesetting" pitchFamily="66" charset="-78"/>
              </a:rPr>
            </a:br>
            <a:r>
              <a:rPr lang="ar-JO" sz="3200" dirty="0" smtClean="0">
                <a:solidFill>
                  <a:srgbClr val="FFFF00"/>
                </a:solidFill>
                <a:latin typeface="Arabic Typesetting" pitchFamily="66" charset="-78"/>
                <a:cs typeface="Arabic Typesetting" pitchFamily="66" charset="-78"/>
              </a:rPr>
              <a:t>ومع ذلك نلاحظ أحيانا أن ميزة الأمان </a:t>
            </a:r>
            <a:r>
              <a:rPr lang="ar-IQ" sz="3200" dirty="0" smtClean="0">
                <a:solidFill>
                  <a:srgbClr val="FFFF00"/>
                </a:solidFill>
                <a:latin typeface="Arabic Typesetting" pitchFamily="66" charset="-78"/>
                <a:cs typeface="Arabic Typesetting" pitchFamily="66" charset="-78"/>
              </a:rPr>
              <a:t>(الناتجة من الثقة المفرطة)</a:t>
            </a:r>
            <a:r>
              <a:rPr lang="ar-JO" sz="3200" dirty="0" smtClean="0">
                <a:solidFill>
                  <a:srgbClr val="FFFF00"/>
                </a:solidFill>
                <a:latin typeface="Arabic Typesetting" pitchFamily="66" charset="-78"/>
                <a:cs typeface="Arabic Typesetting" pitchFamily="66" charset="-78"/>
              </a:rPr>
              <a:t>هذه تنقلب إلى سبب من أسباب الحوادث حيث يتعرض العامل الماهر للإصابة  بسبب غروره وتباهيه بمهارته أثناء </a:t>
            </a:r>
            <a:r>
              <a:rPr lang="ar-JO" sz="3600" dirty="0" smtClean="0">
                <a:solidFill>
                  <a:srgbClr val="FFFF00"/>
                </a:solidFill>
                <a:latin typeface="Arabic Typesetting" pitchFamily="66" charset="-78"/>
                <a:cs typeface="Arabic Typesetting" pitchFamily="66" charset="-78"/>
              </a:rPr>
              <a:t>تأدية العمل .</a:t>
            </a:r>
            <a:r>
              <a:rPr lang="en-US" sz="3600" dirty="0" smtClean="0">
                <a:solidFill>
                  <a:srgbClr val="FFFF00"/>
                </a:solidFill>
                <a:latin typeface="Arabic Typesetting" pitchFamily="66" charset="-78"/>
                <a:cs typeface="Arabic Typesetting" pitchFamily="66" charset="-78"/>
              </a:rPr>
              <a:t/>
            </a:r>
            <a:br>
              <a:rPr lang="en-US" sz="3600" dirty="0" smtClean="0">
                <a:solidFill>
                  <a:srgbClr val="FFFF00"/>
                </a:solidFill>
                <a:latin typeface="Arabic Typesetting" pitchFamily="66" charset="-78"/>
                <a:cs typeface="Arabic Typesetting" pitchFamily="66" charset="-78"/>
              </a:rPr>
            </a:br>
            <a:endParaRPr lang="en-US" sz="36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14290"/>
            <a:ext cx="8572560" cy="6429420"/>
          </a:xfrm>
        </p:spPr>
        <p:txBody>
          <a:bodyPr>
            <a:noAutofit/>
          </a:bodyPr>
          <a:lstStyle/>
          <a:p>
            <a:pPr rtl="1"/>
            <a:r>
              <a:rPr lang="ar-JO" sz="3600" b="1" dirty="0" smtClean="0">
                <a:solidFill>
                  <a:srgbClr val="FFFF00"/>
                </a:solidFill>
                <a:latin typeface="Arabic Typesetting" pitchFamily="66" charset="-78"/>
                <a:cs typeface="Arabic Typesetting" pitchFamily="66" charset="-78"/>
              </a:rPr>
              <a:t>3- أساليب عمل غير آمنة</a:t>
            </a:r>
            <a:endParaRPr lang="en-US" sz="3600"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من أسباب العمل غير </a:t>
            </a:r>
            <a:r>
              <a:rPr lang="ar-JO" sz="3200" dirty="0" err="1" smtClean="0">
                <a:solidFill>
                  <a:srgbClr val="FFFF00"/>
                </a:solidFill>
                <a:latin typeface="Arabic Typesetting" pitchFamily="66" charset="-78"/>
                <a:cs typeface="Arabic Typesetting" pitchFamily="66" charset="-78"/>
              </a:rPr>
              <a:t>ال</a:t>
            </a:r>
            <a:r>
              <a:rPr lang="ar-IQ" sz="3200" dirty="0" smtClean="0">
                <a:solidFill>
                  <a:srgbClr val="FFFF00"/>
                </a:solidFill>
                <a:latin typeface="Arabic Typesetting" pitchFamily="66" charset="-78"/>
                <a:cs typeface="Arabic Typesetting" pitchFamily="66" charset="-78"/>
              </a:rPr>
              <a:t>آمنة</a:t>
            </a:r>
            <a:r>
              <a:rPr lang="ar-JO" sz="3200" dirty="0" smtClean="0">
                <a:solidFill>
                  <a:srgbClr val="FFFF00"/>
                </a:solidFill>
                <a:latin typeface="Arabic Typesetting" pitchFamily="66" charset="-78"/>
                <a:cs typeface="Arabic Typesetting" pitchFamily="66" charset="-78"/>
              </a:rPr>
              <a:t> وطرق العمل الخاطئة التي تؤدي إلى وقوع حوادث وإصابات العمل نذكر على سبيل المثال  ما يلي:</a:t>
            </a:r>
            <a:endParaRPr lang="en-US" sz="3200"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-استعمال العدد اليدوية بطريقة خاطئة أو استعمال العدد اليدوية التالفة .</a:t>
            </a:r>
            <a:endParaRPr lang="en-US" sz="3200"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-استخدام المعدات في غير الأعمال المخصصة لها.</a:t>
            </a:r>
            <a:endParaRPr lang="en-US" sz="3200"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-نقل وتنزيل وتحميل البضائع بطرق غير صحيحة وغير آمنة.</a:t>
            </a:r>
            <a:endParaRPr lang="en-US" sz="3200"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-عدم استخدام معدات الوقاية الشخصية الضرورية لأداء العمل.	</a:t>
            </a:r>
            <a:endParaRPr lang="en-US" sz="3200"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-عدم مراعاة النظافة والترتيب في مكان العمل.</a:t>
            </a:r>
            <a:endParaRPr lang="en-US" sz="3200" dirty="0" smtClean="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847088"/>
          </a:xfrm>
        </p:spPr>
        <p:txBody>
          <a:bodyPr>
            <a:normAutofit/>
          </a:bodyPr>
          <a:lstStyle/>
          <a:p>
            <a:pPr algn="r"/>
            <a:r>
              <a:rPr lang="ar-JO" sz="5400" dirty="0" smtClean="0">
                <a:solidFill>
                  <a:srgbClr val="FFFF00"/>
                </a:solidFill>
                <a:latin typeface="Arabic Typesetting" pitchFamily="66" charset="-78"/>
                <a:cs typeface="Arabic Typesetting" pitchFamily="66" charset="-78"/>
              </a:rPr>
              <a:t> </a:t>
            </a:r>
            <a:r>
              <a:rPr lang="ar-IQ" sz="3200" dirty="0" smtClean="0">
                <a:solidFill>
                  <a:srgbClr val="FFFF00"/>
                </a:solidFill>
                <a:latin typeface="Arabic Typesetting" pitchFamily="66" charset="-78"/>
                <a:cs typeface="Arabic Typesetting" pitchFamily="66" charset="-78"/>
              </a:rPr>
              <a:t>-</a:t>
            </a:r>
            <a:r>
              <a:rPr lang="ar-JO" sz="3200" dirty="0" smtClean="0">
                <a:solidFill>
                  <a:srgbClr val="FFFF00"/>
                </a:solidFill>
                <a:latin typeface="Arabic Typesetting" pitchFamily="66" charset="-78"/>
                <a:cs typeface="Arabic Typesetting" pitchFamily="66" charset="-78"/>
              </a:rPr>
              <a:t>إزالة أجهزة الوقاية من أسي</a:t>
            </a:r>
            <a:r>
              <a:rPr lang="ar-IQ" sz="3200" dirty="0" smtClean="0">
                <a:solidFill>
                  <a:srgbClr val="FFFF00"/>
                </a:solidFill>
                <a:latin typeface="Arabic Typesetting" pitchFamily="66" charset="-78"/>
                <a:cs typeface="Arabic Typesetting" pitchFamily="66" charset="-78"/>
              </a:rPr>
              <a:t>ج</a:t>
            </a:r>
            <a:r>
              <a:rPr lang="ar-JO" sz="3200" dirty="0" smtClean="0">
                <a:solidFill>
                  <a:srgbClr val="FFFF00"/>
                </a:solidFill>
                <a:latin typeface="Arabic Typesetting" pitchFamily="66" charset="-78"/>
                <a:cs typeface="Arabic Typesetting" pitchFamily="66" charset="-78"/>
              </a:rPr>
              <a:t>ة وحواجز واقية عن الماكينات أثناء العمل أو إجراء عمليات </a:t>
            </a:r>
            <a:r>
              <a:rPr lang="ar-JO" sz="3600" dirty="0" smtClean="0">
                <a:solidFill>
                  <a:srgbClr val="FFFF00"/>
                </a:solidFill>
                <a:latin typeface="Arabic Typesetting" pitchFamily="66" charset="-78"/>
                <a:cs typeface="Arabic Typesetting" pitchFamily="66" charset="-78"/>
              </a:rPr>
              <a:t>الصيانة </a:t>
            </a:r>
            <a:r>
              <a:rPr lang="ar-IQ" sz="3200" dirty="0" err="1" smtClean="0">
                <a:solidFill>
                  <a:srgbClr val="FFFF00"/>
                </a:solidFill>
                <a:latin typeface="Arabic Typesetting" pitchFamily="66" charset="-78"/>
                <a:cs typeface="Arabic Typesetting" pitchFamily="66" charset="-78"/>
              </a:rPr>
              <a:t>والالآت</a:t>
            </a:r>
            <a:r>
              <a:rPr lang="ar-IQ" sz="3200" dirty="0" smtClean="0">
                <a:solidFill>
                  <a:srgbClr val="FFFF00"/>
                </a:solidFill>
                <a:latin typeface="Arabic Typesetting" pitchFamily="66" charset="-78"/>
                <a:cs typeface="Arabic Typesetting" pitchFamily="66" charset="-78"/>
              </a:rPr>
              <a:t> تعمل</a:t>
            </a:r>
            <a:r>
              <a:rPr lang="ar-JO" sz="3200" dirty="0" smtClean="0">
                <a:solidFill>
                  <a:srgbClr val="FFFF00"/>
                </a:solidFill>
                <a:latin typeface="Arabic Typesetting" pitchFamily="66" charset="-78"/>
                <a:cs typeface="Arabic Typesetting" pitchFamily="66" charset="-78"/>
              </a:rPr>
              <a:t>.</a:t>
            </a:r>
            <a:endParaRPr lang="ar-IQ" sz="3200" dirty="0"/>
          </a:p>
        </p:txBody>
      </p:sp>
      <p:sp>
        <p:nvSpPr>
          <p:cNvPr id="3" name="Content Placeholder 2"/>
          <p:cNvSpPr>
            <a:spLocks noGrp="1"/>
          </p:cNvSpPr>
          <p:nvPr>
            <p:ph idx="1"/>
          </p:nvPr>
        </p:nvSpPr>
        <p:spPr>
          <a:xfrm>
            <a:off x="285720" y="1500174"/>
            <a:ext cx="8858280" cy="4824426"/>
          </a:xfrm>
        </p:spPr>
        <p:txBody>
          <a:bodyPr>
            <a:normAutofit/>
          </a:bodyPr>
          <a:lstStyle/>
          <a:p>
            <a:pPr algn="r" rtl="1">
              <a:buNone/>
            </a:pPr>
            <a:endParaRPr lang="en-US" sz="3600" dirty="0" smtClean="0">
              <a:solidFill>
                <a:srgbClr val="FFFF00"/>
              </a:solidFill>
              <a:latin typeface="Arabic Typesetting" pitchFamily="66" charset="-78"/>
              <a:cs typeface="Arabic Typesetting" pitchFamily="66" charset="-78"/>
            </a:endParaRPr>
          </a:p>
          <a:p>
            <a:pPr algn="r" rtl="1">
              <a:buNone/>
            </a:pPr>
            <a:r>
              <a:rPr lang="ar-IQ" sz="3200"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تواجد العاملين في أماكن خطرة </a:t>
            </a:r>
            <a:r>
              <a:rPr lang="ar-JO" sz="3200" b="1" dirty="0" err="1" smtClean="0">
                <a:solidFill>
                  <a:srgbClr val="FFFF00"/>
                </a:solidFill>
                <a:latin typeface="Arabic Typesetting" pitchFamily="66" charset="-78"/>
                <a:cs typeface="Arabic Typesetting" pitchFamily="66" charset="-78"/>
              </a:rPr>
              <a:t>و</a:t>
            </a:r>
            <a:r>
              <a:rPr lang="ar-JO" sz="3200" b="1" dirty="0" smtClean="0">
                <a:solidFill>
                  <a:srgbClr val="FFFF00"/>
                </a:solidFill>
                <a:latin typeface="Arabic Typesetting" pitchFamily="66" charset="-78"/>
                <a:cs typeface="Arabic Typesetting" pitchFamily="66" charset="-78"/>
              </a:rPr>
              <a:t> غير مسموح التواجد فيها كالوقوف فوق أرضيات غير ثابتة أو أسفل أجسام معلقة.</a:t>
            </a:r>
            <a:endParaRPr lang="en-US" sz="3200" b="1" dirty="0" smtClean="0">
              <a:solidFill>
                <a:srgbClr val="FFFF00"/>
              </a:solidFill>
              <a:latin typeface="Arabic Typesetting" pitchFamily="66" charset="-78"/>
              <a:cs typeface="Arabic Typesetting" pitchFamily="66" charset="-78"/>
            </a:endParaRPr>
          </a:p>
          <a:p>
            <a:pPr algn="r" rtl="1">
              <a:buNone/>
            </a:pPr>
            <a:r>
              <a:rPr lang="ar-IQ"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الحديث والمزاح أثناء أداء العمل أو الركض </a:t>
            </a:r>
            <a:r>
              <a:rPr lang="ar-JO" sz="3200" b="1" dirty="0" err="1" smtClean="0">
                <a:solidFill>
                  <a:srgbClr val="FFFF00"/>
                </a:solidFill>
                <a:latin typeface="Arabic Typesetting" pitchFamily="66" charset="-78"/>
                <a:cs typeface="Arabic Typesetting" pitchFamily="66" charset="-78"/>
              </a:rPr>
              <a:t>و</a:t>
            </a:r>
            <a:r>
              <a:rPr lang="ar-JO" sz="3200" b="1" dirty="0" smtClean="0">
                <a:solidFill>
                  <a:srgbClr val="FFFF00"/>
                </a:solidFill>
                <a:latin typeface="Arabic Typesetting" pitchFamily="66" charset="-78"/>
                <a:cs typeface="Arabic Typesetting" pitchFamily="66" charset="-78"/>
              </a:rPr>
              <a:t> أداء حركات تلفت انتباه الغير من العاملين </a:t>
            </a:r>
            <a:r>
              <a:rPr lang="ar-JO" sz="3200" b="1" dirty="0" err="1" smtClean="0">
                <a:solidFill>
                  <a:srgbClr val="FFFF00"/>
                </a:solidFill>
                <a:latin typeface="Arabic Typesetting" pitchFamily="66" charset="-78"/>
                <a:cs typeface="Arabic Typesetting" pitchFamily="66" charset="-78"/>
              </a:rPr>
              <a:t>و</a:t>
            </a:r>
            <a:r>
              <a:rPr lang="ar-JO" sz="3200" b="1" dirty="0" smtClean="0">
                <a:solidFill>
                  <a:srgbClr val="FFFF00"/>
                </a:solidFill>
                <a:latin typeface="Arabic Typesetting" pitchFamily="66" charset="-78"/>
                <a:cs typeface="Arabic Typesetting" pitchFamily="66" charset="-78"/>
              </a:rPr>
              <a:t> تشتت انتباههم عما يقومون به من أعمال.</a:t>
            </a:r>
            <a:endParaRPr lang="ar-IQ" sz="3200" b="1" dirty="0" smtClean="0">
              <a:solidFill>
                <a:srgbClr val="FFFF00"/>
              </a:solidFill>
              <a:latin typeface="Arabic Typesetting" pitchFamily="66" charset="-78"/>
              <a:cs typeface="Arabic Typesetting" pitchFamily="66" charset="-78"/>
            </a:endParaRPr>
          </a:p>
          <a:p>
            <a:pPr algn="r" rtl="1">
              <a:buNone/>
            </a:pPr>
            <a:r>
              <a:rPr lang="ar-IQ" sz="3200" b="1" dirty="0" smtClean="0">
                <a:solidFill>
                  <a:srgbClr val="FFFF00"/>
                </a:solidFill>
                <a:latin typeface="Arabic Typesetting" pitchFamily="66" charset="-78"/>
                <a:cs typeface="Arabic Typesetting" pitchFamily="66" charset="-78"/>
              </a:rPr>
              <a:t>- الاستعجال.</a:t>
            </a:r>
            <a:endParaRPr lang="ar-IQ" sz="3200" dirty="0" smtClean="0">
              <a:solidFill>
                <a:srgbClr val="FFFF00"/>
              </a:solidFill>
              <a:latin typeface="Arabic Typesetting" pitchFamily="66" charset="-78"/>
              <a:cs typeface="Arabic Typesetting" pitchFamily="66" charset="-78"/>
            </a:endParaRPr>
          </a:p>
        </p:txBody>
      </p:sp>
    </p:spTree>
  </p:cSld>
  <p:clrMapOvr>
    <a:overrideClrMapping bg1="dk1" tx1="lt1" bg2="dk2" tx2="lt2" accent1="accent1" accent2="accent2" accent3="accent3" accent4="accent4" accent5="accent5" accent6="accent6" hlink="hlink" folHlink="folHlink"/>
  </p:clrMapOvr>
  <p:transition spd="slow">
    <p:zoom/>
    <p:sndAc>
      <p:stSnd>
        <p:snd r:embed="rId3" name="bomb.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428604"/>
            <a:ext cx="9001156" cy="6215106"/>
          </a:xfrm>
        </p:spPr>
        <p:txBody>
          <a:bodyPr>
            <a:normAutofit/>
          </a:bodyPr>
          <a:lstStyle/>
          <a:p>
            <a:pPr rtl="1"/>
            <a:endParaRPr lang="ar-IQ" sz="4600" b="1" dirty="0" smtClean="0">
              <a:solidFill>
                <a:srgbClr val="FFFF00"/>
              </a:solidFill>
              <a:latin typeface="Arabic Typesetting" pitchFamily="66" charset="-78"/>
              <a:cs typeface="Arabic Typesetting" pitchFamily="66" charset="-78"/>
            </a:endParaRPr>
          </a:p>
          <a:p>
            <a:pPr rtl="1" fontAlgn="base"/>
            <a:r>
              <a:rPr lang="ar-SA" sz="4800" b="1" dirty="0" smtClean="0">
                <a:solidFill>
                  <a:srgbClr val="FFFF00"/>
                </a:solidFill>
                <a:latin typeface="Arabic Typesetting" pitchFamily="66" charset="-78"/>
                <a:cs typeface="Arabic Typesetting" pitchFamily="66" charset="-78"/>
              </a:rPr>
              <a:t>أنواع المخاطر في محطات التوليد </a:t>
            </a:r>
            <a:r>
              <a:rPr lang="ar-SA" sz="5800" b="1" dirty="0" smtClean="0">
                <a:solidFill>
                  <a:srgbClr val="FFFF00"/>
                </a:solidFill>
                <a:latin typeface="Arabic Typesetting" pitchFamily="66" charset="-78"/>
                <a:cs typeface="Arabic Typesetting" pitchFamily="66" charset="-78"/>
              </a:rPr>
              <a:t> </a:t>
            </a:r>
            <a:endParaRPr lang="en-US" sz="5800" b="1" dirty="0" smtClean="0">
              <a:solidFill>
                <a:srgbClr val="FFFF00"/>
              </a:solidFill>
              <a:latin typeface="Arabic Typesetting" pitchFamily="66" charset="-78"/>
              <a:cs typeface="Arabic Typesetting" pitchFamily="66" charset="-78"/>
            </a:endParaRPr>
          </a:p>
          <a:p>
            <a:pPr rtl="1" fontAlgn="base"/>
            <a:r>
              <a:rPr lang="ar-SA" sz="4300" b="1" dirty="0" smtClean="0">
                <a:solidFill>
                  <a:srgbClr val="FFFF00"/>
                </a:solidFill>
                <a:latin typeface="Arabic Typesetting" pitchFamily="66" charset="-78"/>
                <a:cs typeface="Arabic Typesetting" pitchFamily="66" charset="-78"/>
              </a:rPr>
              <a:t>مخـــاطر الكهربــاء</a:t>
            </a:r>
            <a:r>
              <a:rPr lang="en-US" sz="43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 </a:t>
            </a:r>
            <a:endParaRPr lang="en-US" sz="58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الكهرباء مصدر أساسي من مصادر الطاقة وعصب الحياة العصرية وهي الطاقة المحركة في الصناعات المختلفة. إن استخدام الكهرباء لا يخلو من المخاطر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الإنسان وعل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الممتلكات ، والأخطار الكهربائية أكيدة الوجود في توصيلات وصيانة واستعمال الأجهزة الكهربائية. والسيطرة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معظم مخاطر الكهرباء ليس صعبا أو باه</a:t>
            </a:r>
            <a:r>
              <a:rPr lang="ar-IQ" sz="3200" b="1" dirty="0" smtClean="0">
                <a:solidFill>
                  <a:srgbClr val="FFFF00"/>
                </a:solidFill>
                <a:latin typeface="Arabic Typesetting" pitchFamily="66" charset="-78"/>
                <a:cs typeface="Arabic Typesetting" pitchFamily="66" charset="-78"/>
              </a:rPr>
              <a:t>ض</a:t>
            </a:r>
            <a:r>
              <a:rPr lang="ar-SA" sz="3200" b="1" dirty="0" smtClean="0">
                <a:solidFill>
                  <a:srgbClr val="FFFF00"/>
                </a:solidFill>
                <a:latin typeface="Arabic Typesetting" pitchFamily="66" charset="-78"/>
                <a:cs typeface="Arabic Typesetting" pitchFamily="66" charset="-78"/>
              </a:rPr>
              <a:t> التكاليف ولكن تجاهل وإهمال إجراءات الحماية من الكهرباء يسبب أضرارا كثيرة للأشخاص والممتلكات</a:t>
            </a:r>
            <a:r>
              <a:rPr lang="en-US" sz="3200" b="1" dirty="0" smtClean="0">
                <a:solidFill>
                  <a:srgbClr val="FFFF00"/>
                </a:solidFill>
                <a:latin typeface="Arabic Typesetting" pitchFamily="66" charset="-78"/>
                <a:cs typeface="Arabic Typesetting" pitchFamily="66" charset="-78"/>
              </a:rPr>
              <a:t>.</a:t>
            </a:r>
          </a:p>
          <a:p>
            <a:pPr algn="ctr" rtl="1"/>
            <a:endParaRPr lang="ar-IQ" sz="4600" dirty="0" smtClean="0">
              <a:solidFill>
                <a:srgbClr val="FFFF00"/>
              </a:solidFill>
              <a:latin typeface="Arabic Typesetting" pitchFamily="66" charset="-78"/>
              <a:cs typeface="Arabic Typesetting" pitchFamily="66" charset="-78"/>
            </a:endParaRPr>
          </a:p>
          <a:p>
            <a:pPr rtl="1"/>
            <a:endParaRPr lang="en-US" sz="4600" dirty="0" smtClean="0">
              <a:solidFill>
                <a:srgbClr val="FFFF00"/>
              </a:solidFill>
              <a:latin typeface="Arabic Typesetting" pitchFamily="66" charset="-78"/>
              <a:cs typeface="Arabic Typesetting" pitchFamily="66" charset="-78"/>
            </a:endParaRPr>
          </a:p>
          <a:p>
            <a:endParaRPr lang="en-US" sz="2800"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285728"/>
            <a:ext cx="8643998" cy="6215106"/>
          </a:xfrm>
        </p:spPr>
        <p:txBody>
          <a:bodyPr/>
          <a:lstStyle/>
          <a:p>
            <a:pPr rtl="1" fontAlgn="base"/>
            <a:r>
              <a:rPr lang="ar-SA" sz="4000" b="1" dirty="0" smtClean="0">
                <a:solidFill>
                  <a:srgbClr val="FFFF00"/>
                </a:solidFill>
                <a:latin typeface="Arabic Typesetting" pitchFamily="66" charset="-78"/>
                <a:cs typeface="Arabic Typesetting" pitchFamily="66" charset="-78"/>
              </a:rPr>
              <a:t>طبيعة الكهرباء</a:t>
            </a:r>
            <a:r>
              <a:rPr lang="en-US" sz="4000" b="1" dirty="0" smtClean="0">
                <a:solidFill>
                  <a:srgbClr val="FFFF00"/>
                </a:solidFill>
                <a:latin typeface="Arabic Typesetting" pitchFamily="66" charset="-78"/>
                <a:cs typeface="Arabic Typesetting" pitchFamily="66" charset="-78"/>
              </a:rPr>
              <a:t> Nature of Electricity</a:t>
            </a:r>
            <a:r>
              <a:rPr lang="en-US" sz="4800" dirty="0" smtClean="0">
                <a:solidFill>
                  <a:srgbClr val="FFFF00"/>
                </a:solidFill>
                <a:latin typeface="Arabic Typesetting" pitchFamily="66" charset="-78"/>
                <a:cs typeface="Arabic Typesetting" pitchFamily="66" charset="-78"/>
              </a:rPr>
              <a:t> </a:t>
            </a:r>
          </a:p>
          <a:p>
            <a:pPr rtl="1" fontAlgn="base"/>
            <a:r>
              <a:rPr lang="ar-SA" sz="3200" dirty="0" smtClean="0">
                <a:solidFill>
                  <a:srgbClr val="FFFF00"/>
                </a:solidFill>
                <a:latin typeface="Arabic Typesetting" pitchFamily="66" charset="-78"/>
                <a:cs typeface="Arabic Typesetting" pitchFamily="66" charset="-78"/>
              </a:rPr>
              <a:t>الكهرباء</a:t>
            </a:r>
            <a:r>
              <a:rPr lang="ar-IQ" sz="3200" dirty="0" smtClean="0">
                <a:solidFill>
                  <a:srgbClr val="FFFF00"/>
                </a:solidFill>
                <a:latin typeface="Arabic Typesetting" pitchFamily="66" charset="-78"/>
                <a:cs typeface="Arabic Typesetting" pitchFamily="66" charset="-78"/>
              </a:rPr>
              <a:t> </a:t>
            </a:r>
            <a:r>
              <a:rPr lang="ar-SA" sz="3200" dirty="0" smtClean="0">
                <a:solidFill>
                  <a:srgbClr val="FFFF00"/>
                </a:solidFill>
                <a:latin typeface="Arabic Typesetting" pitchFamily="66" charset="-78"/>
                <a:cs typeface="Arabic Typesetting" pitchFamily="66" charset="-78"/>
              </a:rPr>
              <a:t>: عبارة عن طاقة في شكل جسيمات صغيرة مشحونة (إلكترونات) تسري في موصل</a:t>
            </a:r>
            <a:r>
              <a:rPr lang="en-US" sz="3200" dirty="0" smtClean="0">
                <a:solidFill>
                  <a:srgbClr val="FFFF00"/>
                </a:solidFill>
                <a:latin typeface="Arabic Typesetting" pitchFamily="66" charset="-78"/>
                <a:cs typeface="Arabic Typesetting" pitchFamily="66" charset="-78"/>
              </a:rPr>
              <a:t> (Conductor) </a:t>
            </a:r>
            <a:r>
              <a:rPr lang="ar-SA" sz="3200" dirty="0" smtClean="0">
                <a:solidFill>
                  <a:srgbClr val="FFFF00"/>
                </a:solidFill>
                <a:latin typeface="Arabic Typesetting" pitchFamily="66" charset="-78"/>
                <a:cs typeface="Arabic Typesetting" pitchFamily="66" charset="-78"/>
              </a:rPr>
              <a:t>مثل سريان الماء في أنبوب.</a:t>
            </a:r>
            <a:endParaRPr lang="ar-IQ" sz="3200" dirty="0" smtClean="0">
              <a:solidFill>
                <a:srgbClr val="FFFF00"/>
              </a:solidFill>
              <a:latin typeface="Arabic Typesetting" pitchFamily="66" charset="-78"/>
              <a:cs typeface="Arabic Typesetting" pitchFamily="66" charset="-78"/>
            </a:endParaRPr>
          </a:p>
          <a:p>
            <a:pPr rtl="1" fontAlgn="base"/>
            <a:r>
              <a:rPr lang="ar-SA" sz="3200" dirty="0" smtClean="0">
                <a:solidFill>
                  <a:srgbClr val="FFFF00"/>
                </a:solidFill>
                <a:latin typeface="Arabic Typesetting" pitchFamily="66" charset="-78"/>
                <a:cs typeface="Arabic Typesetting" pitchFamily="66" charset="-78"/>
              </a:rPr>
              <a:t> التيار الكهربائي: هو كمية الإلكترونات المارة خلال نقطة معينة وفي زمن معين وتقاس بالأمبير</a:t>
            </a:r>
            <a:r>
              <a:rPr lang="en-US" sz="3200" dirty="0" smtClean="0">
                <a:solidFill>
                  <a:srgbClr val="FFFF00"/>
                </a:solidFill>
                <a:latin typeface="Arabic Typesetting" pitchFamily="66" charset="-78"/>
                <a:cs typeface="Arabic Typesetting" pitchFamily="66" charset="-78"/>
              </a:rPr>
              <a:t>(Amperes) </a:t>
            </a:r>
            <a:endParaRPr lang="ar-IQ" sz="3200" dirty="0" smtClean="0">
              <a:solidFill>
                <a:srgbClr val="FFFF00"/>
              </a:solidFill>
              <a:latin typeface="Arabic Typesetting" pitchFamily="66" charset="-78"/>
              <a:cs typeface="Arabic Typesetting" pitchFamily="66" charset="-78"/>
            </a:endParaRPr>
          </a:p>
          <a:p>
            <a:pPr rtl="1" fontAlgn="base"/>
            <a:r>
              <a:rPr lang="ar-SA" sz="3200" dirty="0" smtClean="0">
                <a:solidFill>
                  <a:srgbClr val="FFFF00"/>
                </a:solidFill>
                <a:latin typeface="Arabic Typesetting" pitchFamily="66" charset="-78"/>
                <a:cs typeface="Arabic Typesetting" pitchFamily="66" charset="-78"/>
              </a:rPr>
              <a:t>القوة الدافعة الكهربائية: تتسبب في سريان التيار وتقاس بالفولت</a:t>
            </a:r>
            <a:r>
              <a:rPr lang="en-US" sz="3200" dirty="0" smtClean="0">
                <a:solidFill>
                  <a:srgbClr val="FFFF00"/>
                </a:solidFill>
                <a:latin typeface="Arabic Typesetting" pitchFamily="66" charset="-78"/>
                <a:cs typeface="Arabic Typesetting" pitchFamily="66" charset="-78"/>
              </a:rPr>
              <a:t> (Volt) </a:t>
            </a:r>
            <a:r>
              <a:rPr lang="ar-SA" sz="3200" dirty="0" smtClean="0">
                <a:solidFill>
                  <a:srgbClr val="FFFF00"/>
                </a:solidFill>
                <a:latin typeface="Arabic Typesetting" pitchFamily="66" charset="-78"/>
                <a:cs typeface="Arabic Typesetting" pitchFamily="66" charset="-78"/>
              </a:rPr>
              <a:t>أثنـاء سـريان التيـار يقـابل بمقاومة من الموصل تسمي المقـاومة الكهربائية</a:t>
            </a:r>
            <a:r>
              <a:rPr lang="en-US" sz="3200" dirty="0" smtClean="0">
                <a:solidFill>
                  <a:srgbClr val="FFFF00"/>
                </a:solidFill>
                <a:latin typeface="Arabic Typesetting" pitchFamily="66" charset="-78"/>
                <a:cs typeface="Arabic Typesetting" pitchFamily="66" charset="-78"/>
              </a:rPr>
              <a:t> (Resistance) </a:t>
            </a:r>
            <a:r>
              <a:rPr lang="ar-SA" sz="3200" dirty="0" smtClean="0">
                <a:solidFill>
                  <a:srgbClr val="FFFF00"/>
                </a:solidFill>
                <a:latin typeface="Arabic Typesetting" pitchFamily="66" charset="-78"/>
                <a:cs typeface="Arabic Typesetting" pitchFamily="66" charset="-78"/>
              </a:rPr>
              <a:t>وتقاس بالأوم</a:t>
            </a:r>
            <a:r>
              <a:rPr lang="en-US" sz="3200" dirty="0" smtClean="0">
                <a:solidFill>
                  <a:srgbClr val="FFFF00"/>
                </a:solidFill>
                <a:latin typeface="Arabic Typesetting" pitchFamily="66" charset="-78"/>
                <a:cs typeface="Arabic Typesetting" pitchFamily="66" charset="-78"/>
              </a:rPr>
              <a:t> (OHMS)</a:t>
            </a: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357158" y="285728"/>
            <a:ext cx="8786842" cy="6357982"/>
          </a:xfrm>
        </p:spPr>
        <p:txBody>
          <a:bodyPr>
            <a:normAutofit/>
          </a:bodyPr>
          <a:lstStyle/>
          <a:p>
            <a:pPr rtl="1" fontAlgn="base"/>
            <a:r>
              <a:rPr lang="ar-IQ" sz="3600" b="1" dirty="0" smtClean="0">
                <a:solidFill>
                  <a:srgbClr val="FFFF00"/>
                </a:solidFill>
                <a:latin typeface="Arabic Typesetting" pitchFamily="66" charset="-78"/>
                <a:cs typeface="Arabic Typesetting" pitchFamily="66" charset="-78"/>
              </a:rPr>
              <a:t>  </a:t>
            </a:r>
            <a:r>
              <a:rPr lang="ar-IQ" sz="3600" b="1" dirty="0" err="1" smtClean="0">
                <a:solidFill>
                  <a:srgbClr val="FFFF00"/>
                </a:solidFill>
                <a:latin typeface="Arabic Typesetting" pitchFamily="66" charset="-78"/>
                <a:cs typeface="Arabic Typesetting" pitchFamily="66" charset="-78"/>
              </a:rPr>
              <a:t>ال</a:t>
            </a:r>
            <a:r>
              <a:rPr lang="ar-SA" sz="3600" b="1" dirty="0" smtClean="0">
                <a:solidFill>
                  <a:srgbClr val="FFFF00"/>
                </a:solidFill>
                <a:latin typeface="Arabic Typesetting" pitchFamily="66" charset="-78"/>
                <a:cs typeface="Arabic Typesetting" pitchFamily="66" charset="-78"/>
              </a:rPr>
              <a:t>مقاومة الكهربائية (بالأوم</a:t>
            </a:r>
            <a:r>
              <a:rPr lang="en-US" sz="3600" b="1" dirty="0" smtClean="0">
                <a:solidFill>
                  <a:srgbClr val="FFFF00"/>
                </a:solidFill>
                <a:latin typeface="Arabic Typesetting" pitchFamily="66" charset="-78"/>
                <a:cs typeface="Arabic Typesetting" pitchFamily="66" charset="-78"/>
              </a:rPr>
              <a:t>(</a:t>
            </a:r>
          </a:p>
          <a:p>
            <a:pPr lvl="0" rtl="1" fontAlgn="base"/>
            <a:r>
              <a:rPr lang="ar-IQ" sz="2800" b="1" dirty="0" smtClean="0">
                <a:solidFill>
                  <a:srgbClr val="FFFF00"/>
                </a:solidFill>
                <a:latin typeface="Arabic Typesetting" pitchFamily="66" charset="-78"/>
                <a:cs typeface="Arabic Typesetting" pitchFamily="66" charset="-78"/>
              </a:rPr>
              <a:t>*ل</a:t>
            </a:r>
            <a:r>
              <a:rPr lang="ar-SA" sz="2800" b="1" dirty="0" smtClean="0">
                <a:solidFill>
                  <a:srgbClr val="FFFF00"/>
                </a:solidFill>
                <a:latin typeface="Arabic Typesetting" pitchFamily="66" charset="-78"/>
                <a:cs typeface="Arabic Typesetting" pitchFamily="66" charset="-78"/>
              </a:rPr>
              <a:t>كي تعمل الكهرباء يجب توفر دائرة كاملة تبدأ من المصدر وتعود إلى المصدر</a:t>
            </a:r>
            <a:r>
              <a:rPr lang="ar-IQ" sz="2800" b="1" dirty="0" smtClean="0">
                <a:solidFill>
                  <a:srgbClr val="FFFF00"/>
                </a:solidFill>
                <a:latin typeface="Arabic Typesetting" pitchFamily="66" charset="-78"/>
                <a:cs typeface="Arabic Typesetting" pitchFamily="66" charset="-78"/>
              </a:rPr>
              <a:t> حيث</a:t>
            </a:r>
            <a:r>
              <a:rPr lang="ar-SA" sz="2800" b="1" dirty="0" smtClean="0">
                <a:solidFill>
                  <a:srgbClr val="FFFF00"/>
                </a:solidFill>
                <a:latin typeface="Arabic Typesetting" pitchFamily="66" charset="-78"/>
                <a:cs typeface="Arabic Typesetting" pitchFamily="66" charset="-78"/>
              </a:rPr>
              <a:t> يسرى التيار دائما في دائرة مغلقة</a:t>
            </a:r>
            <a:r>
              <a:rPr lang="en-US" sz="2800" b="1" dirty="0" smtClean="0">
                <a:solidFill>
                  <a:srgbClr val="FFFF00"/>
                </a:solidFill>
                <a:latin typeface="Arabic Typesetting" pitchFamily="66" charset="-78"/>
                <a:cs typeface="Arabic Typesetting" pitchFamily="66" charset="-78"/>
              </a:rPr>
              <a:t>. </a:t>
            </a:r>
          </a:p>
          <a:p>
            <a:pPr lvl="0" rtl="1" fontAlgn="base"/>
            <a:r>
              <a:rPr lang="ar-IQ" sz="2800" b="1" dirty="0" smtClean="0">
                <a:solidFill>
                  <a:srgbClr val="FFFF00"/>
                </a:solidFill>
                <a:latin typeface="Arabic Typesetting" pitchFamily="66" charset="-78"/>
                <a:cs typeface="Arabic Typesetting" pitchFamily="66" charset="-78"/>
              </a:rPr>
              <a:t>*ي</a:t>
            </a:r>
            <a:r>
              <a:rPr lang="ar-SA" sz="2800" b="1" dirty="0" smtClean="0">
                <a:solidFill>
                  <a:srgbClr val="FFFF00"/>
                </a:solidFill>
                <a:latin typeface="Arabic Typesetting" pitchFamily="66" charset="-78"/>
                <a:cs typeface="Arabic Typesetting" pitchFamily="66" charset="-78"/>
              </a:rPr>
              <a:t>بحث التيار دائما عن المسار ذو المقاومة الأقل لكي يسرى فيه</a:t>
            </a:r>
            <a:r>
              <a:rPr lang="en-US" sz="2800" b="1" dirty="0" smtClean="0">
                <a:solidFill>
                  <a:srgbClr val="FFFF00"/>
                </a:solidFill>
                <a:latin typeface="Arabic Typesetting" pitchFamily="66" charset="-78"/>
                <a:cs typeface="Arabic Typesetting" pitchFamily="66" charset="-78"/>
              </a:rPr>
              <a:t>.</a:t>
            </a:r>
          </a:p>
          <a:p>
            <a:pPr lvl="0" rtl="1" fontAlgn="base"/>
            <a:r>
              <a:rPr lang="ar-IQ" sz="2800" b="1" dirty="0" smtClean="0">
                <a:solidFill>
                  <a:srgbClr val="FFFF00"/>
                </a:solidFill>
                <a:latin typeface="Arabic Typesetting" pitchFamily="66" charset="-78"/>
                <a:cs typeface="Arabic Typesetting" pitchFamily="66" charset="-78"/>
              </a:rPr>
              <a:t>*ت</a:t>
            </a:r>
            <a:r>
              <a:rPr lang="ar-SA" sz="2800" b="1" dirty="0" smtClean="0">
                <a:solidFill>
                  <a:srgbClr val="FFFF00"/>
                </a:solidFill>
                <a:latin typeface="Arabic Typesetting" pitchFamily="66" charset="-78"/>
                <a:cs typeface="Arabic Typesetting" pitchFamily="66" charset="-78"/>
              </a:rPr>
              <a:t>سرى وتتحرك الكهرباء دائما نحو الأرض</a:t>
            </a:r>
            <a:r>
              <a:rPr lang="en-US" sz="2800" b="1" dirty="0" smtClean="0">
                <a:solidFill>
                  <a:srgbClr val="FFFF00"/>
                </a:solidFill>
                <a:latin typeface="Arabic Typesetting" pitchFamily="66" charset="-78"/>
                <a:cs typeface="Arabic Typesetting" pitchFamily="66" charset="-78"/>
              </a:rPr>
              <a:t>.</a:t>
            </a:r>
          </a:p>
          <a:p>
            <a:pPr lvl="0" rtl="1" fontAlgn="base"/>
            <a:r>
              <a:rPr lang="ar-IQ" sz="2800" b="1" dirty="0" smtClean="0">
                <a:solidFill>
                  <a:srgbClr val="FFFF00"/>
                </a:solidFill>
                <a:latin typeface="Arabic Typesetting" pitchFamily="66" charset="-78"/>
                <a:cs typeface="Arabic Typesetting" pitchFamily="66" charset="-78"/>
              </a:rPr>
              <a:t>*ي</a:t>
            </a:r>
            <a:r>
              <a:rPr lang="ar-SA" sz="2800" b="1" dirty="0" smtClean="0">
                <a:solidFill>
                  <a:srgbClr val="FFFF00"/>
                </a:solidFill>
                <a:latin typeface="Arabic Typesetting" pitchFamily="66" charset="-78"/>
                <a:cs typeface="Arabic Typesetting" pitchFamily="66" charset="-78"/>
              </a:rPr>
              <a:t>مثل الإنسان دائما أقل مقاومة للتيار الكهربائي ، ويمثل دائرة كاملة عندما يكون ملامسا للأرض</a:t>
            </a:r>
            <a:r>
              <a:rPr lang="en-US" sz="2800" b="1" dirty="0" smtClean="0">
                <a:solidFill>
                  <a:srgbClr val="FFFF00"/>
                </a:solidFill>
                <a:latin typeface="Arabic Typesetting" pitchFamily="66" charset="-78"/>
                <a:cs typeface="Arabic Typesetting" pitchFamily="66" charset="-78"/>
              </a:rPr>
              <a:t>.</a:t>
            </a:r>
          </a:p>
          <a:p>
            <a:pPr rtl="1" fontAlgn="base"/>
            <a:r>
              <a:rPr lang="ar-IQ" sz="3600" b="1" dirty="0" err="1" smtClean="0">
                <a:solidFill>
                  <a:srgbClr val="FFFF00"/>
                </a:solidFill>
                <a:latin typeface="Arabic Typesetting" pitchFamily="66" charset="-78"/>
                <a:cs typeface="Arabic Typesetting" pitchFamily="66" charset="-78"/>
              </a:rPr>
              <a:t>ماهي</a:t>
            </a:r>
            <a:r>
              <a:rPr lang="ar-IQ" sz="3600" b="1" dirty="0" smtClean="0">
                <a:solidFill>
                  <a:srgbClr val="FFFF00"/>
                </a:solidFill>
                <a:latin typeface="Arabic Typesetting" pitchFamily="66" charset="-78"/>
                <a:cs typeface="Arabic Typesetting" pitchFamily="66" charset="-78"/>
              </a:rPr>
              <a:t> م</a:t>
            </a:r>
            <a:r>
              <a:rPr lang="ar-SA" sz="3600" b="1" dirty="0" smtClean="0">
                <a:solidFill>
                  <a:srgbClr val="FFFF00"/>
                </a:solidFill>
                <a:latin typeface="Arabic Typesetting" pitchFamily="66" charset="-78"/>
                <a:cs typeface="Arabic Typesetting" pitchFamily="66" charset="-78"/>
              </a:rPr>
              <a:t>خاطر الكهرباء</a:t>
            </a:r>
            <a:r>
              <a:rPr lang="en-US" sz="3600" b="1" dirty="0" smtClean="0">
                <a:solidFill>
                  <a:srgbClr val="FFFF00"/>
                </a:solidFill>
                <a:latin typeface="Arabic Typesetting" pitchFamily="66" charset="-78"/>
                <a:cs typeface="Arabic Typesetting" pitchFamily="66" charset="-78"/>
              </a:rPr>
              <a:t> :</a:t>
            </a:r>
          </a:p>
          <a:p>
            <a:pPr lvl="0" rtl="1" fontAlgn="base"/>
            <a:r>
              <a:rPr lang="ar-IQ" sz="2800" b="1" dirty="0" smtClean="0">
                <a:solidFill>
                  <a:srgbClr val="FFFF00"/>
                </a:solidFill>
                <a:latin typeface="Arabic Typesetting" pitchFamily="66" charset="-78"/>
                <a:cs typeface="Arabic Typesetting" pitchFamily="66" charset="-78"/>
              </a:rPr>
              <a:t>*  الصدمة أو  </a:t>
            </a:r>
            <a:r>
              <a:rPr lang="ar-IQ" sz="2800" b="1" dirty="0" err="1" smtClean="0">
                <a:solidFill>
                  <a:srgbClr val="FFFF00"/>
                </a:solidFill>
                <a:latin typeface="Arabic Typesetting" pitchFamily="66" charset="-78"/>
                <a:cs typeface="Arabic Typesetting" pitchFamily="66" charset="-78"/>
              </a:rPr>
              <a:t>ال</a:t>
            </a:r>
            <a:r>
              <a:rPr lang="ar-SA" sz="2800" b="1" dirty="0" smtClean="0">
                <a:solidFill>
                  <a:srgbClr val="FFFF00"/>
                </a:solidFill>
                <a:latin typeface="Arabic Typesetting" pitchFamily="66" charset="-78"/>
                <a:cs typeface="Arabic Typesetting" pitchFamily="66" charset="-78"/>
              </a:rPr>
              <a:t>صعقة الكهربائية</a:t>
            </a:r>
            <a:r>
              <a:rPr lang="en-US" sz="2800" b="1" dirty="0" smtClean="0">
                <a:solidFill>
                  <a:srgbClr val="FFFF00"/>
                </a:solidFill>
                <a:latin typeface="Arabic Typesetting" pitchFamily="66" charset="-78"/>
                <a:cs typeface="Arabic Typesetting" pitchFamily="66" charset="-78"/>
              </a:rPr>
              <a:t> Electrical Shock </a:t>
            </a:r>
          </a:p>
          <a:p>
            <a:pPr lvl="0" rtl="1" fontAlgn="base"/>
            <a:r>
              <a:rPr lang="ar-IQ" sz="2800" b="1" dirty="0" smtClean="0">
                <a:solidFill>
                  <a:srgbClr val="FFFF00"/>
                </a:solidFill>
                <a:latin typeface="Arabic Typesetting" pitchFamily="66" charset="-78"/>
                <a:cs typeface="Arabic Typesetting" pitchFamily="66" charset="-78"/>
              </a:rPr>
              <a:t>*   ا</a:t>
            </a:r>
            <a:r>
              <a:rPr lang="ar-SA" sz="2800" b="1" dirty="0" smtClean="0">
                <a:solidFill>
                  <a:srgbClr val="FFFF00"/>
                </a:solidFill>
                <a:latin typeface="Arabic Typesetting" pitchFamily="66" charset="-78"/>
                <a:cs typeface="Arabic Typesetting" pitchFamily="66" charset="-78"/>
              </a:rPr>
              <a:t>لحروق</a:t>
            </a:r>
            <a:r>
              <a:rPr lang="en-US" sz="2800" b="1" dirty="0" smtClean="0">
                <a:solidFill>
                  <a:srgbClr val="FFFF00"/>
                </a:solidFill>
                <a:latin typeface="Arabic Typesetting" pitchFamily="66" charset="-78"/>
                <a:cs typeface="Arabic Typesetting" pitchFamily="66" charset="-78"/>
              </a:rPr>
              <a:t> Burns </a:t>
            </a:r>
          </a:p>
          <a:p>
            <a:pPr lvl="0" rtl="1" fontAlgn="base"/>
            <a:r>
              <a:rPr lang="ar-IQ"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حدوث فرقعة</a:t>
            </a:r>
            <a:r>
              <a:rPr lang="en-US" sz="2800" b="1" dirty="0" smtClean="0">
                <a:solidFill>
                  <a:srgbClr val="FFFF00"/>
                </a:solidFill>
                <a:latin typeface="Arabic Typesetting" pitchFamily="66" charset="-78"/>
                <a:cs typeface="Arabic Typesetting" pitchFamily="66" charset="-78"/>
              </a:rPr>
              <a:t>    Arc – Blast </a:t>
            </a:r>
          </a:p>
          <a:p>
            <a:pPr lvl="0" rtl="1" fontAlgn="base"/>
            <a:r>
              <a:rPr lang="ar-IQ" sz="2800" b="1" dirty="0" smtClean="0">
                <a:solidFill>
                  <a:srgbClr val="FFFF00"/>
                </a:solidFill>
                <a:latin typeface="Arabic Typesetting" pitchFamily="66" charset="-78"/>
                <a:cs typeface="Arabic Typesetting" pitchFamily="66" charset="-78"/>
              </a:rPr>
              <a:t>*  الح</a:t>
            </a:r>
            <a:r>
              <a:rPr lang="ar-SA" sz="2800" b="1" dirty="0" smtClean="0">
                <a:solidFill>
                  <a:srgbClr val="FFFF00"/>
                </a:solidFill>
                <a:latin typeface="Arabic Typesetting" pitchFamily="66" charset="-78"/>
                <a:cs typeface="Arabic Typesetting" pitchFamily="66" charset="-78"/>
              </a:rPr>
              <a:t>رائق والإنفجارات</a:t>
            </a:r>
            <a:r>
              <a:rPr lang="en-US" sz="2800" b="1" dirty="0" smtClean="0">
                <a:solidFill>
                  <a:srgbClr val="FFFF00"/>
                </a:solidFill>
                <a:latin typeface="Arabic Typesetting" pitchFamily="66" charset="-78"/>
                <a:cs typeface="Arabic Typesetting" pitchFamily="66" charset="-78"/>
              </a:rPr>
              <a:t>     Fires and Explosions </a:t>
            </a:r>
          </a:p>
          <a:p>
            <a:pPr lvl="0" rtl="1" fontAlgn="base"/>
            <a:r>
              <a:rPr lang="ar-IQ" sz="2800" b="1" dirty="0" smtClean="0">
                <a:solidFill>
                  <a:srgbClr val="FFFF00"/>
                </a:solidFill>
                <a:latin typeface="Arabic Typesetting" pitchFamily="66" charset="-78"/>
                <a:cs typeface="Arabic Typesetting" pitchFamily="66" charset="-78"/>
              </a:rPr>
              <a:t>*  مخ</a:t>
            </a:r>
            <a:r>
              <a:rPr lang="ar-SA" sz="2800" b="1" dirty="0" smtClean="0">
                <a:solidFill>
                  <a:srgbClr val="FFFF00"/>
                </a:solidFill>
                <a:latin typeface="Arabic Typesetting" pitchFamily="66" charset="-78"/>
                <a:cs typeface="Arabic Typesetting" pitchFamily="66" charset="-78"/>
              </a:rPr>
              <a:t>اطر السقوط</a:t>
            </a:r>
            <a:r>
              <a:rPr lang="en-US" sz="2800" b="1" dirty="0" smtClean="0">
                <a:solidFill>
                  <a:srgbClr val="FFFF00"/>
                </a:solidFill>
                <a:latin typeface="Arabic Typesetting" pitchFamily="66" charset="-78"/>
                <a:cs typeface="Arabic Typesetting" pitchFamily="66" charset="-78"/>
              </a:rPr>
              <a:t>        Falls </a:t>
            </a:r>
          </a:p>
          <a:p>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142844" y="142852"/>
            <a:ext cx="8858312" cy="6572296"/>
          </a:xfrm>
        </p:spPr>
        <p:txBody>
          <a:bodyPr>
            <a:noAutofit/>
          </a:bodyPr>
          <a:lstStyle/>
          <a:p>
            <a:pPr rtl="1" fontAlgn="base"/>
            <a:r>
              <a:rPr lang="ar-IQ" sz="4400" b="1" dirty="0" smtClean="0">
                <a:solidFill>
                  <a:srgbClr val="FFFF00"/>
                </a:solidFill>
                <a:latin typeface="Arabic Typesetting" pitchFamily="66" charset="-78"/>
                <a:cs typeface="Arabic Typesetting" pitchFamily="66" charset="-78"/>
              </a:rPr>
              <a:t> 1_ </a:t>
            </a:r>
            <a:r>
              <a:rPr lang="ar-SA" sz="4400" b="1" dirty="0" smtClean="0">
                <a:solidFill>
                  <a:srgbClr val="FFFF00"/>
                </a:solidFill>
                <a:latin typeface="Arabic Typesetting" pitchFamily="66" charset="-78"/>
                <a:cs typeface="Arabic Typesetting" pitchFamily="66" charset="-78"/>
              </a:rPr>
              <a:t>الصدمة</a:t>
            </a:r>
            <a:r>
              <a:rPr lang="ar-IQ" sz="4400" b="1" dirty="0" smtClean="0">
                <a:solidFill>
                  <a:srgbClr val="FFFF00"/>
                </a:solidFill>
                <a:latin typeface="Arabic Typesetting" pitchFamily="66" charset="-78"/>
                <a:cs typeface="Arabic Typesetting" pitchFamily="66" charset="-78"/>
              </a:rPr>
              <a:t> أو الصعقة</a:t>
            </a:r>
            <a:r>
              <a:rPr lang="ar-SA" sz="4400" b="1" dirty="0" smtClean="0">
                <a:solidFill>
                  <a:srgbClr val="FFFF00"/>
                </a:solidFill>
                <a:latin typeface="Arabic Typesetting" pitchFamily="66" charset="-78"/>
                <a:cs typeface="Arabic Typesetting" pitchFamily="66" charset="-78"/>
              </a:rPr>
              <a:t> الكهربائية</a:t>
            </a:r>
            <a:r>
              <a:rPr lang="en-US" sz="4400" b="1" dirty="0" smtClean="0">
                <a:solidFill>
                  <a:srgbClr val="FFFF00"/>
                </a:solidFill>
                <a:latin typeface="Arabic Typesetting" pitchFamily="66" charset="-78"/>
                <a:cs typeface="Arabic Typesetting" pitchFamily="66" charset="-78"/>
              </a:rPr>
              <a:t>:</a:t>
            </a:r>
            <a:endParaRPr lang="en-US" sz="4400" dirty="0" smtClean="0">
              <a:solidFill>
                <a:srgbClr val="FFFF00"/>
              </a:solidFill>
              <a:latin typeface="Arabic Typesetting" pitchFamily="66" charset="-78"/>
              <a:cs typeface="Arabic Typesetting" pitchFamily="66" charset="-78"/>
            </a:endParaRPr>
          </a:p>
          <a:p>
            <a:pPr rtl="1" fontAlgn="base"/>
            <a:r>
              <a:rPr lang="ar-IQ" sz="2800" b="1" dirty="0" smtClean="0">
                <a:solidFill>
                  <a:srgbClr val="FFFF00"/>
                </a:solidFill>
                <a:latin typeface="Arabic Typesetting" pitchFamily="66" charset="-78"/>
                <a:cs typeface="Arabic Typesetting" pitchFamily="66" charset="-78"/>
              </a:rPr>
              <a:t>أن  تأثير </a:t>
            </a:r>
            <a:r>
              <a:rPr lang="ar-SA" sz="2800" b="1" dirty="0" smtClean="0">
                <a:solidFill>
                  <a:srgbClr val="FFFF00"/>
                </a:solidFill>
                <a:latin typeface="Arabic Typesetting" pitchFamily="66" charset="-78"/>
                <a:cs typeface="Arabic Typesetting" pitchFamily="66" charset="-78"/>
              </a:rPr>
              <a:t> الإصابة بالصدمة الكهربائية عل</a:t>
            </a:r>
            <a:r>
              <a:rPr lang="ar-IQ" sz="2800" b="1" dirty="0" smtClean="0">
                <a:solidFill>
                  <a:srgbClr val="FFFF00"/>
                </a:solidFill>
                <a:latin typeface="Arabic Typesetting" pitchFamily="66" charset="-78"/>
                <a:cs typeface="Arabic Typesetting" pitchFamily="66" charset="-78"/>
              </a:rPr>
              <a:t>ى</a:t>
            </a:r>
            <a:r>
              <a:rPr lang="ar-SA" sz="2800" b="1" dirty="0" smtClean="0">
                <a:solidFill>
                  <a:srgbClr val="FFFF00"/>
                </a:solidFill>
                <a:latin typeface="Arabic Typesetting" pitchFamily="66" charset="-78"/>
                <a:cs typeface="Arabic Typesetting" pitchFamily="66" charset="-78"/>
              </a:rPr>
              <a:t> جسم الإنسان يتوقف عل</a:t>
            </a:r>
            <a:r>
              <a:rPr lang="ar-IQ" sz="2800" b="1" dirty="0" smtClean="0">
                <a:solidFill>
                  <a:srgbClr val="FFFF00"/>
                </a:solidFill>
                <a:latin typeface="Arabic Typesetting" pitchFamily="66" charset="-78"/>
                <a:cs typeface="Arabic Typesetting" pitchFamily="66" charset="-78"/>
              </a:rPr>
              <a:t>ى </a:t>
            </a:r>
            <a:r>
              <a:rPr lang="en-US" sz="2800" b="1" dirty="0" smtClean="0">
                <a:solidFill>
                  <a:srgbClr val="FFFF00"/>
                </a:solidFill>
                <a:latin typeface="Arabic Typesetting" pitchFamily="66" charset="-78"/>
                <a:cs typeface="Arabic Typesetting" pitchFamily="66" charset="-78"/>
              </a:rPr>
              <a:t>:</a:t>
            </a:r>
          </a:p>
          <a:p>
            <a:pPr rtl="1" fontAlgn="base"/>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كمية التيار المار خلال الجسم</a:t>
            </a:r>
            <a:r>
              <a:rPr lang="en-US" sz="2800" b="1" dirty="0" smtClean="0">
                <a:solidFill>
                  <a:srgbClr val="FFFF00"/>
                </a:solidFill>
                <a:latin typeface="Arabic Typesetting" pitchFamily="66" charset="-78"/>
                <a:cs typeface="Arabic Typesetting" pitchFamily="66" charset="-78"/>
              </a:rPr>
              <a:t>_ </a:t>
            </a:r>
            <a:r>
              <a:rPr lang="ar-SA" sz="2800" b="1" dirty="0" smtClean="0">
                <a:solidFill>
                  <a:srgbClr val="FFFF00"/>
                </a:solidFill>
                <a:latin typeface="Arabic Typesetting" pitchFamily="66" charset="-78"/>
                <a:cs typeface="Arabic Typesetting" pitchFamily="66" charset="-78"/>
              </a:rPr>
              <a:t> المسار الذي يسلكه التيار</a:t>
            </a:r>
            <a:r>
              <a:rPr lang="en-US" sz="2800" b="1" dirty="0" smtClean="0">
                <a:solidFill>
                  <a:srgbClr val="FFFF00"/>
                </a:solidFill>
                <a:latin typeface="Arabic Typesetting" pitchFamily="66" charset="-78"/>
                <a:cs typeface="Arabic Typesetting" pitchFamily="66" charset="-78"/>
              </a:rPr>
              <a:t>_ </a:t>
            </a:r>
          </a:p>
          <a:p>
            <a:pPr rtl="1" fontAlgn="base"/>
            <a:r>
              <a:rPr lang="ar-IQ"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وقت بقاء التيار واتصاله بالجسم</a:t>
            </a:r>
            <a:r>
              <a:rPr lang="en-US" sz="2800" b="1" dirty="0" smtClean="0">
                <a:solidFill>
                  <a:srgbClr val="FFFF00"/>
                </a:solidFill>
                <a:latin typeface="Arabic Typesetting" pitchFamily="66" charset="-78"/>
                <a:cs typeface="Arabic Typesetting" pitchFamily="66" charset="-78"/>
              </a:rPr>
              <a:t>_ </a:t>
            </a:r>
            <a:r>
              <a:rPr lang="ar-SA" sz="2800" b="1" dirty="0" smtClean="0">
                <a:solidFill>
                  <a:srgbClr val="FFFF00"/>
                </a:solidFill>
                <a:latin typeface="Arabic Typesetting" pitchFamily="66" charset="-78"/>
                <a:cs typeface="Arabic Typesetting" pitchFamily="66" charset="-78"/>
              </a:rPr>
              <a:t>الجنس (ذكر </a:t>
            </a:r>
            <a:r>
              <a:rPr lang="ar-IQ" sz="2800" b="1" dirty="0" smtClean="0">
                <a:solidFill>
                  <a:srgbClr val="FFFF00"/>
                </a:solidFill>
                <a:latin typeface="Arabic Typesetting" pitchFamily="66" charset="-78"/>
                <a:cs typeface="Arabic Typesetting" pitchFamily="66" charset="-78"/>
              </a:rPr>
              <a:t>_انثى</a:t>
            </a:r>
            <a:r>
              <a:rPr lang="ar-SA" sz="2800" b="1" dirty="0" smtClean="0">
                <a:solidFill>
                  <a:srgbClr val="FFFF00"/>
                </a:solidFill>
                <a:latin typeface="Arabic Typesetting" pitchFamily="66" charset="-78"/>
                <a:cs typeface="Arabic Typesetting" pitchFamily="66" charset="-78"/>
              </a:rPr>
              <a:t>) – الحالة الصحية – الوزن – السن</a:t>
            </a:r>
            <a:r>
              <a:rPr lang="en-US" sz="2800" b="1" dirty="0" smtClean="0">
                <a:solidFill>
                  <a:srgbClr val="FFFF00"/>
                </a:solidFill>
                <a:latin typeface="Arabic Typesetting" pitchFamily="66" charset="-78"/>
                <a:cs typeface="Arabic Typesetting" pitchFamily="66" charset="-78"/>
              </a:rPr>
              <a:t>_</a:t>
            </a:r>
            <a:r>
              <a:rPr lang="ar-SA" sz="2800" b="1" dirty="0" smtClean="0">
                <a:solidFill>
                  <a:srgbClr val="FFFF00"/>
                </a:solidFill>
                <a:latin typeface="Arabic Typesetting" pitchFamily="66" charset="-78"/>
                <a:cs typeface="Arabic Typesetting" pitchFamily="66" charset="-78"/>
              </a:rPr>
              <a:t>درجة رطوبة الجلد</a:t>
            </a:r>
            <a:endParaRPr lang="en-US" sz="2800" b="1" dirty="0" smtClean="0">
              <a:solidFill>
                <a:srgbClr val="FFFF00"/>
              </a:solidFill>
              <a:latin typeface="Arabic Typesetting" pitchFamily="66" charset="-78"/>
              <a:cs typeface="Arabic Typesetting" pitchFamily="66" charset="-78"/>
            </a:endParaRPr>
          </a:p>
          <a:p>
            <a:pPr rtl="1" fontAlgn="base"/>
            <a:r>
              <a:rPr lang="en-US" sz="2800" b="1" dirty="0" smtClean="0">
                <a:solidFill>
                  <a:srgbClr val="FFFF00"/>
                </a:solidFill>
                <a:latin typeface="Arabic Typesetting" pitchFamily="66" charset="-78"/>
                <a:cs typeface="Arabic Typesetting" pitchFamily="66" charset="-78"/>
              </a:rPr>
              <a:t>  _ </a:t>
            </a:r>
            <a:r>
              <a:rPr lang="ar-SA" sz="2800" b="1" dirty="0" smtClean="0">
                <a:solidFill>
                  <a:srgbClr val="FFFF00"/>
                </a:solidFill>
                <a:latin typeface="Arabic Typesetting" pitchFamily="66" charset="-78"/>
                <a:cs typeface="Arabic Typesetting" pitchFamily="66" charset="-78"/>
              </a:rPr>
              <a:t>نوع العضو المعرض من الجسم</a:t>
            </a:r>
            <a:r>
              <a:rPr lang="en-US" sz="2800" b="1" dirty="0" smtClean="0">
                <a:solidFill>
                  <a:srgbClr val="FFFF00"/>
                </a:solidFill>
                <a:latin typeface="Arabic Typesetting" pitchFamily="66" charset="-78"/>
                <a:cs typeface="Arabic Typesetting" pitchFamily="66" charset="-78"/>
              </a:rPr>
              <a:t>.</a:t>
            </a:r>
          </a:p>
          <a:p>
            <a:pPr rtl="1" fontAlgn="base"/>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تحدث الصدمة الكهربائية عندما يصبح الجسم جزءا من الدائرة الكهربائية ويمكن أن تحدث بثلاث طرق وذلك عل</a:t>
            </a:r>
            <a:r>
              <a:rPr lang="ar-IQ" sz="2800" b="1" dirty="0" smtClean="0">
                <a:solidFill>
                  <a:srgbClr val="FFFF00"/>
                </a:solidFill>
                <a:latin typeface="Arabic Typesetting" pitchFamily="66" charset="-78"/>
                <a:cs typeface="Arabic Typesetting" pitchFamily="66" charset="-78"/>
              </a:rPr>
              <a:t>ى</a:t>
            </a:r>
            <a:r>
              <a:rPr lang="ar-SA" sz="2800" b="1" dirty="0" smtClean="0">
                <a:solidFill>
                  <a:srgbClr val="FFFF00"/>
                </a:solidFill>
                <a:latin typeface="Arabic Typesetting" pitchFamily="66" charset="-78"/>
                <a:cs typeface="Arabic Typesetting" pitchFamily="66" charset="-78"/>
              </a:rPr>
              <a:t> النحو التالي</a:t>
            </a:r>
            <a:r>
              <a:rPr lang="ar-IQ" sz="2800" b="1" dirty="0" smtClean="0">
                <a:solidFill>
                  <a:srgbClr val="FFFF00"/>
                </a:solidFill>
                <a:latin typeface="Arabic Typesetting" pitchFamily="66" charset="-78"/>
                <a:cs typeface="Arabic Typesetting" pitchFamily="66" charset="-78"/>
              </a:rPr>
              <a:t> </a:t>
            </a:r>
            <a:r>
              <a:rPr lang="en-US" sz="2800" b="1" dirty="0" smtClean="0">
                <a:solidFill>
                  <a:srgbClr val="FFFF00"/>
                </a:solidFill>
                <a:latin typeface="Arabic Typesetting" pitchFamily="66" charset="-78"/>
                <a:cs typeface="Arabic Typesetting" pitchFamily="66" charset="-78"/>
              </a:rPr>
              <a:t>:</a:t>
            </a:r>
          </a:p>
          <a:p>
            <a:pPr rtl="1" fontAlgn="base"/>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الاتصال بكلتا الوصلتين (الحي والمتعادل) في نفس الوقت ، والجسم في هذه الحالة يشبه فتيلة لمبة أو لفات موتور ويعتبر الجسم في هذه الحالة مقاومة ويمر به التيار الكهربائي</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*الاتصال بالموصل الحامل للتيار الحي</a:t>
            </a:r>
            <a:r>
              <a:rPr lang="en-US" sz="2800" b="1" dirty="0" smtClean="0">
                <a:solidFill>
                  <a:srgbClr val="FFFF00"/>
                </a:solidFill>
                <a:latin typeface="Arabic Typesetting" pitchFamily="66" charset="-78"/>
                <a:cs typeface="Arabic Typesetting" pitchFamily="66" charset="-78"/>
              </a:rPr>
              <a:t>) Hot Wire </a:t>
            </a:r>
            <a:r>
              <a:rPr lang="ar-SA" sz="2800" b="1" dirty="0" smtClean="0">
                <a:solidFill>
                  <a:srgbClr val="FFFF00"/>
                </a:solidFill>
                <a:latin typeface="Arabic Typesetting" pitchFamily="66" charset="-78"/>
                <a:cs typeface="Arabic Typesetting" pitchFamily="66" charset="-78"/>
              </a:rPr>
              <a:t>ويعتبر الجسم في هذه الحالة وصلة أرضية</a:t>
            </a:r>
            <a:r>
              <a:rPr lang="ar-IQ" sz="2800" b="1" dirty="0" smtClean="0">
                <a:solidFill>
                  <a:srgbClr val="FFFF00"/>
                </a:solidFill>
                <a:latin typeface="Arabic Typesetting" pitchFamily="66" charset="-78"/>
                <a:cs typeface="Arabic Typesetting" pitchFamily="66" charset="-78"/>
              </a:rPr>
              <a:t>)</a:t>
            </a:r>
            <a:r>
              <a:rPr lang="en-US" sz="2800" b="1" dirty="0" smtClean="0">
                <a:solidFill>
                  <a:srgbClr val="FFFF00"/>
                </a:solidFill>
                <a:latin typeface="Arabic Typesetting" pitchFamily="66" charset="-78"/>
                <a:cs typeface="Arabic Typesetting" pitchFamily="66" charset="-78"/>
              </a:rPr>
              <a:t>.</a:t>
            </a:r>
          </a:p>
          <a:p>
            <a:pPr rtl="1" fontAlgn="base"/>
            <a:r>
              <a:rPr lang="ar-SA" sz="2800" b="1" dirty="0" smtClean="0">
                <a:solidFill>
                  <a:srgbClr val="FFFF00"/>
                </a:solidFill>
                <a:latin typeface="Arabic Typesetting" pitchFamily="66" charset="-78"/>
                <a:cs typeface="Arabic Typesetting" pitchFamily="66" charset="-78"/>
              </a:rPr>
              <a:t>*القصر </a:t>
            </a:r>
            <a:r>
              <a:rPr lang="ar-SA" sz="2800" b="1" dirty="0" err="1" smtClean="0">
                <a:solidFill>
                  <a:srgbClr val="FFFF00"/>
                </a:solidFill>
                <a:latin typeface="Arabic Typesetting" pitchFamily="66" charset="-78"/>
                <a:cs typeface="Arabic Typesetting" pitchFamily="66" charset="-78"/>
              </a:rPr>
              <a:t>الكهرب</a:t>
            </a:r>
            <a:r>
              <a:rPr lang="ar-IQ" sz="2800" b="1" dirty="0" err="1" smtClean="0">
                <a:solidFill>
                  <a:srgbClr val="FFFF00"/>
                </a:solidFill>
                <a:latin typeface="Arabic Typesetting" pitchFamily="66" charset="-78"/>
                <a:cs typeface="Arabic Typesetting" pitchFamily="66" charset="-78"/>
              </a:rPr>
              <a:t>ائي</a:t>
            </a:r>
            <a:r>
              <a:rPr lang="ar-SA" sz="2800" b="1" dirty="0" smtClean="0">
                <a:solidFill>
                  <a:srgbClr val="FFFF00"/>
                </a:solidFill>
                <a:latin typeface="Arabic Typesetting" pitchFamily="66" charset="-78"/>
                <a:cs typeface="Arabic Typesetting" pitchFamily="66" charset="-78"/>
              </a:rPr>
              <a:t> عندما تلامس الوصلة الحية</a:t>
            </a:r>
            <a:r>
              <a:rPr lang="en-US" sz="2800" b="1" dirty="0" smtClean="0">
                <a:solidFill>
                  <a:srgbClr val="FFFF00"/>
                </a:solidFill>
                <a:latin typeface="Arabic Typesetting" pitchFamily="66" charset="-78"/>
                <a:cs typeface="Arabic Typesetting" pitchFamily="66" charset="-78"/>
              </a:rPr>
              <a:t> (Hot Wire) </a:t>
            </a:r>
            <a:r>
              <a:rPr lang="ar-SA" sz="2800" b="1" dirty="0" smtClean="0">
                <a:solidFill>
                  <a:srgbClr val="FFFF00"/>
                </a:solidFill>
                <a:latin typeface="Arabic Typesetting" pitchFamily="66" charset="-78"/>
                <a:cs typeface="Arabic Typesetting" pitchFamily="66" charset="-78"/>
              </a:rPr>
              <a:t>الأجزاء المعدنية (ماسك – إطار – يد أو غلاف الآلة أو المعدة الكهربائية) وتصبح محملة بالطاقة الكهربائية وبمجرد لمسها تحدث الصدمة الكهربائية</a:t>
            </a:r>
            <a:r>
              <a:rPr lang="en-US" sz="2800" b="1" dirty="0" smtClean="0">
                <a:solidFill>
                  <a:srgbClr val="FFFF00"/>
                </a:solidFill>
                <a:latin typeface="Arabic Typesetting" pitchFamily="66" charset="-78"/>
                <a:cs typeface="Arabic Typesetting" pitchFamily="66" charset="-78"/>
              </a:rPr>
              <a:t>.</a:t>
            </a:r>
          </a:p>
          <a:p>
            <a:endParaRPr lang="en-US" sz="28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357158" y="214290"/>
            <a:ext cx="8572560" cy="6357982"/>
          </a:xfrm>
        </p:spPr>
        <p:txBody>
          <a:bodyPr>
            <a:normAutofit fontScale="77500" lnSpcReduction="20000"/>
          </a:bodyPr>
          <a:lstStyle/>
          <a:p>
            <a:pPr rtl="1" fontAlgn="base"/>
            <a:r>
              <a:rPr lang="ar-SA" sz="5700" b="1" dirty="0" smtClean="0">
                <a:solidFill>
                  <a:srgbClr val="FFFF00"/>
                </a:solidFill>
                <a:latin typeface="Arabic Typesetting" pitchFamily="66" charset="-78"/>
                <a:cs typeface="Arabic Typesetting" pitchFamily="66" charset="-78"/>
              </a:rPr>
              <a:t>مل</a:t>
            </a:r>
            <a:r>
              <a:rPr lang="ar-IQ" sz="5700" b="1" dirty="0" err="1" smtClean="0">
                <a:solidFill>
                  <a:srgbClr val="FFFF00"/>
                </a:solidFill>
                <a:latin typeface="Arabic Typesetting" pitchFamily="66" charset="-78"/>
                <a:cs typeface="Arabic Typesetting" pitchFamily="66" charset="-78"/>
              </a:rPr>
              <a:t>احظة</a:t>
            </a:r>
            <a:r>
              <a:rPr lang="ar-IQ" sz="5700" b="1" dirty="0" smtClean="0">
                <a:solidFill>
                  <a:srgbClr val="FFFF00"/>
                </a:solidFill>
                <a:latin typeface="Arabic Typesetting" pitchFamily="66" charset="-78"/>
                <a:cs typeface="Arabic Typesetting" pitchFamily="66" charset="-78"/>
              </a:rPr>
              <a:t>:</a:t>
            </a:r>
            <a:endParaRPr lang="en-US" sz="3600" b="1"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أغلب الصدمات الكهربائية التي تحدث مميتة لأنها تمر خلال عضلة القلب أو بالقرب منها. فمثلا تيار كهربائي شدته 100 مللي أمبير يمر خلال القلب في ثلث الثانية يسبب انقباضات ورفرفة عنيفة للقلب يعقبها توقف</a:t>
            </a:r>
            <a:r>
              <a:rPr lang="ar-IQ" sz="3600" b="1" dirty="0" smtClean="0">
                <a:solidFill>
                  <a:srgbClr val="FFFF00"/>
                </a:solidFill>
                <a:latin typeface="Arabic Typesetting" pitchFamily="66" charset="-78"/>
                <a:cs typeface="Arabic Typesetting" pitchFamily="66" charset="-78"/>
              </a:rPr>
              <a:t> </a:t>
            </a:r>
            <a:r>
              <a:rPr lang="en-US" sz="3600" b="1" dirty="0" smtClean="0">
                <a:solidFill>
                  <a:srgbClr val="FFFF00"/>
                </a:solidFill>
                <a:latin typeface="Arabic Typesetting" pitchFamily="66" charset="-78"/>
                <a:cs typeface="Arabic Typesetting" pitchFamily="66" charset="-78"/>
              </a:rPr>
              <a:t>.</a:t>
            </a:r>
          </a:p>
          <a:p>
            <a:pPr rtl="1" fontAlgn="base"/>
            <a:r>
              <a:rPr lang="ar-SA" sz="3600" b="1" dirty="0" smtClean="0">
                <a:solidFill>
                  <a:srgbClr val="FFFF00"/>
                </a:solidFill>
                <a:latin typeface="Arabic Typesetting" pitchFamily="66" charset="-78"/>
                <a:cs typeface="Arabic Typesetting" pitchFamily="66" charset="-78"/>
              </a:rPr>
              <a:t>التأثيرات غير المميتة للتيار المار بالجسم تتفاوت بين الإحساس بوخز خفيف إل</a:t>
            </a:r>
            <a:r>
              <a:rPr lang="ar-IQ" sz="3600" b="1" dirty="0" smtClean="0">
                <a:solidFill>
                  <a:srgbClr val="FFFF00"/>
                </a:solidFill>
                <a:latin typeface="Arabic Typesetting" pitchFamily="66" charset="-78"/>
                <a:cs typeface="Arabic Typesetting" pitchFamily="66" charset="-78"/>
              </a:rPr>
              <a:t>ى</a:t>
            </a:r>
            <a:r>
              <a:rPr lang="ar-SA" sz="3600" b="1" dirty="0" smtClean="0">
                <a:solidFill>
                  <a:srgbClr val="FFFF00"/>
                </a:solidFill>
                <a:latin typeface="Arabic Typesetting" pitchFamily="66" charset="-78"/>
                <a:cs typeface="Arabic Typesetting" pitchFamily="66" charset="-78"/>
              </a:rPr>
              <a:t> الألم الشديد والتقلصات العضلية العنيفة</a:t>
            </a:r>
            <a:r>
              <a:rPr lang="ar-IQ" sz="3600" b="1" dirty="0" smtClean="0">
                <a:solidFill>
                  <a:srgbClr val="FFFF00"/>
                </a:solidFill>
                <a:latin typeface="Arabic Typesetting" pitchFamily="66" charset="-78"/>
                <a:cs typeface="Arabic Typesetting" pitchFamily="66" charset="-78"/>
              </a:rPr>
              <a:t> .</a:t>
            </a:r>
            <a:endParaRPr lang="en-US" sz="3600" b="1" dirty="0" smtClean="0">
              <a:solidFill>
                <a:srgbClr val="FFFF00"/>
              </a:solidFill>
              <a:latin typeface="Arabic Typesetting" pitchFamily="66" charset="-78"/>
              <a:cs typeface="Arabic Typesetting" pitchFamily="66" charset="-78"/>
            </a:endParaRPr>
          </a:p>
          <a:p>
            <a:pPr rtl="1" fontAlgn="base"/>
            <a:r>
              <a:rPr lang="en-US" sz="3600" b="1" dirty="0" smtClean="0">
                <a:solidFill>
                  <a:srgbClr val="FFFF00"/>
                </a:solidFill>
                <a:latin typeface="Arabic Typesetting" pitchFamily="66" charset="-78"/>
                <a:cs typeface="Arabic Typesetting" pitchFamily="66" charset="-78"/>
              </a:rPr>
              <a:t> </a:t>
            </a:r>
            <a:r>
              <a:rPr lang="ar-SA" sz="3600" b="1" dirty="0" smtClean="0">
                <a:solidFill>
                  <a:srgbClr val="FFFF00"/>
                </a:solidFill>
                <a:latin typeface="Arabic Typesetting" pitchFamily="66" charset="-78"/>
                <a:cs typeface="Arabic Typesetting" pitchFamily="66" charset="-78"/>
              </a:rPr>
              <a:t>الانفعالات العضلية تصبح خطرة عندما يتجمد الإنسان</a:t>
            </a:r>
            <a:r>
              <a:rPr lang="en-US" sz="3600" b="1" dirty="0" smtClean="0">
                <a:solidFill>
                  <a:srgbClr val="FFFF00"/>
                </a:solidFill>
                <a:latin typeface="Arabic Typesetting" pitchFamily="66" charset="-78"/>
                <a:cs typeface="Arabic Typesetting" pitchFamily="66" charset="-78"/>
              </a:rPr>
              <a:t> (Freezing) </a:t>
            </a:r>
            <a:r>
              <a:rPr lang="ar-SA" sz="3600" b="1" dirty="0" smtClean="0">
                <a:solidFill>
                  <a:srgbClr val="FFFF00"/>
                </a:solidFill>
                <a:latin typeface="Arabic Typesetting" pitchFamily="66" charset="-78"/>
                <a:cs typeface="Arabic Typesetting" pitchFamily="66" charset="-78"/>
              </a:rPr>
              <a:t>في مكانه ويفقد قدرته </a:t>
            </a:r>
            <a:r>
              <a:rPr lang="ar-IQ" sz="3600" b="1" dirty="0" smtClean="0">
                <a:solidFill>
                  <a:srgbClr val="FFFF00"/>
                </a:solidFill>
                <a:latin typeface="Arabic Typesetting" pitchFamily="66" charset="-78"/>
                <a:cs typeface="Arabic Typesetting" pitchFamily="66" charset="-78"/>
              </a:rPr>
              <a:t>على</a:t>
            </a:r>
            <a:r>
              <a:rPr lang="ar-SA" sz="3600" b="1" dirty="0" smtClean="0">
                <a:solidFill>
                  <a:srgbClr val="FFFF00"/>
                </a:solidFill>
                <a:latin typeface="Arabic Typesetting" pitchFamily="66" charset="-78"/>
                <a:cs typeface="Arabic Typesetting" pitchFamily="66" charset="-78"/>
              </a:rPr>
              <a:t> الحركة</a:t>
            </a:r>
            <a:r>
              <a:rPr lang="en-US" sz="3600" b="1" dirty="0" smtClean="0">
                <a:solidFill>
                  <a:srgbClr val="FFFF00"/>
                </a:solidFill>
                <a:latin typeface="Arabic Typesetting" pitchFamily="66" charset="-78"/>
                <a:cs typeface="Arabic Typesetting" pitchFamily="66" charset="-78"/>
              </a:rPr>
              <a:t>.</a:t>
            </a:r>
          </a:p>
          <a:p>
            <a:pPr rtl="1" fontAlgn="base"/>
            <a:r>
              <a:rPr lang="ar-SA" sz="3600" b="1" dirty="0" smtClean="0">
                <a:solidFill>
                  <a:srgbClr val="FFFF00"/>
                </a:solidFill>
                <a:latin typeface="Arabic Typesetting" pitchFamily="66" charset="-78"/>
                <a:cs typeface="Arabic Typesetting" pitchFamily="66" charset="-78"/>
              </a:rPr>
              <a:t>كذلك يمكن أن تؤدي الصدمة الكهربائية إل</a:t>
            </a:r>
            <a:r>
              <a:rPr lang="ar-IQ" sz="3600" b="1" dirty="0" smtClean="0">
                <a:solidFill>
                  <a:srgbClr val="FFFF00"/>
                </a:solidFill>
                <a:latin typeface="Arabic Typesetting" pitchFamily="66" charset="-78"/>
                <a:cs typeface="Arabic Typesetting" pitchFamily="66" charset="-78"/>
              </a:rPr>
              <a:t>ى</a:t>
            </a:r>
            <a:r>
              <a:rPr lang="ar-SA" sz="3600" b="1" dirty="0" smtClean="0">
                <a:solidFill>
                  <a:srgbClr val="FFFF00"/>
                </a:solidFill>
                <a:latin typeface="Arabic Typesetting" pitchFamily="66" charset="-78"/>
                <a:cs typeface="Arabic Typesetting" pitchFamily="66" charset="-78"/>
              </a:rPr>
              <a:t> إمكانية حدوث تأثيرات أخر</a:t>
            </a:r>
            <a:r>
              <a:rPr lang="ar-IQ" sz="3600" b="1" dirty="0" smtClean="0">
                <a:solidFill>
                  <a:srgbClr val="FFFF00"/>
                </a:solidFill>
                <a:latin typeface="Arabic Typesetting" pitchFamily="66" charset="-78"/>
                <a:cs typeface="Arabic Typesetting" pitchFamily="66" charset="-78"/>
              </a:rPr>
              <a:t>ى</a:t>
            </a:r>
            <a:r>
              <a:rPr lang="ar-SA" sz="3600" b="1" dirty="0" smtClean="0">
                <a:solidFill>
                  <a:srgbClr val="FFFF00"/>
                </a:solidFill>
                <a:latin typeface="Arabic Typesetting" pitchFamily="66" charset="-78"/>
                <a:cs typeface="Arabic Typesetting" pitchFamily="66" charset="-78"/>
              </a:rPr>
              <a:t> كالحروق والنزيف الداخلي</a:t>
            </a:r>
            <a:r>
              <a:rPr lang="en-US" sz="3600" b="1" dirty="0" smtClean="0">
                <a:solidFill>
                  <a:srgbClr val="FFFF00"/>
                </a:solidFill>
                <a:latin typeface="Arabic Typesetting" pitchFamily="66" charset="-78"/>
                <a:cs typeface="Arabic Typesetting" pitchFamily="66" charset="-78"/>
              </a:rPr>
              <a:t>.</a:t>
            </a:r>
          </a:p>
          <a:p>
            <a:pPr rtl="1" fontAlgn="base"/>
            <a:r>
              <a:rPr lang="ar-SA" sz="3600" b="1" dirty="0" smtClean="0">
                <a:solidFill>
                  <a:srgbClr val="FFFF00"/>
                </a:solidFill>
                <a:latin typeface="Arabic Typesetting" pitchFamily="66" charset="-78"/>
                <a:cs typeface="Arabic Typesetting" pitchFamily="66" charset="-78"/>
              </a:rPr>
              <a:t>إذا كان وقت التلامس قصير وحدث توقف للقلب وأجري تنفس صناعي للمصاب خلال 3 – 4 دقائق من الصدمة يمكن إعادة نبض القلب</a:t>
            </a:r>
            <a:r>
              <a:rPr lang="en-US" sz="3600" b="1" dirty="0" smtClean="0">
                <a:solidFill>
                  <a:srgbClr val="FFFF00"/>
                </a:solidFill>
                <a:latin typeface="Arabic Typesetting" pitchFamily="66" charset="-78"/>
                <a:cs typeface="Arabic Typesetting" pitchFamily="66" charset="-78"/>
              </a:rPr>
              <a:t>. </a:t>
            </a:r>
          </a:p>
          <a:p>
            <a:pPr rtl="1" fontAlgn="base"/>
            <a:r>
              <a:rPr lang="ar-SA" sz="3600" b="1" dirty="0" smtClean="0">
                <a:solidFill>
                  <a:srgbClr val="FFFF00"/>
                </a:solidFill>
                <a:latin typeface="Arabic Typesetting" pitchFamily="66" charset="-78"/>
                <a:cs typeface="Arabic Typesetting" pitchFamily="66" charset="-78"/>
              </a:rPr>
              <a:t>لا تحاول لمس الشخص المصاب بالصدمة الكهربائية إذا كان لا يزال ممسكا للتيار الكهربائي وإذا لم تتمكن من فصل التيار الكهربائي فاسحب أو ادفع المصاب بعيدا عن التيار بواسطة قطعة من الخشب – حبل جاف – قطعة قماش أو أي مادة غير موصلة للتيار الكهربائي</a:t>
            </a:r>
            <a:r>
              <a:rPr lang="en-US" sz="3600" b="1" dirty="0" smtClean="0">
                <a:solidFill>
                  <a:srgbClr val="FFFF00"/>
                </a:solidFill>
                <a:latin typeface="Arabic Typesetting" pitchFamily="66" charset="-78"/>
                <a:cs typeface="Arabic Typesetting" pitchFamily="66" charset="-78"/>
              </a:rPr>
              <a:t> Non-conducting material</a:t>
            </a:r>
            <a:r>
              <a:rPr lang="ar-SA" sz="3600" b="1" dirty="0" smtClean="0">
                <a:solidFill>
                  <a:srgbClr val="FFFF00"/>
                </a:solidFill>
                <a:latin typeface="Arabic Typesetting" pitchFamily="66" charset="-78"/>
                <a:cs typeface="Arabic Typesetting" pitchFamily="66" charset="-78"/>
              </a:rPr>
              <a:t>تتوقف شدة الصدمة الكهربائية علي حالة الجلد ، فالجلد الجاف له مقاومة كهربائية كبيرة ، فالصدمة الكهربائية من مصدر قوته (120 فولت) قد تكون أقل من (1 مللي أمبير)</a:t>
            </a:r>
            <a:r>
              <a:rPr lang="ar-IQ" sz="3600" b="1" dirty="0" smtClean="0">
                <a:solidFill>
                  <a:srgbClr val="FFFF00"/>
                </a:solidFill>
                <a:latin typeface="Arabic Typesetting" pitchFamily="66" charset="-78"/>
                <a:cs typeface="Arabic Typesetting" pitchFamily="66" charset="-78"/>
              </a:rPr>
              <a:t> لكن</a:t>
            </a:r>
            <a:r>
              <a:rPr lang="ar-SA" sz="3600" b="1" dirty="0" smtClean="0">
                <a:solidFill>
                  <a:srgbClr val="FFFF00"/>
                </a:solidFill>
                <a:latin typeface="Arabic Typesetting" pitchFamily="66" charset="-78"/>
                <a:cs typeface="Arabic Typesetting" pitchFamily="66" charset="-78"/>
              </a:rPr>
              <a:t> العرق البسيط أو رطوبة الجلد تنقص من مقاومته الكهربائية بدرجة كبيرة وتصل بالجسم إل</a:t>
            </a:r>
            <a:r>
              <a:rPr lang="ar-IQ" sz="3600" b="1" dirty="0" smtClean="0">
                <a:solidFill>
                  <a:srgbClr val="FFFF00"/>
                </a:solidFill>
                <a:latin typeface="Arabic Typesetting" pitchFamily="66" charset="-78"/>
                <a:cs typeface="Arabic Typesetting" pitchFamily="66" charset="-78"/>
              </a:rPr>
              <a:t>ى</a:t>
            </a:r>
            <a:r>
              <a:rPr lang="ar-SA" sz="3600" b="1" dirty="0" smtClean="0">
                <a:solidFill>
                  <a:srgbClr val="FFFF00"/>
                </a:solidFill>
                <a:latin typeface="Arabic Typesetting" pitchFamily="66" charset="-78"/>
                <a:cs typeface="Arabic Typesetting" pitchFamily="66" charset="-78"/>
              </a:rPr>
              <a:t> الحد المميت</a:t>
            </a:r>
            <a:r>
              <a:rPr lang="en-US" sz="3600" b="1" dirty="0" smtClean="0">
                <a:solidFill>
                  <a:srgbClr val="FFFF00"/>
                </a:solidFill>
                <a:latin typeface="Arabic Typesetting" pitchFamily="66" charset="-78"/>
                <a:cs typeface="Arabic Typesetting" pitchFamily="66" charset="-78"/>
              </a:rPr>
              <a:t>.  </a:t>
            </a:r>
            <a:r>
              <a:rPr lang="ar-SA" sz="3600" b="1" dirty="0" smtClean="0">
                <a:solidFill>
                  <a:srgbClr val="FFFF00"/>
                </a:solidFill>
                <a:latin typeface="Arabic Typesetting" pitchFamily="66" charset="-78"/>
                <a:cs typeface="Arabic Typesetting" pitchFamily="66" charset="-78"/>
              </a:rPr>
              <a:t>إذا كنت تقف في الماء أو تستند عل</a:t>
            </a:r>
            <a:r>
              <a:rPr lang="ar-IQ" sz="3600" b="1" dirty="0" smtClean="0">
                <a:solidFill>
                  <a:srgbClr val="FFFF00"/>
                </a:solidFill>
                <a:latin typeface="Arabic Typesetting" pitchFamily="66" charset="-78"/>
                <a:cs typeface="Arabic Typesetting" pitchFamily="66" charset="-78"/>
              </a:rPr>
              <a:t>ى</a:t>
            </a:r>
            <a:r>
              <a:rPr lang="ar-SA" sz="3600" b="1" dirty="0" smtClean="0">
                <a:solidFill>
                  <a:srgbClr val="FFFF00"/>
                </a:solidFill>
                <a:latin typeface="Arabic Typesetting" pitchFamily="66" charset="-78"/>
                <a:cs typeface="Arabic Typesetting" pitchFamily="66" charset="-78"/>
              </a:rPr>
              <a:t> سطح مبتل فإن تيارات الصدمة الكهربائية قد تصل </a:t>
            </a:r>
            <a:r>
              <a:rPr lang="ar-SA" sz="3600" b="1" dirty="0" err="1" smtClean="0">
                <a:solidFill>
                  <a:srgbClr val="FFFF00"/>
                </a:solidFill>
                <a:latin typeface="Arabic Typesetting" pitchFamily="66" charset="-78"/>
                <a:cs typeface="Arabic Typesetting" pitchFamily="66" charset="-78"/>
              </a:rPr>
              <a:t>إ</a:t>
            </a:r>
            <a:r>
              <a:rPr lang="ar-IQ" sz="3600" b="1" dirty="0" err="1" smtClean="0">
                <a:solidFill>
                  <a:srgbClr val="FFFF00"/>
                </a:solidFill>
                <a:latin typeface="Arabic Typesetting" pitchFamily="66" charset="-78"/>
                <a:cs typeface="Arabic Typesetting" pitchFamily="66" charset="-78"/>
              </a:rPr>
              <a:t>لى</a:t>
            </a:r>
            <a:r>
              <a:rPr lang="ar-SA" sz="3600" b="1" dirty="0" smtClean="0">
                <a:solidFill>
                  <a:srgbClr val="FFFF00"/>
                </a:solidFill>
                <a:latin typeface="Arabic Typesetting" pitchFamily="66" charset="-78"/>
                <a:cs typeface="Arabic Typesetting" pitchFamily="66" charset="-78"/>
              </a:rPr>
              <a:t> (800 مللي أمبير) وهي بالتالي فوق الحد المميت</a:t>
            </a:r>
            <a:r>
              <a:rPr lang="en-US" sz="3000" b="1" dirty="0" smtClean="0">
                <a:solidFill>
                  <a:srgbClr val="FFFF00"/>
                </a:solidFill>
                <a:latin typeface="Arabic Typesetting" pitchFamily="66" charset="-78"/>
                <a:cs typeface="Arabic Typesetting" pitchFamily="66" charset="-78"/>
              </a:rPr>
              <a:t>.</a:t>
            </a: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14282" y="214290"/>
            <a:ext cx="8715436" cy="6357982"/>
          </a:xfrm>
        </p:spPr>
        <p:txBody>
          <a:bodyPr>
            <a:normAutofit fontScale="47500" lnSpcReduction="20000"/>
          </a:bodyPr>
          <a:lstStyle/>
          <a:p>
            <a:pPr rtl="1" fontAlgn="base"/>
            <a:r>
              <a:rPr lang="ar-IQ" sz="8400" b="1" dirty="0" smtClean="0">
                <a:solidFill>
                  <a:srgbClr val="FFFF00"/>
                </a:solidFill>
                <a:latin typeface="Arabic Typesetting" pitchFamily="66" charset="-78"/>
                <a:cs typeface="Arabic Typesetting" pitchFamily="66" charset="-78"/>
              </a:rPr>
              <a:t>2</a:t>
            </a:r>
            <a:r>
              <a:rPr lang="en-US" sz="8400" b="1" dirty="0" smtClean="0">
                <a:solidFill>
                  <a:srgbClr val="FFFF00"/>
                </a:solidFill>
                <a:latin typeface="Arabic Typesetting" pitchFamily="66" charset="-78"/>
                <a:cs typeface="Arabic Typesetting" pitchFamily="66" charset="-78"/>
              </a:rPr>
              <a:t>  -</a:t>
            </a:r>
            <a:r>
              <a:rPr lang="ar-SA" sz="8400" b="1" dirty="0" smtClean="0">
                <a:solidFill>
                  <a:srgbClr val="FFFF00"/>
                </a:solidFill>
                <a:latin typeface="Arabic Typesetting" pitchFamily="66" charset="-78"/>
                <a:cs typeface="Arabic Typesetting" pitchFamily="66" charset="-78"/>
              </a:rPr>
              <a:t>الحروق</a:t>
            </a:r>
            <a:r>
              <a:rPr lang="en-US" sz="8400" b="1" dirty="0" smtClean="0">
                <a:solidFill>
                  <a:srgbClr val="FFFF00"/>
                </a:solidFill>
                <a:latin typeface="Arabic Typesetting" pitchFamily="66" charset="-78"/>
                <a:cs typeface="Arabic Typesetting" pitchFamily="66" charset="-78"/>
              </a:rPr>
              <a:t> Electrical Burns </a:t>
            </a:r>
          </a:p>
          <a:p>
            <a:pPr rtl="1" fontAlgn="base"/>
            <a:r>
              <a:rPr lang="ar-IQ" sz="5800" b="1" dirty="0" smtClean="0">
                <a:solidFill>
                  <a:srgbClr val="FFFF00"/>
                </a:solidFill>
                <a:latin typeface="Arabic Typesetting" pitchFamily="66" charset="-78"/>
                <a:cs typeface="Arabic Typesetting" pitchFamily="66" charset="-78"/>
              </a:rPr>
              <a:t> تقييم الحروق: </a:t>
            </a:r>
            <a:endParaRPr lang="en-US" sz="5800" b="1" dirty="0" smtClean="0">
              <a:solidFill>
                <a:srgbClr val="FFFF00"/>
              </a:solidFill>
              <a:latin typeface="Arabic Typesetting" pitchFamily="66" charset="-78"/>
              <a:cs typeface="Arabic Typesetting" pitchFamily="66" charset="-78"/>
            </a:endParaRPr>
          </a:p>
          <a:p>
            <a:pPr rtl="1" fontAlgn="base"/>
            <a:r>
              <a:rPr lang="en-US" sz="5800" b="1" dirty="0" smtClean="0">
                <a:solidFill>
                  <a:srgbClr val="FFFF00"/>
                </a:solidFill>
                <a:latin typeface="Arabic Typesetting" pitchFamily="66" charset="-78"/>
                <a:cs typeface="Arabic Typesetting" pitchFamily="66" charset="-78"/>
              </a:rPr>
              <a:t>_ </a:t>
            </a:r>
            <a:r>
              <a:rPr lang="ar-SA" sz="5800" b="1" dirty="0" smtClean="0">
                <a:solidFill>
                  <a:srgbClr val="FFFF00"/>
                </a:solidFill>
                <a:latin typeface="Arabic Typesetting" pitchFamily="66" charset="-78"/>
                <a:cs typeface="Arabic Typesetting" pitchFamily="66" charset="-78"/>
              </a:rPr>
              <a:t>حروق من الدرجة الأول</a:t>
            </a:r>
            <a:r>
              <a:rPr lang="ar-IQ" sz="5800" b="1" dirty="0" smtClean="0">
                <a:solidFill>
                  <a:srgbClr val="FFFF00"/>
                </a:solidFill>
                <a:latin typeface="Arabic Typesetting" pitchFamily="66" charset="-78"/>
                <a:cs typeface="Arabic Typesetting" pitchFamily="66" charset="-78"/>
              </a:rPr>
              <a:t>ى</a:t>
            </a:r>
            <a:r>
              <a:rPr lang="ar-SA" sz="5800" b="1" dirty="0" smtClean="0">
                <a:solidFill>
                  <a:srgbClr val="FFFF00"/>
                </a:solidFill>
                <a:latin typeface="Arabic Typesetting" pitchFamily="66" charset="-78"/>
                <a:cs typeface="Arabic Typesetting" pitchFamily="66" charset="-78"/>
              </a:rPr>
              <a:t> (سطحية)</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حروق من الدرجة الثانية (جزئية</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حروق من الدرجة الثالثة (كلية</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ar-IQ" sz="6700" b="1" dirty="0" smtClean="0">
                <a:solidFill>
                  <a:srgbClr val="FFFF00"/>
                </a:solidFill>
                <a:latin typeface="Arabic Typesetting" pitchFamily="66" charset="-78"/>
                <a:cs typeface="Arabic Typesetting" pitchFamily="66" charset="-78"/>
              </a:rPr>
              <a:t>كيف تحدد خطورة الحروق:</a:t>
            </a:r>
            <a:r>
              <a:rPr lang="en-US" sz="5800" b="1" dirty="0" smtClean="0">
                <a:solidFill>
                  <a:srgbClr val="FFFF00"/>
                </a:solidFill>
                <a:latin typeface="Arabic Typesetting" pitchFamily="66" charset="-78"/>
                <a:cs typeface="Arabic Typesetting" pitchFamily="66" charset="-78"/>
              </a:rPr>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هل تسبب مشاكل في التنفس في حالة وجود حروق حول الأنف أو الفم</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منتشرة في أكثر من جزء في الجسم</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مد</a:t>
            </a:r>
            <a:r>
              <a:rPr lang="ar-IQ" sz="5800" b="1" dirty="0" smtClean="0">
                <a:solidFill>
                  <a:srgbClr val="FFFF00"/>
                </a:solidFill>
                <a:latin typeface="Arabic Typesetting" pitchFamily="66" charset="-78"/>
                <a:cs typeface="Arabic Typesetting" pitchFamily="66" charset="-78"/>
              </a:rPr>
              <a:t>ى</a:t>
            </a:r>
            <a:r>
              <a:rPr lang="ar-SA" sz="5800" b="1" dirty="0" smtClean="0">
                <a:solidFill>
                  <a:srgbClr val="FFFF00"/>
                </a:solidFill>
                <a:latin typeface="Arabic Typesetting" pitchFamily="66" charset="-78"/>
                <a:cs typeface="Arabic Typesetting" pitchFamily="66" charset="-78"/>
              </a:rPr>
              <a:t> تأثر مناطق الجسم المختلفة به: الرقبة - الرأس - الأيدي - القدم - الأعضاء التناسلية</a:t>
            </a:r>
            <a:r>
              <a:rPr lang="en-US" sz="5800" b="1" dirty="0" smtClean="0">
                <a:solidFill>
                  <a:srgbClr val="FFFF00"/>
                </a:solidFill>
                <a:latin typeface="Arabic Typesetting" pitchFamily="66" charset="-78"/>
                <a:cs typeface="Arabic Typesetting" pitchFamily="66" charset="-78"/>
              </a:rPr>
              <a:t>.  </a:t>
            </a:r>
          </a:p>
          <a:p>
            <a:pPr rtl="1" fontAlgn="base"/>
            <a:r>
              <a:rPr lang="ar-IQ" sz="8400" b="1" dirty="0" smtClean="0">
                <a:solidFill>
                  <a:srgbClr val="FFFF00"/>
                </a:solidFill>
                <a:latin typeface="Arabic Typesetting" pitchFamily="66" charset="-78"/>
                <a:cs typeface="Arabic Typesetting" pitchFamily="66" charset="-78"/>
              </a:rPr>
              <a:t>3-</a:t>
            </a:r>
            <a:r>
              <a:rPr lang="ar-SA" sz="8400" b="1" dirty="0" smtClean="0">
                <a:solidFill>
                  <a:srgbClr val="FFFF00"/>
                </a:solidFill>
                <a:latin typeface="Arabic Typesetting" pitchFamily="66" charset="-78"/>
                <a:cs typeface="Arabic Typesetting" pitchFamily="66" charset="-78"/>
              </a:rPr>
              <a:t>الفرقعة</a:t>
            </a:r>
            <a:r>
              <a:rPr lang="en-US" sz="8400" b="1" dirty="0" smtClean="0">
                <a:solidFill>
                  <a:srgbClr val="FFFF00"/>
                </a:solidFill>
                <a:latin typeface="Arabic Typesetting" pitchFamily="66" charset="-78"/>
                <a:cs typeface="Arabic Typesetting" pitchFamily="66" charset="-78"/>
              </a:rPr>
              <a:t>: Arc – Blast :</a:t>
            </a:r>
          </a:p>
          <a:p>
            <a:pPr lvl="0" rtl="1" fontAlgn="base"/>
            <a:r>
              <a:rPr lang="ar-IQ"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يحدث الشرز والفرقعة في حالة ما يقفز تيار عالي من موصل لآخر أثناء تشغيل أو إيقاف الدائرة الكهربائية</a:t>
            </a:r>
            <a:r>
              <a:rPr lang="en-US" sz="5800" b="1" dirty="0" smtClean="0">
                <a:solidFill>
                  <a:srgbClr val="FFFF00"/>
                </a:solidFill>
                <a:latin typeface="Arabic Typesetting" pitchFamily="66" charset="-78"/>
                <a:cs typeface="Arabic Typesetting" pitchFamily="66" charset="-78"/>
              </a:rPr>
              <a:t>.</a:t>
            </a:r>
          </a:p>
          <a:p>
            <a:pPr lvl="0" rtl="1" fontAlgn="base"/>
            <a:r>
              <a:rPr lang="ar-IQ" sz="5800" b="1" dirty="0" smtClean="0">
                <a:solidFill>
                  <a:srgbClr val="FFFF00"/>
                </a:solidFill>
                <a:latin typeface="Arabic Typesetting" pitchFamily="66" charset="-78"/>
                <a:cs typeface="Arabic Typesetting" pitchFamily="66" charset="-78"/>
              </a:rPr>
              <a:t> * </a:t>
            </a:r>
            <a:r>
              <a:rPr lang="ar-SA" sz="5800" b="1" dirty="0" smtClean="0">
                <a:solidFill>
                  <a:srgbClr val="FFFF00"/>
                </a:solidFill>
                <a:latin typeface="Arabic Typesetting" pitchFamily="66" charset="-78"/>
                <a:cs typeface="Arabic Typesetting" pitchFamily="66" charset="-78"/>
              </a:rPr>
              <a:t>يحدث كذلك الشرز والفرقعة عند تفريغ الشحنات الكهربائية الساكنة</a:t>
            </a:r>
            <a:r>
              <a:rPr lang="en-US" sz="5800" b="1" dirty="0" smtClean="0">
                <a:solidFill>
                  <a:srgbClr val="FFFF00"/>
                </a:solidFill>
                <a:latin typeface="Arabic Typesetting" pitchFamily="66" charset="-78"/>
                <a:cs typeface="Arabic Typesetting" pitchFamily="66" charset="-78"/>
              </a:rPr>
              <a:t>.</a:t>
            </a:r>
          </a:p>
          <a:p>
            <a:pPr lvl="0" rtl="1" fontAlgn="base"/>
            <a:r>
              <a:rPr lang="ar-IQ" sz="5800" b="1" dirty="0" smtClean="0">
                <a:solidFill>
                  <a:srgbClr val="FFFF00"/>
                </a:solidFill>
                <a:latin typeface="Arabic Typesetting" pitchFamily="66" charset="-78"/>
                <a:cs typeface="Arabic Typesetting" pitchFamily="66" charset="-78"/>
              </a:rPr>
              <a:t>* </a:t>
            </a:r>
            <a:r>
              <a:rPr lang="ar-SA" sz="5800" b="1" dirty="0" smtClean="0">
                <a:solidFill>
                  <a:srgbClr val="FFFF00"/>
                </a:solidFill>
                <a:latin typeface="Arabic Typesetting" pitchFamily="66" charset="-78"/>
                <a:cs typeface="Arabic Typesetting" pitchFamily="66" charset="-78"/>
              </a:rPr>
              <a:t>للوقاية من مخاطر الشرز والفرقعة يوصى بتشغيل أو إيقاف الدوائر الكهربائية بواسطة اليد اليسرى وليست اليمنى حتى يتم إبعاد الوجه عن الشرز والفرقعة </a:t>
            </a:r>
            <a:r>
              <a:rPr lang="ar-SA" sz="5800" b="1" dirty="0" err="1" smtClean="0">
                <a:solidFill>
                  <a:srgbClr val="FFFF00"/>
                </a:solidFill>
                <a:latin typeface="Arabic Typesetting" pitchFamily="66" charset="-78"/>
                <a:cs typeface="Arabic Typesetting" pitchFamily="66" charset="-78"/>
              </a:rPr>
              <a:t>فى</a:t>
            </a:r>
            <a:r>
              <a:rPr lang="ar-SA" sz="5800" b="1" dirty="0" smtClean="0">
                <a:solidFill>
                  <a:srgbClr val="FFFF00"/>
                </a:solidFill>
                <a:latin typeface="Arabic Typesetting" pitchFamily="66" charset="-78"/>
                <a:cs typeface="Arabic Typesetting" pitchFamily="66" charset="-78"/>
              </a:rPr>
              <a:t> حالة حدوثها. (كذلك فصل جميع الأحمال من الدائرة الكهربائية قبل تشغيلها</a:t>
            </a:r>
            <a:r>
              <a:rPr lang="ar-IQ" sz="5800" b="1" dirty="0" smtClean="0">
                <a:solidFill>
                  <a:srgbClr val="FFFF00"/>
                </a:solidFill>
                <a:latin typeface="Arabic Typesetting" pitchFamily="66" charset="-78"/>
                <a:cs typeface="Arabic Typesetting" pitchFamily="66" charset="-78"/>
              </a:rPr>
              <a:t>)</a:t>
            </a:r>
            <a:endParaRPr lang="en-US" sz="5800" b="1" dirty="0" smtClean="0">
              <a:solidFill>
                <a:srgbClr val="FFFF00"/>
              </a:solidFill>
              <a:latin typeface="Arabic Typesetting" pitchFamily="66" charset="-78"/>
              <a:cs typeface="Arabic Typesetting" pitchFamily="66" charset="-78"/>
            </a:endParaRPr>
          </a:p>
          <a:p>
            <a:endParaRPr lang="en-US" sz="45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214290"/>
            <a:ext cx="8643998" cy="6286544"/>
          </a:xfrm>
        </p:spPr>
        <p:txBody>
          <a:bodyPr>
            <a:normAutofit fontScale="92500" lnSpcReduction="10000"/>
          </a:bodyPr>
          <a:lstStyle/>
          <a:p>
            <a:pPr rtl="1" fontAlgn="base"/>
            <a:r>
              <a:rPr lang="ar-IQ" sz="4300" b="1" dirty="0" smtClean="0">
                <a:solidFill>
                  <a:srgbClr val="FFFF00"/>
                </a:solidFill>
                <a:latin typeface="Arabic Typesetting" pitchFamily="66" charset="-78"/>
                <a:cs typeface="Arabic Typesetting" pitchFamily="66" charset="-78"/>
              </a:rPr>
              <a:t>4-</a:t>
            </a:r>
            <a:r>
              <a:rPr lang="en-US" sz="4300" b="1" dirty="0" smtClean="0">
                <a:solidFill>
                  <a:srgbClr val="FFFF00"/>
                </a:solidFill>
                <a:latin typeface="Arabic Typesetting" pitchFamily="66" charset="-78"/>
                <a:cs typeface="Arabic Typesetting" pitchFamily="66" charset="-78"/>
              </a:rPr>
              <a:t>  </a:t>
            </a:r>
            <a:r>
              <a:rPr lang="ar-SA" sz="4300" b="1" dirty="0" smtClean="0">
                <a:solidFill>
                  <a:srgbClr val="FFFF00"/>
                </a:solidFill>
                <a:latin typeface="Arabic Typesetting" pitchFamily="66" charset="-78"/>
                <a:cs typeface="Arabic Typesetting" pitchFamily="66" charset="-78"/>
              </a:rPr>
              <a:t>الحرائق والإنفجارات</a:t>
            </a:r>
            <a:r>
              <a:rPr lang="en-US" sz="4300" b="1" dirty="0" smtClean="0">
                <a:solidFill>
                  <a:srgbClr val="FFFF00"/>
                </a:solidFill>
                <a:latin typeface="Arabic Typesetting" pitchFamily="66" charset="-78"/>
                <a:cs typeface="Arabic Typesetting" pitchFamily="66" charset="-78"/>
              </a:rPr>
              <a:t>:</a:t>
            </a:r>
          </a:p>
          <a:p>
            <a:pPr lvl="0" rtl="1" fontAlgn="base"/>
            <a:r>
              <a:rPr lang="ar-IQ" sz="2800" b="1" dirty="0" smtClean="0">
                <a:solidFill>
                  <a:srgbClr val="FFFF00"/>
                </a:solidFill>
                <a:latin typeface="Arabic Typesetting" pitchFamily="66" charset="-78"/>
                <a:cs typeface="Arabic Typesetting" pitchFamily="66" charset="-78"/>
              </a:rPr>
              <a:t> * </a:t>
            </a:r>
            <a:r>
              <a:rPr lang="ar-SA" sz="2800" b="1" dirty="0" err="1" smtClean="0">
                <a:solidFill>
                  <a:srgbClr val="FFFF00"/>
                </a:solidFill>
                <a:latin typeface="Arabic Typesetting" pitchFamily="66" charset="-78"/>
                <a:cs typeface="Arabic Typesetting" pitchFamily="66" charset="-78"/>
              </a:rPr>
              <a:t>فى</a:t>
            </a:r>
            <a:r>
              <a:rPr lang="ar-SA" sz="2800" b="1" dirty="0" smtClean="0">
                <a:solidFill>
                  <a:srgbClr val="FFFF00"/>
                </a:solidFill>
                <a:latin typeface="Arabic Typesetting" pitchFamily="66" charset="-78"/>
                <a:cs typeface="Arabic Typesetting" pitchFamily="66" charset="-78"/>
              </a:rPr>
              <a:t> حالة التحميل الزائد على الدوائر الكهربائية ترتفع درجة حرارة الأسلاك الكهربائية وقد يتسبب ذلك </a:t>
            </a:r>
            <a:r>
              <a:rPr lang="ar-SA" sz="2800" b="1" dirty="0" err="1" smtClean="0">
                <a:solidFill>
                  <a:srgbClr val="FFFF00"/>
                </a:solidFill>
                <a:latin typeface="Arabic Typesetting" pitchFamily="66" charset="-78"/>
                <a:cs typeface="Arabic Typesetting" pitchFamily="66" charset="-78"/>
              </a:rPr>
              <a:t>فى</a:t>
            </a:r>
            <a:r>
              <a:rPr lang="ar-SA" sz="2800" b="1" dirty="0" smtClean="0">
                <a:solidFill>
                  <a:srgbClr val="FFFF00"/>
                </a:solidFill>
                <a:latin typeface="Arabic Typesetting" pitchFamily="66" charset="-78"/>
                <a:cs typeface="Arabic Typesetting" pitchFamily="66" charset="-78"/>
              </a:rPr>
              <a:t> صهر المادة العازلة واحتراقها وبالتالي احتراق الأجزاء البلاستيكية المحيطة بالأسلاك والمعدات الكهربائية الأمر الذي يؤدى لحدوث حريق</a:t>
            </a:r>
            <a:r>
              <a:rPr lang="en-US" sz="2800" b="1" dirty="0" smtClean="0">
                <a:solidFill>
                  <a:srgbClr val="FFFF00"/>
                </a:solidFill>
                <a:latin typeface="Arabic Typesetting" pitchFamily="66" charset="-78"/>
                <a:cs typeface="Arabic Typesetting" pitchFamily="66" charset="-78"/>
              </a:rPr>
              <a:t>.</a:t>
            </a:r>
          </a:p>
          <a:p>
            <a:pPr lvl="0" rtl="1" fontAlgn="base"/>
            <a:r>
              <a:rPr lang="ar-IQ" sz="2800" b="1" dirty="0" smtClean="0">
                <a:solidFill>
                  <a:srgbClr val="FFFF00"/>
                </a:solidFill>
                <a:latin typeface="Arabic Typesetting" pitchFamily="66" charset="-78"/>
                <a:cs typeface="Arabic Typesetting" pitchFamily="66" charset="-78"/>
              </a:rPr>
              <a:t> * </a:t>
            </a:r>
            <a:r>
              <a:rPr lang="ar-SA" sz="2800" b="1" dirty="0" smtClean="0">
                <a:solidFill>
                  <a:srgbClr val="FFFF00"/>
                </a:solidFill>
                <a:latin typeface="Arabic Typesetting" pitchFamily="66" charset="-78"/>
                <a:cs typeface="Arabic Typesetting" pitchFamily="66" charset="-78"/>
              </a:rPr>
              <a:t>في حالة حدوث الشرز والفرقعة وإذا كانت بالمكان مواد سريعة الاشتعال سوف تشتعل ويمكن أن يحدث إنفجارات</a:t>
            </a:r>
            <a:r>
              <a:rPr lang="en-US" sz="2800" b="1" dirty="0" smtClean="0">
                <a:solidFill>
                  <a:srgbClr val="FFFF00"/>
                </a:solidFill>
                <a:latin typeface="Arabic Typesetting" pitchFamily="66" charset="-78"/>
                <a:cs typeface="Arabic Typesetting" pitchFamily="66" charset="-78"/>
              </a:rPr>
              <a:t>.</a:t>
            </a:r>
          </a:p>
          <a:p>
            <a:pPr rtl="1" fontAlgn="base"/>
            <a:r>
              <a:rPr lang="en-US" sz="4300" b="1" dirty="0" smtClean="0">
                <a:solidFill>
                  <a:srgbClr val="FFFF00"/>
                </a:solidFill>
                <a:latin typeface="Arabic Typesetting" pitchFamily="66" charset="-78"/>
                <a:cs typeface="Arabic Typesetting" pitchFamily="66" charset="-78"/>
              </a:rPr>
              <a:t> </a:t>
            </a:r>
            <a:r>
              <a:rPr lang="ar-SA" sz="4300" b="1" dirty="0" smtClean="0">
                <a:solidFill>
                  <a:srgbClr val="FFFF00"/>
                </a:solidFill>
                <a:latin typeface="Arabic Typesetting" pitchFamily="66" charset="-78"/>
                <a:cs typeface="Arabic Typesetting" pitchFamily="66" charset="-78"/>
              </a:rPr>
              <a:t>الوقاية من حوادث الكهرباء</a:t>
            </a:r>
            <a:r>
              <a:rPr lang="en-US" sz="4300" b="1" dirty="0" smtClean="0">
                <a:solidFill>
                  <a:srgbClr val="FFFF00"/>
                </a:solidFill>
                <a:latin typeface="Arabic Typesetting" pitchFamily="66" charset="-78"/>
                <a:cs typeface="Arabic Typesetting" pitchFamily="66" charset="-78"/>
              </a:rPr>
              <a:t> Electrical Accidents Prevention </a:t>
            </a:r>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يتم إتباع الإجراءات الآتية للوقاية من حوادث الكهرباء</a:t>
            </a:r>
            <a:r>
              <a:rPr lang="en-US" sz="2800" b="1" dirty="0" smtClean="0">
                <a:solidFill>
                  <a:srgbClr val="FFFF00"/>
                </a:solidFill>
                <a:latin typeface="Arabic Typesetting" pitchFamily="66" charset="-78"/>
                <a:cs typeface="Arabic Typesetting" pitchFamily="66" charset="-78"/>
              </a:rPr>
              <a:t>:</a:t>
            </a:r>
          </a:p>
          <a:p>
            <a:pPr rtl="1" fontAlgn="base"/>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يجب فصل التيار الكهربائي عن أية معدة أو جهاز كهربائي قبل إجراء أية عمليات صيانة عليه مع وضع لافتة</a:t>
            </a:r>
            <a:r>
              <a:rPr lang="en-US" sz="2800" b="1" dirty="0" smtClean="0">
                <a:solidFill>
                  <a:srgbClr val="FFFF00"/>
                </a:solidFill>
                <a:latin typeface="Arabic Typesetting" pitchFamily="66" charset="-78"/>
                <a:cs typeface="Arabic Typesetting" pitchFamily="66" charset="-78"/>
              </a:rPr>
              <a:t> </a:t>
            </a:r>
            <a:r>
              <a:rPr lang="ar-IQ" sz="2800" b="1" dirty="0" smtClean="0">
                <a:solidFill>
                  <a:srgbClr val="FFFF00"/>
                </a:solidFill>
                <a:latin typeface="Arabic Typesetting" pitchFamily="66" charset="-78"/>
                <a:cs typeface="Arabic Typesetting" pitchFamily="66" charset="-78"/>
              </a:rPr>
              <a:t>تحذير </a:t>
            </a:r>
            <a:r>
              <a:rPr lang="ar-SA" sz="2800" b="1" dirty="0" smtClean="0">
                <a:solidFill>
                  <a:srgbClr val="FFFF00"/>
                </a:solidFill>
                <a:latin typeface="Arabic Typesetting" pitchFamily="66" charset="-78"/>
                <a:cs typeface="Arabic Typesetting" pitchFamily="66" charset="-78"/>
              </a:rPr>
              <a:t>عند مكان فصل التيار الكهربائي تفيد ذلك حتى لا يتم إعادة التيار الكهربائي بواسطة أي شخص آخر</a:t>
            </a:r>
            <a:r>
              <a:rPr lang="en-US" sz="2800" b="1" dirty="0" smtClean="0">
                <a:solidFill>
                  <a:srgbClr val="FFFF00"/>
                </a:solidFill>
                <a:latin typeface="Arabic Typesetting" pitchFamily="66" charset="-78"/>
                <a:cs typeface="Arabic Typesetting" pitchFamily="66" charset="-78"/>
              </a:rPr>
              <a:t>.</a:t>
            </a:r>
          </a:p>
          <a:p>
            <a:pPr rtl="1" fontAlgn="base"/>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لا تلبس الخواتم والساعات والمجوهرات عند العمل قرب الدوائر الكهربائية</a:t>
            </a:r>
            <a:r>
              <a:rPr lang="en-US" sz="2800" b="1" dirty="0" smtClean="0">
                <a:solidFill>
                  <a:srgbClr val="FFFF00"/>
                </a:solidFill>
                <a:latin typeface="Arabic Typesetting" pitchFamily="66" charset="-78"/>
                <a:cs typeface="Arabic Typesetting" pitchFamily="66" charset="-78"/>
              </a:rPr>
              <a:t>.</a:t>
            </a:r>
          </a:p>
          <a:p>
            <a:pPr rtl="1" fontAlgn="base"/>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لا تستعمل السلالم المعدنية أو العدد اليدوية غير المعزولة</a:t>
            </a:r>
            <a:r>
              <a:rPr lang="en-US" sz="2800" b="1" dirty="0" smtClean="0">
                <a:solidFill>
                  <a:srgbClr val="FFFF00"/>
                </a:solidFill>
                <a:latin typeface="Arabic Typesetting" pitchFamily="66" charset="-78"/>
                <a:cs typeface="Arabic Typesetting" pitchFamily="66" charset="-78"/>
              </a:rPr>
              <a:t>. </a:t>
            </a:r>
          </a:p>
          <a:p>
            <a:pPr rtl="1" fontAlgn="base"/>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يتم استخدام وسائل الإضاءة المؤمنة ضد الانفجار</a:t>
            </a:r>
            <a:r>
              <a:rPr lang="en-US" sz="2800" b="1" dirty="0" smtClean="0">
                <a:solidFill>
                  <a:srgbClr val="FFFF00"/>
                </a:solidFill>
                <a:latin typeface="Arabic Typesetting" pitchFamily="66" charset="-78"/>
                <a:cs typeface="Arabic Typesetting" pitchFamily="66" charset="-78"/>
              </a:rPr>
              <a:t> Explosion Proof Lamps </a:t>
            </a:r>
            <a:r>
              <a:rPr lang="ar-SA" sz="2800" b="1" dirty="0" smtClean="0">
                <a:solidFill>
                  <a:srgbClr val="FFFF00"/>
                </a:solidFill>
                <a:latin typeface="Arabic Typesetting" pitchFamily="66" charset="-78"/>
                <a:cs typeface="Arabic Typesetting" pitchFamily="66" charset="-78"/>
              </a:rPr>
              <a:t>والتي يمكنها احتواء أية إنفجارات داخلها ولا تسمح بخروجها إل</a:t>
            </a:r>
            <a:r>
              <a:rPr lang="ar-IQ" sz="2800" b="1" dirty="0" smtClean="0">
                <a:solidFill>
                  <a:srgbClr val="FFFF00"/>
                </a:solidFill>
                <a:latin typeface="Arabic Typesetting" pitchFamily="66" charset="-78"/>
                <a:cs typeface="Arabic Typesetting" pitchFamily="66" charset="-78"/>
              </a:rPr>
              <a:t>ى</a:t>
            </a:r>
            <a:r>
              <a:rPr lang="ar-SA" sz="2800" b="1" dirty="0" smtClean="0">
                <a:solidFill>
                  <a:srgbClr val="FFFF00"/>
                </a:solidFill>
                <a:latin typeface="Arabic Typesetting" pitchFamily="66" charset="-78"/>
                <a:cs typeface="Arabic Typesetting" pitchFamily="66" charset="-78"/>
              </a:rPr>
              <a:t> الجو المحيط والتسبب في حدوث حريق به وذلك في الأماكن المصنفة </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خطرة</a:t>
            </a:r>
            <a:r>
              <a:rPr lang="en-US" sz="2800" b="1" dirty="0" smtClean="0">
                <a:solidFill>
                  <a:srgbClr val="FFFF00"/>
                </a:solidFill>
                <a:latin typeface="Arabic Typesetting" pitchFamily="66" charset="-78"/>
                <a:cs typeface="Arabic Typesetting" pitchFamily="66" charset="-78"/>
              </a:rPr>
              <a:t> (Hazardous Locations) </a:t>
            </a:r>
            <a:r>
              <a:rPr lang="ar-SA" sz="2800" b="1" dirty="0" smtClean="0">
                <a:solidFill>
                  <a:srgbClr val="FFFF00"/>
                </a:solidFill>
                <a:latin typeface="Arabic Typesetting" pitchFamily="66" charset="-78"/>
                <a:cs typeface="Arabic Typesetting" pitchFamily="66" charset="-78"/>
              </a:rPr>
              <a:t>كأماكن تجمع الغازات والأب</a:t>
            </a:r>
            <a:r>
              <a:rPr lang="ar-IQ" sz="2800" b="1" dirty="0" smtClean="0">
                <a:solidFill>
                  <a:srgbClr val="FFFF00"/>
                </a:solidFill>
                <a:latin typeface="Arabic Typesetting" pitchFamily="66" charset="-78"/>
                <a:cs typeface="Arabic Typesetting" pitchFamily="66" charset="-78"/>
              </a:rPr>
              <a:t>خ</a:t>
            </a:r>
            <a:r>
              <a:rPr lang="ar-SA" sz="2800" b="1" dirty="0" err="1" smtClean="0">
                <a:solidFill>
                  <a:srgbClr val="FFFF00"/>
                </a:solidFill>
                <a:latin typeface="Arabic Typesetting" pitchFamily="66" charset="-78"/>
                <a:cs typeface="Arabic Typesetting" pitchFamily="66" charset="-78"/>
              </a:rPr>
              <a:t>رة</a:t>
            </a:r>
            <a:r>
              <a:rPr lang="ar-SA" sz="2800" b="1" dirty="0" smtClean="0">
                <a:solidFill>
                  <a:srgbClr val="FFFF00"/>
                </a:solidFill>
                <a:latin typeface="Arabic Typesetting" pitchFamily="66" charset="-78"/>
                <a:cs typeface="Arabic Typesetting" pitchFamily="66" charset="-78"/>
              </a:rPr>
              <a:t> القابلة للاشتعال</a:t>
            </a:r>
            <a:r>
              <a:rPr lang="en-US" sz="2800" b="1" dirty="0" smtClean="0">
                <a:solidFill>
                  <a:srgbClr val="FFFF00"/>
                </a:solidFill>
                <a:latin typeface="Arabic Typesetting" pitchFamily="66" charset="-78"/>
                <a:cs typeface="Arabic Typesetting" pitchFamily="66" charset="-78"/>
              </a:rPr>
              <a:t>.</a:t>
            </a: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428604"/>
            <a:ext cx="8786842" cy="6429396"/>
          </a:xfrm>
        </p:spPr>
        <p:txBody>
          <a:bodyPr>
            <a:normAutofit fontScale="85000" lnSpcReduction="20000"/>
          </a:bodyPr>
          <a:lstStyle/>
          <a:p>
            <a:pPr rtl="1" fontAlgn="base"/>
            <a:r>
              <a:rPr lang="ar-IQ" sz="5400" b="1" dirty="0" smtClean="0">
                <a:solidFill>
                  <a:srgbClr val="FFFF00"/>
                </a:solidFill>
              </a:rPr>
              <a:t>أل</a:t>
            </a:r>
            <a:r>
              <a:rPr lang="ar-SA" sz="5400" b="1" dirty="0" smtClean="0">
                <a:solidFill>
                  <a:srgbClr val="FFFF00"/>
                </a:solidFill>
              </a:rPr>
              <a:t>مقدمة</a:t>
            </a:r>
            <a:endParaRPr lang="en-US" sz="5400" dirty="0" smtClean="0">
              <a:solidFill>
                <a:srgbClr val="FFFF00"/>
              </a:solidFill>
            </a:endParaRPr>
          </a:p>
          <a:p>
            <a:pPr rtl="1" fontAlgn="base"/>
            <a:r>
              <a:rPr lang="ar-SA" sz="4400" b="1" dirty="0" smtClean="0">
                <a:solidFill>
                  <a:srgbClr val="FFFF00"/>
                </a:solidFill>
                <a:latin typeface="Arabic Typesetting" pitchFamily="66" charset="-78"/>
                <a:cs typeface="Arabic Typesetting" pitchFamily="66" charset="-78"/>
              </a:rPr>
              <a:t>أدى التطور التقني الذي شهده العالم إلى ظهور العديد من المخاطر ...منها مخاطر الالات المختلفة والمخاطر الكيميائية و</a:t>
            </a:r>
            <a:r>
              <a:rPr lang="ar-IQ" sz="4400" b="1" dirty="0" smtClean="0">
                <a:solidFill>
                  <a:srgbClr val="FFFF00"/>
                </a:solidFill>
                <a:latin typeface="Arabic Typesetting" pitchFamily="66" charset="-78"/>
                <a:cs typeface="Arabic Typesetting" pitchFamily="66" charset="-78"/>
              </a:rPr>
              <a:t>م</a:t>
            </a:r>
            <a:r>
              <a:rPr lang="ar-SA" sz="4400" b="1" dirty="0" smtClean="0">
                <a:solidFill>
                  <a:srgbClr val="FFFF00"/>
                </a:solidFill>
                <a:latin typeface="Arabic Typesetting" pitchFamily="66" charset="-78"/>
                <a:cs typeface="Arabic Typesetting" pitchFamily="66" charset="-78"/>
              </a:rPr>
              <a:t>خاطر اختلاف درجات الحرارة او الضغوط او المواد السامة او الاشعاعية وغيرها..</a:t>
            </a:r>
            <a:endParaRPr lang="en-US" sz="4400" b="1" dirty="0" smtClean="0">
              <a:solidFill>
                <a:srgbClr val="FFFF00"/>
              </a:solidFill>
              <a:latin typeface="Arabic Typesetting" pitchFamily="66" charset="-78"/>
              <a:cs typeface="Arabic Typesetting" pitchFamily="66" charset="-78"/>
            </a:endParaRPr>
          </a:p>
          <a:p>
            <a:pPr rtl="1" fontAlgn="base"/>
            <a:r>
              <a:rPr lang="ar-SA" sz="4400" b="1" dirty="0" smtClean="0">
                <a:solidFill>
                  <a:srgbClr val="FFFF00"/>
                </a:solidFill>
                <a:latin typeface="Arabic Typesetting" pitchFamily="66" charset="-78"/>
                <a:cs typeface="Arabic Typesetting" pitchFamily="66" charset="-78"/>
              </a:rPr>
              <a:t>تدل الإحصائيات السنوية الصادرة من المنظمات الدولية بان 110 مليون عامل يتعرضون لإصابات مختلفة أثناء العمل..</a:t>
            </a:r>
            <a:endParaRPr lang="en-US" sz="4400" b="1" dirty="0" smtClean="0">
              <a:solidFill>
                <a:srgbClr val="FFFF00"/>
              </a:solidFill>
              <a:latin typeface="Arabic Typesetting" pitchFamily="66" charset="-78"/>
              <a:cs typeface="Arabic Typesetting" pitchFamily="66" charset="-78"/>
            </a:endParaRPr>
          </a:p>
          <a:p>
            <a:pPr rtl="1" fontAlgn="base"/>
            <a:r>
              <a:rPr lang="ar-SA" sz="4400" b="1" dirty="0" smtClean="0">
                <a:solidFill>
                  <a:srgbClr val="FFFF00"/>
                </a:solidFill>
                <a:latin typeface="Arabic Typesetting" pitchFamily="66" charset="-78"/>
                <a:cs typeface="Arabic Typesetting" pitchFamily="66" charset="-78"/>
              </a:rPr>
              <a:t>منها 180 ألف إصابة تؤدي إلى الوفاة ...</a:t>
            </a:r>
            <a:endParaRPr lang="ar-IQ" sz="4400" b="1" dirty="0" smtClean="0">
              <a:solidFill>
                <a:srgbClr val="FFFF00"/>
              </a:solidFill>
              <a:latin typeface="Arabic Typesetting" pitchFamily="66" charset="-78"/>
              <a:cs typeface="Arabic Typesetting" pitchFamily="66" charset="-78"/>
            </a:endParaRPr>
          </a:p>
          <a:p>
            <a:pPr rtl="1" fontAlgn="base"/>
            <a:r>
              <a:rPr lang="ar-IQ" sz="4400" b="1" dirty="0" smtClean="0">
                <a:solidFill>
                  <a:srgbClr val="FFFF00"/>
                </a:solidFill>
                <a:latin typeface="Arabic Typesetting" pitchFamily="66" charset="-78"/>
                <a:cs typeface="Arabic Typesetting" pitchFamily="66" charset="-78"/>
              </a:rPr>
              <a:t>وعموما...</a:t>
            </a:r>
            <a:endParaRPr lang="en-US" sz="4400" b="1" dirty="0" smtClean="0">
              <a:solidFill>
                <a:srgbClr val="FFFF00"/>
              </a:solidFill>
              <a:latin typeface="Arabic Typesetting" pitchFamily="66" charset="-78"/>
              <a:cs typeface="Arabic Typesetting" pitchFamily="66" charset="-78"/>
            </a:endParaRPr>
          </a:p>
          <a:p>
            <a:pPr rtl="1" fontAlgn="base"/>
            <a:r>
              <a:rPr lang="ar-SA" sz="4400" b="1" dirty="0" smtClean="0">
                <a:solidFill>
                  <a:srgbClr val="FFFF00"/>
                </a:solidFill>
                <a:latin typeface="Arabic Typesetting" pitchFamily="66" charset="-78"/>
                <a:cs typeface="Arabic Typesetting" pitchFamily="66" charset="-78"/>
              </a:rPr>
              <a:t>بمعدل 4 إصابات كل ثانية وحادث خطير واحد كل 3 دقائق...</a:t>
            </a:r>
            <a:endParaRPr lang="ar-IQ" sz="4400" b="1" dirty="0" smtClean="0">
              <a:solidFill>
                <a:srgbClr val="FFFF00"/>
              </a:solidFill>
              <a:latin typeface="Arabic Typesetting" pitchFamily="66" charset="-78"/>
              <a:cs typeface="Arabic Typesetting" pitchFamily="66" charset="-78"/>
            </a:endParaRPr>
          </a:p>
          <a:p>
            <a:pPr rtl="1" fontAlgn="base"/>
            <a:r>
              <a:rPr lang="ar-IQ" sz="4400" b="1" dirty="0" smtClean="0">
                <a:solidFill>
                  <a:srgbClr val="FFFF00"/>
                </a:solidFill>
                <a:latin typeface="Arabic Typesetting" pitchFamily="66" charset="-78"/>
                <a:cs typeface="Arabic Typesetting" pitchFamily="66" charset="-78"/>
              </a:rPr>
              <a:t>وتشكل نسبة الوفيات في حوادث المعامل حوالي 15% من نسبة الوفيات بالحوادث حيث تأتي بالمرتبة الثانية  بعد حوادث السير في العالم ..</a:t>
            </a:r>
          </a:p>
          <a:p>
            <a:r>
              <a:rPr lang="ar-IQ" dirty="0" smtClean="0"/>
              <a:t>  </a:t>
            </a:r>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214290"/>
            <a:ext cx="8572560" cy="6357982"/>
          </a:xfrm>
        </p:spPr>
        <p:txBody>
          <a:bodyPr>
            <a:normAutofit lnSpcReduction="10000"/>
          </a:bodyPr>
          <a:lstStyle/>
          <a:p>
            <a:pPr rtl="1" fontAlgn="base"/>
            <a:r>
              <a:rPr lang="en-US" sz="3000" dirty="0" smtClean="0">
                <a:solidFill>
                  <a:srgbClr val="FFFF00"/>
                </a:solidFill>
                <a:latin typeface="Arabic Typesetting" pitchFamily="66" charset="-78"/>
                <a:cs typeface="Arabic Typesetting" pitchFamily="66" charset="-78"/>
              </a:rPr>
              <a:t>– </a:t>
            </a:r>
            <a:r>
              <a:rPr lang="en-US" sz="3200"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يجب التأكد من أن جميع الأجهزة والمعدات الكهربائية الثابتة والمتحركة موصولة</a:t>
            </a:r>
            <a:r>
              <a:rPr lang="ar-IQ" sz="3200" b="1" dirty="0" smtClean="0">
                <a:solidFill>
                  <a:srgbClr val="FFFF00"/>
                </a:solidFill>
                <a:latin typeface="Arabic Typesetting" pitchFamily="66" charset="-78"/>
                <a:cs typeface="Arabic Typesetting" pitchFamily="66" charset="-78"/>
              </a:rPr>
              <a:t> بالأرض</a:t>
            </a:r>
            <a:r>
              <a:rPr lang="en-US" sz="3200" b="1" dirty="0" smtClean="0">
                <a:solidFill>
                  <a:srgbClr val="FFFF00"/>
                </a:solidFill>
                <a:latin typeface="Arabic Typesetting" pitchFamily="66" charset="-78"/>
                <a:cs typeface="Arabic Typesetting" pitchFamily="66" charset="-78"/>
              </a:rPr>
              <a:t>.</a:t>
            </a: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تقوم الفيوزات</a:t>
            </a:r>
            <a:r>
              <a:rPr lang="en-US" sz="3200" b="1" dirty="0" smtClean="0">
                <a:solidFill>
                  <a:srgbClr val="FFFF00"/>
                </a:solidFill>
                <a:latin typeface="Arabic Typesetting" pitchFamily="66" charset="-78"/>
                <a:cs typeface="Arabic Typesetting" pitchFamily="66" charset="-78"/>
              </a:rPr>
              <a:t> (Fuses) </a:t>
            </a:r>
            <a:r>
              <a:rPr lang="ar-SA" sz="3200" b="1" dirty="0" smtClean="0">
                <a:solidFill>
                  <a:srgbClr val="FFFF00"/>
                </a:solidFill>
                <a:latin typeface="Arabic Typesetting" pitchFamily="66" charset="-78"/>
                <a:cs typeface="Arabic Typesetting" pitchFamily="66" charset="-78"/>
              </a:rPr>
              <a:t>وقواطع التيار</a:t>
            </a:r>
            <a:r>
              <a:rPr lang="en-US" sz="3200" b="1" dirty="0" smtClean="0">
                <a:solidFill>
                  <a:srgbClr val="FFFF00"/>
                </a:solidFill>
                <a:latin typeface="Arabic Typesetting" pitchFamily="66" charset="-78"/>
                <a:cs typeface="Arabic Typesetting" pitchFamily="66" charset="-78"/>
              </a:rPr>
              <a:t> (Circuit Breaker) </a:t>
            </a:r>
            <a:r>
              <a:rPr lang="ar-IQ" sz="3200" b="1" dirty="0" smtClean="0">
                <a:solidFill>
                  <a:srgbClr val="FFFF00"/>
                </a:solidFill>
                <a:latin typeface="Arabic Typesetting" pitchFamily="66" charset="-78"/>
                <a:cs typeface="Arabic Typesetting" pitchFamily="66" charset="-78"/>
              </a:rPr>
              <a:t>بفصل </a:t>
            </a:r>
            <a:r>
              <a:rPr lang="ar-SA" sz="3200" b="1" dirty="0" smtClean="0">
                <a:solidFill>
                  <a:srgbClr val="FFFF00"/>
                </a:solidFill>
                <a:latin typeface="Arabic Typesetting" pitchFamily="66" charset="-78"/>
                <a:cs typeface="Arabic Typesetting" pitchFamily="66" charset="-78"/>
              </a:rPr>
              <a:t>الدائرة الكهربائية ، لا تحاول إرجاع التيار قبل البحث عن سبب العطل وإصلاحه ومن م</a:t>
            </a:r>
            <a:r>
              <a:rPr lang="ar-IQ" sz="3200" b="1" dirty="0" smtClean="0">
                <a:solidFill>
                  <a:srgbClr val="FFFF00"/>
                </a:solidFill>
                <a:latin typeface="Arabic Typesetting" pitchFamily="66" charset="-78"/>
                <a:cs typeface="Arabic Typesetting" pitchFamily="66" charset="-78"/>
              </a:rPr>
              <a:t>صدرة</a:t>
            </a:r>
            <a:r>
              <a:rPr lang="en-US" sz="3200" b="1" dirty="0" smtClean="0">
                <a:solidFill>
                  <a:srgbClr val="FFFF00"/>
                </a:solidFill>
                <a:latin typeface="Arabic Typesetting" pitchFamily="66" charset="-78"/>
                <a:cs typeface="Arabic Typesetting" pitchFamily="66" charset="-78"/>
              </a:rPr>
              <a:t>.</a:t>
            </a: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لا تحمل مصدر التيار بأكثر من طاقته حيث يؤدي ذلك لحدوث حريق</a:t>
            </a:r>
            <a:r>
              <a:rPr lang="en-US" sz="3200" b="1" dirty="0" smtClean="0">
                <a:solidFill>
                  <a:srgbClr val="FFFF00"/>
                </a:solidFill>
                <a:latin typeface="Arabic Typesetting" pitchFamily="66" charset="-78"/>
                <a:cs typeface="Arabic Typesetting" pitchFamily="66" charset="-78"/>
              </a:rPr>
              <a:t>.</a:t>
            </a: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لا تمرر الأسلاك الكهربائية من خلال الأبواب أو النوافذ وأبعدها عن المصادر الحرارية كالدفايات ولا تعلقها عل</a:t>
            </a:r>
            <a:r>
              <a:rPr lang="ar-IQ" sz="3200" b="1" dirty="0" err="1" smtClean="0">
                <a:solidFill>
                  <a:srgbClr val="FFFF00"/>
                </a:solidFill>
                <a:latin typeface="Arabic Typesetting" pitchFamily="66" charset="-78"/>
                <a:cs typeface="Arabic Typesetting" pitchFamily="66" charset="-78"/>
              </a:rPr>
              <a:t>ىى</a:t>
            </a:r>
            <a:r>
              <a:rPr lang="ar-SA" sz="3200" b="1" dirty="0" smtClean="0">
                <a:solidFill>
                  <a:srgbClr val="FFFF00"/>
                </a:solidFill>
                <a:latin typeface="Arabic Typesetting" pitchFamily="66" charset="-78"/>
                <a:cs typeface="Arabic Typesetting" pitchFamily="66" charset="-78"/>
              </a:rPr>
              <a:t> المسامير</a:t>
            </a:r>
            <a:r>
              <a:rPr lang="en-US" sz="3200" b="1" dirty="0" smtClean="0">
                <a:solidFill>
                  <a:srgbClr val="FFFF00"/>
                </a:solidFill>
                <a:latin typeface="Arabic Typesetting" pitchFamily="66" charset="-78"/>
                <a:cs typeface="Arabic Typesetting" pitchFamily="66" charset="-78"/>
              </a:rPr>
              <a:t>.</a:t>
            </a: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لا تتغاضي عن الأجزاء المتآكلة في الأسلاك الكهربائية وقم بتبديلها فورا أو تغطيتها بشريط عازل بصفة مؤقتة لحين تبديلها</a:t>
            </a:r>
            <a:r>
              <a:rPr lang="en-US" sz="3200" b="1" dirty="0" smtClean="0">
                <a:solidFill>
                  <a:srgbClr val="FFFF00"/>
                </a:solidFill>
                <a:latin typeface="Arabic Typesetting" pitchFamily="66" charset="-78"/>
                <a:cs typeface="Arabic Typesetting" pitchFamily="66" charset="-78"/>
              </a:rPr>
              <a:t>.</a:t>
            </a: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يجب أن يتدرب العاملون في مجال الكهرباء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استخدام طفايات الحريق المناسبة للاستعمال في حرائق الكهرباء ، وهي طفايات البودرة وطفايات ثاني أكسيد الكربون ، مع الأخذ في الاعتبار عدم استخدام الماء أو الطفايات التي تحتوي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الماء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الإطلاق في إطفاء الحرائق التي تحدث في المعدات والتوصيلات الكهربائية وذلك لأن الماء موصل جيد للكهرباء فيتسبب في صعق الشخص المستعمل للطفاية</a:t>
            </a:r>
            <a:r>
              <a:rPr lang="en-US" sz="3200" b="1" dirty="0" smtClean="0">
                <a:solidFill>
                  <a:srgbClr val="FFFF00"/>
                </a:solidFill>
                <a:latin typeface="Arabic Typesetting" pitchFamily="66" charset="-78"/>
                <a:cs typeface="Arabic Typesetting" pitchFamily="66" charset="-78"/>
              </a:rPr>
              <a:t>.</a:t>
            </a:r>
          </a:p>
          <a:p>
            <a:endParaRPr lang="en-US"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285728"/>
            <a:ext cx="8643998" cy="6215106"/>
          </a:xfrm>
        </p:spPr>
        <p:txBody>
          <a:bodyPr/>
          <a:lstStyle/>
          <a:p>
            <a:pPr rtl="1" fontAlgn="base"/>
            <a:r>
              <a:rPr lang="en-US" dirty="0" smtClean="0"/>
              <a:t>– </a:t>
            </a:r>
            <a:r>
              <a:rPr lang="en-US" sz="3200" dirty="0" smtClean="0"/>
              <a:t> </a:t>
            </a:r>
            <a:r>
              <a:rPr lang="ar-SA" sz="3200" b="1" dirty="0" smtClean="0">
                <a:solidFill>
                  <a:srgbClr val="FFFF00"/>
                </a:solidFill>
                <a:latin typeface="Arabic Typesetting" pitchFamily="66" charset="-78"/>
                <a:cs typeface="Arabic Typesetting" pitchFamily="66" charset="-78"/>
              </a:rPr>
              <a:t>في حالة إصابة أي شخص بصدمة كهربائية يجب عدم ملامسته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الإطلاق والقيام أولا بفصل التيار الكهربائي وإبعاد الشخص عن مصدر التيار الكهربائي بواسطة لوح أو قطعة من الخشب أو أية مادة عازلة أخر</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 وبعد ذلك يمكن إجراء الإسعافات الأولية (إذا كان الشخص مدربا عل</a:t>
            </a:r>
            <a:r>
              <a:rPr lang="ar-IQ" sz="3200" b="1" dirty="0" smtClean="0">
                <a:solidFill>
                  <a:srgbClr val="FFFF00"/>
                </a:solidFill>
                <a:latin typeface="Arabic Typesetting" pitchFamily="66" charset="-78"/>
                <a:cs typeface="Arabic Typesetting" pitchFamily="66" charset="-78"/>
              </a:rPr>
              <a:t>ى </a:t>
            </a:r>
            <a:r>
              <a:rPr lang="ar-SA" sz="3200" b="1" dirty="0" smtClean="0">
                <a:solidFill>
                  <a:srgbClr val="FFFF00"/>
                </a:solidFill>
                <a:latin typeface="Arabic Typesetting" pitchFamily="66" charset="-78"/>
                <a:cs typeface="Arabic Typesetting" pitchFamily="66" charset="-78"/>
              </a:rPr>
              <a:t>ذلك) وتشمل التنفس الصناعي للشخص المصاب ، ويتم استدعاء الطبيب عل</a:t>
            </a:r>
            <a:r>
              <a:rPr lang="ar-IQ" sz="3200" b="1" dirty="0" smtClean="0">
                <a:solidFill>
                  <a:srgbClr val="FFFF00"/>
                </a:solidFill>
                <a:latin typeface="Arabic Typesetting" pitchFamily="66" charset="-78"/>
                <a:cs typeface="Arabic Typesetting" pitchFamily="66" charset="-78"/>
              </a:rPr>
              <a:t>ى</a:t>
            </a:r>
            <a:r>
              <a:rPr lang="ar-SA" sz="3200" b="1" dirty="0" smtClean="0">
                <a:solidFill>
                  <a:srgbClr val="FFFF00"/>
                </a:solidFill>
                <a:latin typeface="Arabic Typesetting" pitchFamily="66" charset="-78"/>
                <a:cs typeface="Arabic Typesetting" pitchFamily="66" charset="-78"/>
              </a:rPr>
              <a:t> الفور أو نقل المصاب إل</a:t>
            </a:r>
            <a:r>
              <a:rPr lang="ar-IQ" sz="3200" b="1" dirty="0" smtClean="0">
                <a:solidFill>
                  <a:srgbClr val="FFFF00"/>
                </a:solidFill>
                <a:latin typeface="Arabic Typesetting" pitchFamily="66" charset="-78"/>
                <a:cs typeface="Arabic Typesetting" pitchFamily="66" charset="-78"/>
              </a:rPr>
              <a:t>ى </a:t>
            </a:r>
            <a:r>
              <a:rPr lang="ar-SA" sz="3200" b="1" dirty="0" smtClean="0">
                <a:solidFill>
                  <a:srgbClr val="FFFF00"/>
                </a:solidFill>
                <a:latin typeface="Arabic Typesetting" pitchFamily="66" charset="-78"/>
                <a:cs typeface="Arabic Typesetting" pitchFamily="66" charset="-78"/>
              </a:rPr>
              <a:t>أقرب مستشف</a:t>
            </a:r>
            <a:r>
              <a:rPr lang="ar-IQ" sz="3200" b="1" dirty="0" smtClean="0">
                <a:solidFill>
                  <a:srgbClr val="FFFF00"/>
                </a:solidFill>
                <a:latin typeface="Arabic Typesetting" pitchFamily="66" charset="-78"/>
                <a:cs typeface="Arabic Typesetting" pitchFamily="66" charset="-78"/>
              </a:rPr>
              <a:t>ى</a:t>
            </a:r>
            <a:r>
              <a:rPr lang="en-US" sz="3200" b="1" dirty="0" smtClean="0">
                <a:solidFill>
                  <a:srgbClr val="FFFF00"/>
                </a:solidFill>
                <a:latin typeface="Arabic Typesetting" pitchFamily="66" charset="-78"/>
                <a:cs typeface="Arabic Typesetting" pitchFamily="66" charset="-78"/>
              </a:rPr>
              <a:t>.</a:t>
            </a: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عند شحن البطاريات لا تحاول لمس سوائل البطارية بيديك واستخدم معدات الوقاية المناسبة عند القيام بذلك (واقي الوجه – قفازات – مرايل بلاستيك) وعند تعبئة البطارية بالحمض يجب إضافة الحمض </a:t>
            </a:r>
            <a:r>
              <a:rPr lang="ar-IQ" sz="3200" b="1" dirty="0" smtClean="0">
                <a:solidFill>
                  <a:srgbClr val="FFFF00"/>
                </a:solidFill>
                <a:latin typeface="Arabic Typesetting" pitchFamily="66" charset="-78"/>
                <a:cs typeface="Arabic Typesetting" pitchFamily="66" charset="-78"/>
              </a:rPr>
              <a:t>إلى الماء (وليس العكس)</a:t>
            </a:r>
            <a:endParaRPr lang="en-US" sz="3200" b="1" dirty="0" smtClean="0">
              <a:solidFill>
                <a:srgbClr val="FFFF00"/>
              </a:solidFill>
              <a:latin typeface="Arabic Typesetting" pitchFamily="66" charset="-78"/>
              <a:cs typeface="Arabic Typesetting" pitchFamily="66" charset="-78"/>
            </a:endParaRPr>
          </a:p>
          <a:p>
            <a:pPr rtl="1" fontAlgn="base"/>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عند الإصابة بحروق حمض البطاريات يجب رش مكان الإصابة بالماء فورا</a:t>
            </a:r>
            <a:r>
              <a:rPr lang="en-US" sz="3200" b="1" dirty="0" smtClean="0">
                <a:solidFill>
                  <a:srgbClr val="FFFF00"/>
                </a:solidFill>
                <a:latin typeface="Arabic Typesetting" pitchFamily="66" charset="-78"/>
                <a:cs typeface="Arabic Typesetting" pitchFamily="66" charset="-78"/>
              </a:rPr>
              <a:t>.</a:t>
            </a: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357158" y="357166"/>
            <a:ext cx="8572560" cy="6215106"/>
          </a:xfrm>
        </p:spPr>
        <p:txBody>
          <a:bodyPr>
            <a:normAutofit/>
          </a:bodyPr>
          <a:lstStyle/>
          <a:p>
            <a:pPr rtl="1"/>
            <a:r>
              <a:rPr lang="ar-OM" sz="4800" dirty="0" smtClean="0">
                <a:solidFill>
                  <a:srgbClr val="FFFF00"/>
                </a:solidFill>
                <a:latin typeface="Arabic Typesetting" pitchFamily="66" charset="-78"/>
                <a:cs typeface="Arabic Typesetting" pitchFamily="66" charset="-78"/>
              </a:rPr>
              <a:t>المخاطر الميكانيكية</a:t>
            </a:r>
            <a:endParaRPr lang="en-US" sz="4800" dirty="0" smtClean="0">
              <a:solidFill>
                <a:srgbClr val="FFFF00"/>
              </a:solidFill>
              <a:latin typeface="Arabic Typesetting" pitchFamily="66" charset="-78"/>
              <a:cs typeface="Arabic Typesetting" pitchFamily="66" charset="-78"/>
            </a:endParaRPr>
          </a:p>
          <a:p>
            <a:pPr rtl="1"/>
            <a:r>
              <a:rPr lang="ar-IQ" sz="3600" dirty="0" smtClean="0">
                <a:solidFill>
                  <a:srgbClr val="FFFF00"/>
                </a:solidFill>
                <a:latin typeface="Arabic Typesetting" pitchFamily="66" charset="-78"/>
                <a:cs typeface="Arabic Typesetting" pitchFamily="66" charset="-78"/>
              </a:rPr>
              <a:t>تعرف المخاطر الميكانيكية :</a:t>
            </a:r>
          </a:p>
          <a:p>
            <a:pPr rtl="1"/>
            <a:r>
              <a:rPr lang="ar-IQ" sz="3200" dirty="0" smtClean="0">
                <a:solidFill>
                  <a:srgbClr val="FFFF00"/>
                </a:solidFill>
                <a:latin typeface="Arabic Typesetting" pitchFamily="66" charset="-78"/>
                <a:cs typeface="Arabic Typesetting" pitchFamily="66" charset="-78"/>
              </a:rPr>
              <a:t>هي</a:t>
            </a:r>
            <a:r>
              <a:rPr lang="ar-OM" sz="3200" dirty="0" smtClean="0">
                <a:solidFill>
                  <a:srgbClr val="FFFF00"/>
                </a:solidFill>
                <a:latin typeface="Arabic Typesetting" pitchFamily="66" charset="-78"/>
                <a:cs typeface="Arabic Typesetting" pitchFamily="66" charset="-78"/>
              </a:rPr>
              <a:t> كل ما يتعرض له العنصر البشرى في مكان العمل من الاصطدام أو الاتصال بين جسمه وبين جسم صلب ويكون ذلك أثناء حركة أحدهما . ويمكن أن يكون اتصال جزء من جسم العامل بجزء متحرك سبباً مباشراً للإصابة كإدخال الأصابع بين التروس أو اتصال ملابس العامل بجزء د</a:t>
            </a:r>
            <a:r>
              <a:rPr lang="ar-IQ" sz="3200" dirty="0" smtClean="0">
                <a:solidFill>
                  <a:srgbClr val="FFFF00"/>
                </a:solidFill>
                <a:latin typeface="Arabic Typesetting" pitchFamily="66" charset="-78"/>
                <a:cs typeface="Arabic Typesetting" pitchFamily="66" charset="-78"/>
              </a:rPr>
              <a:t>وار</a:t>
            </a:r>
            <a:r>
              <a:rPr lang="ar-OM" sz="3200" dirty="0" smtClean="0">
                <a:solidFill>
                  <a:srgbClr val="FFFF00"/>
                </a:solidFill>
                <a:latin typeface="Arabic Typesetting" pitchFamily="66" charset="-78"/>
                <a:cs typeface="Arabic Typesetting" pitchFamily="66" charset="-78"/>
              </a:rPr>
              <a:t> في الآلات كأعمدة المحاور</a:t>
            </a:r>
            <a:r>
              <a:rPr lang="ar-IQ" sz="3200" dirty="0" smtClean="0">
                <a:solidFill>
                  <a:srgbClr val="FFFF00"/>
                </a:solidFill>
                <a:latin typeface="Arabic Typesetting" pitchFamily="66" charset="-78"/>
                <a:cs typeface="Arabic Typesetting" pitchFamily="66" charset="-78"/>
              </a:rPr>
              <a:t> والتروس</a:t>
            </a:r>
            <a:r>
              <a:rPr lang="ar-OM" sz="3200" dirty="0" smtClean="0">
                <a:solidFill>
                  <a:srgbClr val="FFFF00"/>
                </a:solidFill>
                <a:latin typeface="Arabic Typesetting" pitchFamily="66" charset="-78"/>
                <a:cs typeface="Arabic Typesetting" pitchFamily="66" charset="-78"/>
              </a:rPr>
              <a:t> والحاذفات فينجذب العامل إلى الآلة وتحدث الإصابة</a:t>
            </a:r>
            <a:r>
              <a:rPr lang="ar-IQ" sz="3200" dirty="0" smtClean="0">
                <a:solidFill>
                  <a:srgbClr val="FFFF00"/>
                </a:solidFill>
                <a:latin typeface="Arabic Typesetting" pitchFamily="66" charset="-78"/>
                <a:cs typeface="Arabic Typesetting" pitchFamily="66" charset="-78"/>
              </a:rPr>
              <a:t> .</a:t>
            </a:r>
            <a:endParaRPr lang="en-US" sz="3200" dirty="0" smtClean="0">
              <a:solidFill>
                <a:srgbClr val="FFFF00"/>
              </a:solidFill>
              <a:latin typeface="Arabic Typesetting" pitchFamily="66" charset="-78"/>
              <a:cs typeface="Arabic Typesetting" pitchFamily="66" charset="-78"/>
            </a:endParaRPr>
          </a:p>
          <a:p>
            <a:pPr rtl="1"/>
            <a:r>
              <a:rPr lang="ar-OM" sz="3200" dirty="0" smtClean="0">
                <a:solidFill>
                  <a:srgbClr val="FFFF00"/>
                </a:solidFill>
                <a:latin typeface="Arabic Typesetting" pitchFamily="66" charset="-78"/>
                <a:cs typeface="Arabic Typesetting" pitchFamily="66" charset="-78"/>
              </a:rPr>
              <a:t>ويمكن حصر الحركات الميكانيكية في ثلاث أشكال هي :-</a:t>
            </a:r>
            <a:br>
              <a:rPr lang="ar-OM" sz="3200" dirty="0" smtClean="0">
                <a:solidFill>
                  <a:srgbClr val="FFFF00"/>
                </a:solidFill>
                <a:latin typeface="Arabic Typesetting" pitchFamily="66" charset="-78"/>
                <a:cs typeface="Arabic Typesetting" pitchFamily="66" charset="-78"/>
              </a:rPr>
            </a:br>
            <a:r>
              <a:rPr lang="ar-OM" sz="3200" dirty="0" smtClean="0">
                <a:solidFill>
                  <a:srgbClr val="FFFF00"/>
                </a:solidFill>
                <a:latin typeface="Arabic Typesetting" pitchFamily="66" charset="-78"/>
                <a:cs typeface="Arabic Typesetting" pitchFamily="66" charset="-78"/>
              </a:rPr>
              <a:t>1- الحركة الدائرية .</a:t>
            </a:r>
            <a:br>
              <a:rPr lang="ar-OM" sz="3200" dirty="0" smtClean="0">
                <a:solidFill>
                  <a:srgbClr val="FFFF00"/>
                </a:solidFill>
                <a:latin typeface="Arabic Typesetting" pitchFamily="66" charset="-78"/>
                <a:cs typeface="Arabic Typesetting" pitchFamily="66" charset="-78"/>
              </a:rPr>
            </a:br>
            <a:r>
              <a:rPr lang="ar-OM" sz="3200" dirty="0" smtClean="0">
                <a:solidFill>
                  <a:srgbClr val="FFFF00"/>
                </a:solidFill>
                <a:latin typeface="Arabic Typesetting" pitchFamily="66" charset="-78"/>
                <a:cs typeface="Arabic Typesetting" pitchFamily="66" charset="-78"/>
              </a:rPr>
              <a:t>2- الحركة الانزلاقية أو الترددية.</a:t>
            </a:r>
            <a:br>
              <a:rPr lang="ar-OM" sz="3200" dirty="0" smtClean="0">
                <a:solidFill>
                  <a:srgbClr val="FFFF00"/>
                </a:solidFill>
                <a:latin typeface="Arabic Typesetting" pitchFamily="66" charset="-78"/>
                <a:cs typeface="Arabic Typesetting" pitchFamily="66" charset="-78"/>
              </a:rPr>
            </a:br>
            <a:r>
              <a:rPr lang="ar-OM" sz="3200" dirty="0" smtClean="0">
                <a:solidFill>
                  <a:srgbClr val="FFFF00"/>
                </a:solidFill>
                <a:latin typeface="Arabic Typesetting" pitchFamily="66" charset="-78"/>
                <a:cs typeface="Arabic Typesetting" pitchFamily="66" charset="-78"/>
              </a:rPr>
              <a:t>3- نقط تداخل الحركة .</a:t>
            </a:r>
            <a:endParaRPr lang="en-US" sz="3200" dirty="0" smtClean="0">
              <a:solidFill>
                <a:srgbClr val="FFFF00"/>
              </a:solidFill>
              <a:latin typeface="Arabic Typesetting" pitchFamily="66" charset="-78"/>
              <a:cs typeface="Arabic Typesetting" pitchFamily="66" charset="-78"/>
            </a:endParaRPr>
          </a:p>
          <a:p>
            <a:endParaRPr lang="en-US" sz="32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14282" y="285728"/>
            <a:ext cx="8643998" cy="6215106"/>
          </a:xfrm>
        </p:spPr>
        <p:txBody>
          <a:bodyPr>
            <a:normAutofit/>
          </a:bodyPr>
          <a:lstStyle/>
          <a:p>
            <a:pPr rtl="1"/>
            <a:r>
              <a:rPr lang="ar-OM" sz="4400" b="1" dirty="0" smtClean="0">
                <a:solidFill>
                  <a:srgbClr val="FFFF00"/>
                </a:solidFill>
                <a:latin typeface="Arabic Typesetting" pitchFamily="66" charset="-78"/>
                <a:cs typeface="Arabic Typesetting" pitchFamily="66" charset="-78"/>
              </a:rPr>
              <a:t>أسباب الإصابات الميكانيكية :</a:t>
            </a:r>
            <a:endParaRPr lang="en-US" sz="4400" b="1" dirty="0" smtClean="0">
              <a:solidFill>
                <a:srgbClr val="FFFF00"/>
              </a:solidFill>
              <a:latin typeface="Arabic Typesetting" pitchFamily="66" charset="-78"/>
              <a:cs typeface="Arabic Typesetting" pitchFamily="66" charset="-78"/>
            </a:endParaRPr>
          </a:p>
          <a:p>
            <a:pPr rtl="1"/>
            <a:r>
              <a:rPr lang="ar-OM" sz="2800" b="1" dirty="0" smtClean="0">
                <a:solidFill>
                  <a:srgbClr val="FFFF00"/>
                </a:solidFill>
                <a:latin typeface="Arabic Typesetting" pitchFamily="66" charset="-78"/>
                <a:cs typeface="Arabic Typesetting" pitchFamily="66" charset="-78"/>
              </a:rPr>
              <a:t>هناك أسباب متفرقة وعديدة لحوادث وإصابات العمل الناجمة عن الآلات ومنها ما يلي :-</a:t>
            </a:r>
            <a:endParaRPr lang="en-US"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 </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التشغيل الخاطئ للآلة والناتج عن عدم معرفة بطريقة التشغيل</a:t>
            </a:r>
            <a:r>
              <a:rPr lang="ar-IQ" sz="2800" b="1" dirty="0" smtClean="0">
                <a:solidFill>
                  <a:srgbClr val="FFFF00"/>
                </a:solidFill>
                <a:latin typeface="Arabic Typesetting" pitchFamily="66" charset="-78"/>
                <a:cs typeface="Arabic Typesetting" pitchFamily="66" charset="-78"/>
              </a:rPr>
              <a:t> الصحيحة</a:t>
            </a:r>
            <a:r>
              <a:rPr lang="ar-OM" sz="2800" b="1" dirty="0" smtClean="0">
                <a:solidFill>
                  <a:srgbClr val="FFFF00"/>
                </a:solidFill>
                <a:latin typeface="Arabic Typesetting" pitchFamily="66" charset="-78"/>
                <a:cs typeface="Arabic Typesetting" pitchFamily="66" charset="-78"/>
              </a:rPr>
              <a:t> بسبب النقص بالتدريب أو تشغيل الآلة أثناء عملية الصيانة.</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عدم إجراء الصيانة الدورية للآلات أو صيانتها الخاطئة من قبل أفراد غير مؤهلين للقيام بذلك</a:t>
            </a:r>
            <a:endParaRPr lang="en-US" sz="2800" b="1" dirty="0" smtClean="0">
              <a:solidFill>
                <a:srgbClr val="FFFF00"/>
              </a:solidFill>
              <a:latin typeface="Arabic Typesetting" pitchFamily="66" charset="-78"/>
              <a:cs typeface="Arabic Typesetting" pitchFamily="66" charset="-78"/>
            </a:endParaRPr>
          </a:p>
          <a:p>
            <a:pPr lvl="0" rtl="1"/>
            <a:r>
              <a:rPr lang="ar-OM" sz="2800" b="1" dirty="0" smtClean="0">
                <a:solidFill>
                  <a:srgbClr val="FFFF00"/>
                </a:solidFill>
                <a:latin typeface="Arabic Typesetting" pitchFamily="66" charset="-78"/>
                <a:cs typeface="Arabic Typesetting" pitchFamily="66" charset="-78"/>
              </a:rPr>
              <a:t>عدم تزويد الآلات بأنظمة الحماية الضرورية و المناسبة سواء كانت معدات للتحذير من  المخاطر أو حواجز واقية.</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*و</a:t>
            </a:r>
            <a:r>
              <a:rPr lang="ar-OM" sz="2800" b="1" dirty="0" smtClean="0">
                <a:solidFill>
                  <a:srgbClr val="FFFF00"/>
                </a:solidFill>
                <a:latin typeface="Arabic Typesetting" pitchFamily="66" charset="-78"/>
                <a:cs typeface="Arabic Typesetting" pitchFamily="66" charset="-78"/>
              </a:rPr>
              <a:t>ضع الآلة بصورة غير مناسبة ، أرضية غير ملائمة أو حش</a:t>
            </a:r>
            <a:r>
              <a:rPr lang="ar-IQ" sz="2800" b="1" dirty="0" smtClean="0">
                <a:solidFill>
                  <a:srgbClr val="FFFF00"/>
                </a:solidFill>
                <a:latin typeface="Arabic Typesetting" pitchFamily="66" charset="-78"/>
                <a:cs typeface="Arabic Typesetting" pitchFamily="66" charset="-78"/>
              </a:rPr>
              <a:t>ر</a:t>
            </a:r>
            <a:r>
              <a:rPr lang="ar-OM" sz="2800" b="1" dirty="0" smtClean="0">
                <a:solidFill>
                  <a:srgbClr val="FFFF00"/>
                </a:solidFill>
                <a:latin typeface="Arabic Typesetting" pitchFamily="66" charset="-78"/>
                <a:cs typeface="Arabic Typesetting" pitchFamily="66" charset="-78"/>
              </a:rPr>
              <a:t>ها بين عدة آلات أخرى مما يسبب تعارضا في تشغيلها و بالتالي وقوع الإصابات بين العاملين.</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a:t>
            </a:r>
            <a:r>
              <a:rPr lang="ar-OM" sz="2800" b="1" dirty="0" smtClean="0">
                <a:solidFill>
                  <a:srgbClr val="FFFF00"/>
                </a:solidFill>
                <a:latin typeface="Arabic Typesetting" pitchFamily="66" charset="-78"/>
                <a:cs typeface="Arabic Typesetting" pitchFamily="66" charset="-78"/>
              </a:rPr>
              <a:t>عدم عزل الماكينات </a:t>
            </a:r>
            <a:r>
              <a:rPr lang="ar-OM" sz="2800" b="1" dirty="0" err="1" smtClean="0">
                <a:solidFill>
                  <a:srgbClr val="FFFF00"/>
                </a:solidFill>
                <a:latin typeface="Arabic Typesetting" pitchFamily="66" charset="-78"/>
                <a:cs typeface="Arabic Typesetting" pitchFamily="66" charset="-78"/>
              </a:rPr>
              <a:t>و</a:t>
            </a:r>
            <a:r>
              <a:rPr lang="ar-OM" sz="2800" b="1" dirty="0" smtClean="0">
                <a:solidFill>
                  <a:srgbClr val="FFFF00"/>
                </a:solidFill>
                <a:latin typeface="Arabic Typesetting" pitchFamily="66" charset="-78"/>
                <a:cs typeface="Arabic Typesetting" pitchFamily="66" charset="-78"/>
              </a:rPr>
              <a:t> الآلات الخطرة عن غيرها من الآلات مما يزيد من عدد العمال المتضررين في حال وقوع حادث ما .</a:t>
            </a:r>
            <a:endParaRPr lang="ar-IQ"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a:t>
            </a:r>
            <a:r>
              <a:rPr lang="ar-OM" sz="2800" b="1" dirty="0" smtClean="0">
                <a:solidFill>
                  <a:srgbClr val="FFFF00"/>
                </a:solidFill>
                <a:latin typeface="Arabic Typesetting" pitchFamily="66" charset="-78"/>
                <a:cs typeface="Arabic Typesetting" pitchFamily="66" charset="-78"/>
              </a:rPr>
              <a:t>الأسلوب اليدوي في تغذية الآلة ، يزيد من احتمالات وقوع الإصابات على عكس التغذية الأوتوماتيكية</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IQ" sz="2800" b="1" dirty="0" err="1" smtClean="0">
                <a:solidFill>
                  <a:srgbClr val="FFFF00"/>
                </a:solidFill>
                <a:latin typeface="Arabic Typesetting" pitchFamily="66" charset="-78"/>
                <a:cs typeface="Arabic Typesetting" pitchFamily="66" charset="-78"/>
              </a:rPr>
              <a:t>ا</a:t>
            </a:r>
            <a:r>
              <a:rPr lang="ar-OM" sz="2800" b="1" dirty="0" smtClean="0">
                <a:solidFill>
                  <a:srgbClr val="FFFF00"/>
                </a:solidFill>
                <a:latin typeface="Arabic Typesetting" pitchFamily="66" charset="-78"/>
                <a:cs typeface="Arabic Typesetting" pitchFamily="66" charset="-78"/>
              </a:rPr>
              <a:t>لجهل في المخاطر التي قد تنجم عن الآلة من قبل العامل الذي يديرها.</a:t>
            </a:r>
            <a:endParaRPr lang="en-US" sz="2800" b="1" dirty="0" smtClean="0">
              <a:solidFill>
                <a:srgbClr val="FFFF00"/>
              </a:solidFill>
              <a:latin typeface="Arabic Typesetting" pitchFamily="66" charset="-78"/>
              <a:cs typeface="Arabic Typesetting" pitchFamily="66" charset="-78"/>
            </a:endParaRPr>
          </a:p>
          <a:p>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0"/>
            <a:ext cx="9144000" cy="6858000"/>
          </a:xfrm>
        </p:spPr>
        <p:txBody>
          <a:bodyPr>
            <a:normAutofit/>
          </a:bodyPr>
          <a:lstStyle/>
          <a:p>
            <a:pPr rtl="1"/>
            <a:r>
              <a:rPr lang="ar-IQ" sz="3200" b="1" dirty="0" smtClean="0">
                <a:solidFill>
                  <a:srgbClr val="FFFF00"/>
                </a:solidFill>
                <a:latin typeface="Arabic Typesetting" pitchFamily="66" charset="-78"/>
                <a:cs typeface="Arabic Typesetting" pitchFamily="66" charset="-78"/>
              </a:rPr>
              <a:t>                                    </a:t>
            </a:r>
            <a:r>
              <a:rPr lang="ar-OM" sz="4000" b="1" dirty="0" smtClean="0">
                <a:solidFill>
                  <a:srgbClr val="FFFF00"/>
                </a:solidFill>
                <a:latin typeface="Arabic Typesetting" pitchFamily="66" charset="-78"/>
                <a:cs typeface="Arabic Typesetting" pitchFamily="66" charset="-78"/>
              </a:rPr>
              <a:t>طرق الوقاية من المخاطر الميكانيكية</a:t>
            </a:r>
            <a:r>
              <a:rPr lang="ar-OM" b="1" dirty="0" smtClean="0">
                <a:solidFill>
                  <a:srgbClr val="FFFF00"/>
                </a:solidFill>
                <a:latin typeface="Arabic Typesetting" pitchFamily="66" charset="-78"/>
                <a:cs typeface="Arabic Typesetting" pitchFamily="66" charset="-78"/>
              </a:rPr>
              <a:t/>
            </a:r>
            <a:br>
              <a:rPr lang="ar-OM"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1-  الحواجز الواقية على الآلات</a:t>
            </a:r>
            <a:r>
              <a:rPr lang="ar-OM" sz="3200" dirty="0" smtClean="0">
                <a:solidFill>
                  <a:srgbClr val="FFFF00"/>
                </a:solidFill>
                <a:latin typeface="Arabic Typesetting" pitchFamily="66" charset="-78"/>
                <a:cs typeface="Arabic Typesetting" pitchFamily="66" charset="-78"/>
              </a:rPr>
              <a:t> :</a:t>
            </a:r>
            <a:endParaRPr lang="en-US" sz="3200" dirty="0" smtClean="0">
              <a:solidFill>
                <a:srgbClr val="FFFF00"/>
              </a:solidFill>
              <a:latin typeface="Arabic Typesetting" pitchFamily="66" charset="-78"/>
              <a:cs typeface="Arabic Typesetting" pitchFamily="66" charset="-78"/>
            </a:endParaRPr>
          </a:p>
          <a:p>
            <a:pPr rtl="1"/>
            <a:r>
              <a:rPr lang="ar-IQ" sz="3200" dirty="0" smtClean="0">
                <a:solidFill>
                  <a:srgbClr val="FFFF00"/>
                </a:solidFill>
                <a:latin typeface="Arabic Typesetting" pitchFamily="66" charset="-78"/>
                <a:cs typeface="Arabic Typesetting" pitchFamily="66" charset="-78"/>
              </a:rPr>
              <a:t>وهي </a:t>
            </a:r>
            <a:r>
              <a:rPr lang="ar-OM" sz="3200" b="1" dirty="0" smtClean="0">
                <a:solidFill>
                  <a:srgbClr val="FFFF00"/>
                </a:solidFill>
                <a:latin typeface="Arabic Typesetting" pitchFamily="66" charset="-78"/>
                <a:cs typeface="Arabic Typesetting" pitchFamily="66" charset="-78"/>
              </a:rPr>
              <a:t>حواجز تهدف إلى منع أطراف الإنسان أو أي من أجزاء جسمه من الوصول إلى المناطق الخطرة في الآلات  وقد تكون هذه الحواجز :-</a:t>
            </a:r>
            <a:endParaRPr lang="en-US" sz="3200" b="1" dirty="0" smtClean="0">
              <a:solidFill>
                <a:srgbClr val="FFFF00"/>
              </a:solidFill>
              <a:latin typeface="Arabic Typesetting" pitchFamily="66" charset="-78"/>
              <a:cs typeface="Arabic Typesetting" pitchFamily="66" charset="-78"/>
            </a:endParaRPr>
          </a:p>
          <a:p>
            <a:pPr lvl="0" rtl="1"/>
            <a:r>
              <a:rPr lang="ar-IQ" sz="3200" b="1" dirty="0" smtClean="0">
                <a:solidFill>
                  <a:srgbClr val="FFFF00"/>
                </a:solidFill>
                <a:latin typeface="Arabic Typesetting" pitchFamily="66" charset="-78"/>
                <a:cs typeface="Arabic Typesetting" pitchFamily="66" charset="-78"/>
              </a:rPr>
              <a:t>*ا</a:t>
            </a:r>
            <a:r>
              <a:rPr lang="ar-OM" sz="3200" b="1" dirty="0" smtClean="0">
                <a:solidFill>
                  <a:srgbClr val="FFFF00"/>
                </a:solidFill>
                <a:latin typeface="Arabic Typesetting" pitchFamily="66" charset="-78"/>
                <a:cs typeface="Arabic Typesetting" pitchFamily="66" charset="-78"/>
              </a:rPr>
              <a:t>لحواجز الواقية الثابتة : حواجز تثبت فوق أجزاء الآلة الخطرة ، ويمكن إزالتها عند الحاجة</a:t>
            </a:r>
            <a:r>
              <a:rPr lang="ar-IQ" sz="3200" b="1" dirty="0" smtClean="0">
                <a:solidFill>
                  <a:srgbClr val="FFFF00"/>
                </a:solidFill>
                <a:latin typeface="Arabic Typesetting" pitchFamily="66" charset="-78"/>
                <a:cs typeface="Arabic Typesetting" pitchFamily="66" charset="-78"/>
              </a:rPr>
              <a:t>.</a:t>
            </a:r>
            <a:endParaRPr lang="en-US" sz="3200" b="1" dirty="0" smtClean="0">
              <a:solidFill>
                <a:srgbClr val="FFFF00"/>
              </a:solidFill>
              <a:latin typeface="Arabic Typesetting" pitchFamily="66" charset="-78"/>
              <a:cs typeface="Arabic Typesetting" pitchFamily="66" charset="-78"/>
            </a:endParaRPr>
          </a:p>
          <a:p>
            <a:pPr lvl="0" rtl="1"/>
            <a:r>
              <a:rPr lang="ar-IQ" sz="3200" b="1" dirty="0" smtClean="0">
                <a:solidFill>
                  <a:srgbClr val="FFFF00"/>
                </a:solidFill>
                <a:latin typeface="Arabic Typesetting" pitchFamily="66" charset="-78"/>
                <a:cs typeface="Arabic Typesetting" pitchFamily="66" charset="-78"/>
              </a:rPr>
              <a:t>*</a:t>
            </a:r>
            <a:r>
              <a:rPr lang="ar-IQ" sz="3200" b="1" dirty="0" err="1" smtClean="0">
                <a:solidFill>
                  <a:srgbClr val="FFFF00"/>
                </a:solidFill>
                <a:latin typeface="Arabic Typesetting" pitchFamily="66" charset="-78"/>
                <a:cs typeface="Arabic Typesetting" pitchFamily="66" charset="-78"/>
              </a:rPr>
              <a:t>ال</a:t>
            </a:r>
            <a:r>
              <a:rPr lang="ar-OM" sz="3200" b="1" dirty="0" smtClean="0">
                <a:solidFill>
                  <a:srgbClr val="FFFF00"/>
                </a:solidFill>
                <a:latin typeface="Arabic Typesetting" pitchFamily="66" charset="-78"/>
                <a:cs typeface="Arabic Typesetting" pitchFamily="66" charset="-78"/>
              </a:rPr>
              <a:t>حواجز الواقية المتحركة : هي الحواجز القابلة للضبط ، وتستخدم عندما لا تسمح طبيعة عمل الآلة من تركيب حواجز ثابتة فوقها لسبب ما. </a:t>
            </a:r>
            <a:endParaRPr lang="en-US" sz="3200" b="1" dirty="0" smtClean="0">
              <a:solidFill>
                <a:srgbClr val="FFFF00"/>
              </a:solidFill>
              <a:latin typeface="Arabic Typesetting" pitchFamily="66" charset="-78"/>
              <a:cs typeface="Arabic Typesetting" pitchFamily="66" charset="-78"/>
            </a:endParaRPr>
          </a:p>
          <a:p>
            <a:pPr lvl="0" rtl="1"/>
            <a:r>
              <a:rPr lang="ar-IQ" sz="3200" b="1" dirty="0" smtClean="0">
                <a:solidFill>
                  <a:srgbClr val="FFFF00"/>
                </a:solidFill>
                <a:latin typeface="Arabic Typesetting" pitchFamily="66" charset="-78"/>
                <a:cs typeface="Arabic Typesetting" pitchFamily="66" charset="-78"/>
              </a:rPr>
              <a:t>*ا</a:t>
            </a:r>
            <a:r>
              <a:rPr lang="ar-OM" sz="3200" b="1" dirty="0" smtClean="0">
                <a:solidFill>
                  <a:srgbClr val="FFFF00"/>
                </a:solidFill>
                <a:latin typeface="Arabic Typesetting" pitchFamily="66" charset="-78"/>
                <a:cs typeface="Arabic Typesetting" pitchFamily="66" charset="-78"/>
              </a:rPr>
              <a:t>لحواجز الواقية الآلية</a:t>
            </a:r>
            <a:r>
              <a:rPr lang="ar-IQ" sz="3200" b="1" dirty="0" smtClean="0">
                <a:solidFill>
                  <a:srgbClr val="FFFF00"/>
                </a:solidFill>
                <a:latin typeface="Arabic Typesetting" pitchFamily="66" charset="-78"/>
                <a:cs typeface="Arabic Typesetting" pitchFamily="66" charset="-78"/>
              </a:rPr>
              <a:t> </a:t>
            </a:r>
            <a:r>
              <a:rPr lang="ar-OM" sz="3200" b="1" dirty="0" smtClean="0">
                <a:solidFill>
                  <a:srgbClr val="FFFF00"/>
                </a:solidFill>
                <a:latin typeface="Arabic Typesetting" pitchFamily="66" charset="-78"/>
                <a:cs typeface="Arabic Typesetting" pitchFamily="66" charset="-78"/>
              </a:rPr>
              <a:t>( الأوتوماتيكية )   هناك أشكال متعددة من هذه الحواجز ، أكثرها استعمالا الخلايا الضوئية</a:t>
            </a:r>
            <a:r>
              <a:rPr lang="ar-IQ" sz="3200" b="1" dirty="0" smtClean="0">
                <a:solidFill>
                  <a:srgbClr val="FFFF00"/>
                </a:solidFill>
                <a:latin typeface="Arabic Typesetting" pitchFamily="66" charset="-78"/>
                <a:cs typeface="Arabic Typesetting" pitchFamily="66" charset="-78"/>
              </a:rPr>
              <a:t> (حاجز غير مرئي) يعمل على فصل التيار الكهربائي عن </a:t>
            </a:r>
            <a:r>
              <a:rPr lang="ar-IQ" sz="3200" b="1" dirty="0" err="1" smtClean="0">
                <a:solidFill>
                  <a:srgbClr val="FFFF00"/>
                </a:solidFill>
                <a:latin typeface="Arabic Typesetting" pitchFamily="66" charset="-78"/>
                <a:cs typeface="Arabic Typesetting" pitchFamily="66" charset="-78"/>
              </a:rPr>
              <a:t>الآله</a:t>
            </a:r>
            <a:r>
              <a:rPr lang="ar-IQ" sz="3200" b="1" dirty="0" smtClean="0">
                <a:solidFill>
                  <a:srgbClr val="FFFF00"/>
                </a:solidFill>
                <a:latin typeface="Arabic Typesetting" pitchFamily="66" charset="-78"/>
                <a:cs typeface="Arabic Typesetting" pitchFamily="66" charset="-78"/>
              </a:rPr>
              <a:t> آليا عند مرور أي جسم بين طرفي الطيف الضوئي الذي يغطي منطقة الخطر وبالتالي حماية العامل من التعرض للإصابة.</a:t>
            </a:r>
          </a:p>
          <a:p>
            <a:pPr lvl="0" rtl="1"/>
            <a:r>
              <a:rPr lang="ar-OM" sz="3200" b="1" dirty="0" smtClean="0">
                <a:solidFill>
                  <a:srgbClr val="FFFF00"/>
                </a:solidFill>
                <a:latin typeface="Arabic Typesetting" pitchFamily="66" charset="-78"/>
                <a:cs typeface="Arabic Typesetting" pitchFamily="66" charset="-78"/>
              </a:rPr>
              <a:t> </a:t>
            </a:r>
            <a:endParaRPr lang="en-US" sz="3200" b="1" dirty="0" smtClean="0">
              <a:solidFill>
                <a:srgbClr val="FFFF00"/>
              </a:solidFill>
              <a:latin typeface="Arabic Typesetting" pitchFamily="66" charset="-78"/>
              <a:cs typeface="Arabic Typesetting" pitchFamily="66" charset="-78"/>
            </a:endParaRPr>
          </a:p>
          <a:p>
            <a:endParaRPr lang="en-US"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357166"/>
            <a:ext cx="8572560" cy="6286544"/>
          </a:xfrm>
        </p:spPr>
        <p:txBody>
          <a:bodyPr>
            <a:normAutofit fontScale="92500" lnSpcReduction="10000"/>
          </a:bodyPr>
          <a:lstStyle/>
          <a:p>
            <a:pPr rtl="1"/>
            <a:r>
              <a:rPr lang="ar-OM" sz="3200" b="1" dirty="0" smtClean="0">
                <a:solidFill>
                  <a:srgbClr val="FFFF00"/>
                </a:solidFill>
                <a:latin typeface="Arabic Typesetting" pitchFamily="66" charset="-78"/>
                <a:cs typeface="Arabic Typesetting" pitchFamily="66" charset="-78"/>
              </a:rPr>
              <a:t>الشروط الواجب توافرها في الحواجز الواقية :</a:t>
            </a:r>
            <a:r>
              <a:rPr lang="ar-SA" sz="3200" dirty="0" smtClean="0">
                <a:solidFill>
                  <a:srgbClr val="FFFF00"/>
                </a:solidFill>
                <a:latin typeface="Arabic Typesetting" pitchFamily="66" charset="-78"/>
                <a:cs typeface="Arabic Typesetting" pitchFamily="66" charset="-78"/>
              </a:rPr>
              <a:t> </a:t>
            </a:r>
            <a:endParaRPr lang="en-US" sz="3200" dirty="0" smtClean="0">
              <a:solidFill>
                <a:srgbClr val="FFFF00"/>
              </a:solidFill>
              <a:latin typeface="Arabic Typesetting" pitchFamily="66" charset="-78"/>
              <a:cs typeface="Arabic Typesetting" pitchFamily="66" charset="-78"/>
            </a:endParaRPr>
          </a:p>
          <a:p>
            <a:pPr rtl="1"/>
            <a:r>
              <a:rPr lang="ar-SA" sz="3200" dirty="0" smtClean="0">
                <a:solidFill>
                  <a:srgbClr val="FFFF00"/>
                </a:solidFill>
                <a:latin typeface="Arabic Typesetting" pitchFamily="66" charset="-78"/>
                <a:cs typeface="Arabic Typesetting" pitchFamily="66" charset="-78"/>
              </a:rPr>
              <a:t>-</a:t>
            </a:r>
            <a:r>
              <a:rPr lang="ar-SA" sz="3200" b="1" dirty="0" smtClean="0">
                <a:solidFill>
                  <a:srgbClr val="FFFF00"/>
                </a:solidFill>
                <a:latin typeface="Arabic Typesetting" pitchFamily="66" charset="-78"/>
                <a:cs typeface="Arabic Typesetting" pitchFamily="66" charset="-78"/>
              </a:rPr>
              <a:t> </a:t>
            </a:r>
            <a:r>
              <a:rPr lang="ar-OM" sz="3200" b="1" dirty="0" smtClean="0">
                <a:solidFill>
                  <a:srgbClr val="FFFF00"/>
                </a:solidFill>
                <a:latin typeface="Arabic Typesetting" pitchFamily="66" charset="-78"/>
                <a:cs typeface="Arabic Typesetting" pitchFamily="66" charset="-78"/>
              </a:rPr>
              <a:t>أن توفر الوقاية الكاملة من الخطر المخصصة لتلافيه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أن تحول دون وصول العامل أو جزء من جسمه إلى منطقة الخطر </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أن لا تكون سبباً في تعطيل الإنتاج </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أن لا تؤدى إلى عرقلة العامل عن تأدية عمله </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أن تقاوم الصدأ والحريق وأن تكون صيانتها بسيطة </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ألا يتسبب عنها حوادث أثناء العمل</a:t>
            </a:r>
            <a:r>
              <a:rPr lang="ar-IQ" sz="3200" b="1" dirty="0" smtClean="0">
                <a:solidFill>
                  <a:srgbClr val="FFFF00"/>
                </a:solidFill>
                <a:latin typeface="Arabic Typesetting" pitchFamily="66" charset="-78"/>
                <a:cs typeface="Arabic Typesetting" pitchFamily="66" charset="-78"/>
              </a:rPr>
              <a:t>.</a:t>
            </a:r>
            <a:endParaRPr lang="en-US" sz="3200" b="1" dirty="0" smtClean="0">
              <a:solidFill>
                <a:srgbClr val="FFFF00"/>
              </a:solidFill>
              <a:latin typeface="Arabic Typesetting" pitchFamily="66" charset="-78"/>
              <a:cs typeface="Arabic Typesetting" pitchFamily="66" charset="-78"/>
            </a:endParaRPr>
          </a:p>
          <a:p>
            <a:pPr rtl="1">
              <a:buFontTx/>
              <a:buChar char="-"/>
            </a:pPr>
            <a:r>
              <a:rPr lang="ar-OM" sz="3200" b="1" dirty="0" smtClean="0">
                <a:solidFill>
                  <a:srgbClr val="FFFF00"/>
                </a:solidFill>
                <a:latin typeface="Arabic Typesetting" pitchFamily="66" charset="-78"/>
                <a:cs typeface="Arabic Typesetting" pitchFamily="66" charset="-78"/>
              </a:rPr>
              <a:t>أن يتم ربط الحاجز الواقي بمصدر تشغيل الآلة بحيث يتعذر تشغيلها من دون وجود الحاجز وفي وضعه الصحيح .</a:t>
            </a:r>
            <a:endParaRPr lang="ar-IQ" sz="3200" b="1" dirty="0" smtClean="0">
              <a:solidFill>
                <a:srgbClr val="FFFF00"/>
              </a:solidFill>
              <a:latin typeface="Arabic Typesetting" pitchFamily="66" charset="-78"/>
              <a:cs typeface="Arabic Typesetting" pitchFamily="66" charset="-78"/>
            </a:endParaRPr>
          </a:p>
          <a:p>
            <a:pPr rtl="1">
              <a:buFontTx/>
              <a:buChar char="-"/>
            </a:pPr>
            <a:r>
              <a:rPr lang="ar-OM" sz="3200" b="1" dirty="0" smtClean="0">
                <a:solidFill>
                  <a:srgbClr val="FFFF00"/>
                </a:solidFill>
                <a:latin typeface="Arabic Typesetting" pitchFamily="66" charset="-78"/>
                <a:cs typeface="Arabic Typesetting" pitchFamily="66" charset="-78"/>
              </a:rPr>
              <a:t>- أن لا تكون </a:t>
            </a:r>
            <a:r>
              <a:rPr lang="ar-OM" sz="3200" b="1" dirty="0" err="1" smtClean="0">
                <a:solidFill>
                  <a:srgbClr val="FFFF00"/>
                </a:solidFill>
                <a:latin typeface="Arabic Typesetting" pitchFamily="66" charset="-78"/>
                <a:cs typeface="Arabic Typesetting" pitchFamily="66" charset="-78"/>
              </a:rPr>
              <a:t>ب</a:t>
            </a:r>
            <a:r>
              <a:rPr lang="ar-IQ" sz="3200" b="1" dirty="0" smtClean="0">
                <a:solidFill>
                  <a:srgbClr val="FFFF00"/>
                </a:solidFill>
                <a:latin typeface="Arabic Typesetting" pitchFamily="66" charset="-78"/>
                <a:cs typeface="Arabic Typesetting" pitchFamily="66" charset="-78"/>
              </a:rPr>
              <a:t>ها</a:t>
            </a:r>
            <a:r>
              <a:rPr lang="ar-OM" sz="3200" b="1" dirty="0" smtClean="0">
                <a:solidFill>
                  <a:srgbClr val="FFFF00"/>
                </a:solidFill>
                <a:latin typeface="Arabic Typesetting" pitchFamily="66" charset="-78"/>
                <a:cs typeface="Arabic Typesetting" pitchFamily="66" charset="-78"/>
              </a:rPr>
              <a:t> حواف حادة أو خشنة  أو نتوءات تؤدي إلى إصابة العامل</a:t>
            </a:r>
            <a:r>
              <a:rPr lang="ar-IQ" sz="3200" b="1" dirty="0" smtClean="0">
                <a:solidFill>
                  <a:srgbClr val="FFFF00"/>
                </a:solidFill>
                <a:latin typeface="Arabic Typesetting" pitchFamily="66" charset="-78"/>
                <a:cs typeface="Arabic Typesetting" pitchFamily="66" charset="-78"/>
              </a:rPr>
              <a:t>.</a:t>
            </a:r>
            <a:endParaRPr lang="en-US" sz="3200" b="1" dirty="0" smtClean="0">
              <a:solidFill>
                <a:srgbClr val="FFFF00"/>
              </a:solidFill>
              <a:latin typeface="Arabic Typesetting" pitchFamily="66" charset="-78"/>
              <a:cs typeface="Arabic Typesetting" pitchFamily="66" charset="-78"/>
            </a:endParaRPr>
          </a:p>
          <a:p>
            <a:pPr rtl="1"/>
            <a:r>
              <a:rPr lang="ar-OM" sz="3200" b="1" dirty="0" smtClean="0">
                <a:solidFill>
                  <a:srgbClr val="FFFF00"/>
                </a:solidFill>
                <a:latin typeface="Arabic Typesetting" pitchFamily="66" charset="-78"/>
                <a:cs typeface="Arabic Typesetting" pitchFamily="66" charset="-78"/>
              </a:rPr>
              <a:t>- أن لا تعيق عمليات الصيانة والتز</a:t>
            </a:r>
            <a:r>
              <a:rPr lang="ar-IQ" sz="3200" b="1" dirty="0" err="1" smtClean="0">
                <a:solidFill>
                  <a:srgbClr val="FFFF00"/>
                </a:solidFill>
                <a:latin typeface="Arabic Typesetting" pitchFamily="66" charset="-78"/>
                <a:cs typeface="Arabic Typesetting" pitchFamily="66" charset="-78"/>
              </a:rPr>
              <a:t>ييت</a:t>
            </a:r>
            <a:r>
              <a:rPr lang="ar-OM" sz="3200" b="1" dirty="0" smtClean="0">
                <a:solidFill>
                  <a:srgbClr val="FFFF00"/>
                </a:solidFill>
                <a:latin typeface="Arabic Typesetting" pitchFamily="66" charset="-78"/>
                <a:cs typeface="Arabic Typesetting" pitchFamily="66" charset="-78"/>
              </a:rPr>
              <a:t> والتنظيف وضبط الآلة</a:t>
            </a:r>
            <a:r>
              <a:rPr lang="ar-IQ" sz="3200" b="1" dirty="0" smtClean="0">
                <a:solidFill>
                  <a:srgbClr val="FFFF00"/>
                </a:solidFill>
                <a:latin typeface="Arabic Typesetting" pitchFamily="66" charset="-78"/>
                <a:cs typeface="Arabic Typesetting" pitchFamily="66" charset="-78"/>
              </a:rPr>
              <a:t>.</a:t>
            </a:r>
            <a:endParaRPr lang="en-US" sz="3200" b="1" dirty="0" smtClean="0">
              <a:solidFill>
                <a:srgbClr val="FFFF00"/>
              </a:solidFill>
              <a:latin typeface="Arabic Typesetting" pitchFamily="66" charset="-78"/>
              <a:cs typeface="Arabic Typesetting" pitchFamily="66" charset="-78"/>
            </a:endParaRPr>
          </a:p>
          <a:p>
            <a:pPr rtl="1"/>
            <a:r>
              <a:rPr lang="ar-OM" sz="3200" b="1" dirty="0" smtClean="0">
                <a:solidFill>
                  <a:srgbClr val="FFFF00"/>
                </a:solidFill>
                <a:latin typeface="Arabic Typesetting" pitchFamily="66" charset="-78"/>
                <a:cs typeface="Arabic Typesetting" pitchFamily="66" charset="-78"/>
              </a:rPr>
              <a:t>- أن تتحمل ظروف التشغيل المختلفة وان تكون مقاومه للتلف السريع والتآكل</a:t>
            </a:r>
            <a:r>
              <a:rPr lang="ar-IQ" sz="3200" b="1" dirty="0" smtClean="0">
                <a:solidFill>
                  <a:srgbClr val="FFFF00"/>
                </a:solidFill>
                <a:latin typeface="Arabic Typesetting" pitchFamily="66" charset="-78"/>
                <a:cs typeface="Arabic Typesetting" pitchFamily="66" charset="-78"/>
              </a:rPr>
              <a:t>.</a:t>
            </a:r>
            <a:endParaRPr lang="en-US" sz="32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endParaRPr lang="en-US"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357166"/>
            <a:ext cx="8715436" cy="6072230"/>
          </a:xfrm>
        </p:spPr>
        <p:txBody>
          <a:bodyPr>
            <a:normAutofit lnSpcReduction="10000"/>
          </a:bodyPr>
          <a:lstStyle/>
          <a:p>
            <a:pPr rtl="1"/>
            <a:r>
              <a:rPr lang="ar-OM" sz="2800" b="1" dirty="0" smtClean="0">
                <a:solidFill>
                  <a:srgbClr val="FFFF00"/>
                </a:solidFill>
                <a:latin typeface="Arabic Typesetting" pitchFamily="66" charset="-78"/>
                <a:cs typeface="Arabic Typesetting" pitchFamily="66" charset="-78"/>
              </a:rPr>
              <a:t>2</a:t>
            </a:r>
            <a:r>
              <a:rPr lang="ar-OM" sz="3200" b="1" dirty="0" smtClean="0">
                <a:solidFill>
                  <a:srgbClr val="FFFF00"/>
                </a:solidFill>
                <a:latin typeface="Arabic Typesetting" pitchFamily="66" charset="-78"/>
                <a:cs typeface="Arabic Typesetting" pitchFamily="66" charset="-78"/>
              </a:rPr>
              <a:t>- قواعد وتعليمات السلامة عند العمل على الآلات :</a:t>
            </a:r>
            <a:endParaRPr lang="en-US" sz="3200" b="1" dirty="0" smtClean="0">
              <a:solidFill>
                <a:srgbClr val="FFFF00"/>
              </a:solidFill>
              <a:latin typeface="Arabic Typesetting" pitchFamily="66" charset="-78"/>
              <a:cs typeface="Arabic Typesetting" pitchFamily="66" charset="-78"/>
            </a:endParaRPr>
          </a:p>
          <a:p>
            <a:pPr rtl="1"/>
            <a:r>
              <a:rPr lang="ar-OM" sz="2800" b="1" dirty="0" smtClean="0">
                <a:solidFill>
                  <a:srgbClr val="FFFF00"/>
                </a:solidFill>
                <a:latin typeface="Arabic Typesetting" pitchFamily="66" charset="-78"/>
                <a:cs typeface="Arabic Typesetting" pitchFamily="66" charset="-78"/>
              </a:rPr>
              <a:t> يجب مراعاة القواعد التالية عند العمل على الآلات ( قبل التشغيل ، أثناء التشغيل ، بعد الانتهاء من العمل</a:t>
            </a:r>
            <a:endParaRPr lang="ar-IQ" sz="2800" b="1" dirty="0" smtClean="0">
              <a:solidFill>
                <a:srgbClr val="FFFF00"/>
              </a:solidFill>
              <a:latin typeface="Arabic Typesetting" pitchFamily="66" charset="-78"/>
              <a:cs typeface="Arabic Typesetting" pitchFamily="66" charset="-78"/>
            </a:endParaRPr>
          </a:p>
          <a:p>
            <a:pPr rtl="1"/>
            <a:r>
              <a:rPr lang="ar-OM" sz="2800" b="1" dirty="0" smtClean="0">
                <a:solidFill>
                  <a:srgbClr val="FFFF00"/>
                </a:solidFill>
                <a:latin typeface="Arabic Typesetting" pitchFamily="66" charset="-78"/>
                <a:cs typeface="Arabic Typesetting" pitchFamily="66" charset="-78"/>
              </a:rPr>
              <a:t> على الآلة )</a:t>
            </a:r>
            <a:endParaRPr lang="en-US" sz="2800" b="1" dirty="0" smtClean="0">
              <a:solidFill>
                <a:srgbClr val="FFFF00"/>
              </a:solidFill>
              <a:latin typeface="Arabic Typesetting" pitchFamily="66" charset="-78"/>
              <a:cs typeface="Arabic Typesetting" pitchFamily="66" charset="-78"/>
            </a:endParaRPr>
          </a:p>
          <a:p>
            <a:pPr rtl="1"/>
            <a:r>
              <a:rPr lang="ar-OM" sz="3200" b="1" dirty="0" smtClean="0">
                <a:solidFill>
                  <a:srgbClr val="FFFF00"/>
                </a:solidFill>
                <a:latin typeface="Arabic Typesetting" pitchFamily="66" charset="-78"/>
                <a:cs typeface="Arabic Typesetting" pitchFamily="66" charset="-78"/>
              </a:rPr>
              <a:t>قبل تشغيل الآلة يجب التقييد بما يلي :</a:t>
            </a:r>
            <a:endParaRPr lang="en-US" sz="32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 </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ارتداء الملابس المناسبة للعمل و التأكد من خلوها من الأطراف المتدلية و عدم ارتداء الكوفية ، ربطة العنق أو الخواتم لأنها مصدر خطر </a:t>
            </a:r>
            <a:r>
              <a:rPr lang="ar-IQ" sz="2800" b="1" dirty="0" smtClean="0">
                <a:solidFill>
                  <a:srgbClr val="FFFF00"/>
                </a:solidFill>
                <a:latin typeface="Arabic Typesetting" pitchFamily="66" charset="-78"/>
                <a:cs typeface="Arabic Typesetting" pitchFamily="66" charset="-78"/>
              </a:rPr>
              <a:t>أثناء العمل</a:t>
            </a:r>
            <a:r>
              <a:rPr lang="en-US" sz="2800" b="1" dirty="0" smtClean="0">
                <a:solidFill>
                  <a:srgbClr val="FFFF00"/>
                </a:solidFill>
                <a:latin typeface="Arabic Typesetting" pitchFamily="66" charset="-78"/>
                <a:cs typeface="Arabic Typesetting" pitchFamily="66" charset="-78"/>
              </a:rPr>
              <a:t>.</a:t>
            </a:r>
          </a:p>
          <a:p>
            <a:pPr rtl="1"/>
            <a:r>
              <a:rPr lang="ar-IQ"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استخدام معدات الوقاية الشخصية المناسبة لأداء العمل</a:t>
            </a:r>
            <a:r>
              <a:rPr lang="en-US" sz="2800" b="1" dirty="0" smtClean="0">
                <a:solidFill>
                  <a:srgbClr val="FFFF00"/>
                </a:solidFill>
                <a:latin typeface="Arabic Typesetting" pitchFamily="66" charset="-78"/>
                <a:cs typeface="Arabic Typesetting" pitchFamily="66" charset="-78"/>
              </a:rPr>
              <a:t>.</a:t>
            </a:r>
          </a:p>
          <a:p>
            <a:pPr rtl="1"/>
            <a:r>
              <a:rPr lang="ar-IQ" sz="2800" b="1" dirty="0" smtClean="0">
                <a:solidFill>
                  <a:srgbClr val="FFFF00"/>
                </a:solidFill>
                <a:latin typeface="Arabic Typesetting" pitchFamily="66" charset="-78"/>
                <a:cs typeface="Arabic Typesetting" pitchFamily="66" charset="-78"/>
              </a:rPr>
              <a:t> * </a:t>
            </a:r>
            <a:r>
              <a:rPr lang="ar-OM" sz="2800" b="1" dirty="0" smtClean="0">
                <a:solidFill>
                  <a:srgbClr val="FFFF00"/>
                </a:solidFill>
                <a:latin typeface="Arabic Typesetting" pitchFamily="66" charset="-78"/>
                <a:cs typeface="Arabic Typesetting" pitchFamily="66" charset="-78"/>
              </a:rPr>
              <a:t>التأكد من النظام الذي تعمل به الآلة ، يدويا أو أوتوماتيكيا أو باستخدام دعسة القدم ، مع ضرورة اختيار نظام التشغيل الأكثر ملائمة للعمل و الآمن في نفس الوقت</a:t>
            </a:r>
            <a:r>
              <a:rPr lang="en-US" sz="2800" b="1" dirty="0" smtClean="0">
                <a:solidFill>
                  <a:srgbClr val="FFFF00"/>
                </a:solidFill>
                <a:latin typeface="Arabic Typesetting" pitchFamily="66" charset="-78"/>
                <a:cs typeface="Arabic Typesetting" pitchFamily="66" charset="-78"/>
              </a:rPr>
              <a:t>.</a:t>
            </a:r>
          </a:p>
          <a:p>
            <a:pPr rtl="1"/>
            <a:r>
              <a:rPr lang="ar-IQ"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التأكد من وجود أجهزة الأمان و الحواجز الواقية للآلة في وضعها الصحيح.</a:t>
            </a:r>
            <a:endParaRPr lang="ar-IQ"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التأكد من عمل الإضاءة الداخلية ( الذاتية) للآلة إذا كانت مزودة بها .</a:t>
            </a:r>
            <a:endParaRPr lang="en-US" sz="2800" b="1" dirty="0" smtClean="0">
              <a:solidFill>
                <a:srgbClr val="FFFF00"/>
              </a:solidFill>
              <a:latin typeface="Arabic Typesetting" pitchFamily="66" charset="-78"/>
              <a:cs typeface="Arabic Typesetting" pitchFamily="66" charset="-78"/>
            </a:endParaRPr>
          </a:p>
          <a:p>
            <a:r>
              <a:rPr lang="en-US" sz="2800" b="1" dirty="0" smtClean="0">
                <a:solidFill>
                  <a:srgbClr val="FFFF00"/>
                </a:solidFill>
                <a:latin typeface="Arabic Typesetting" pitchFamily="66" charset="-78"/>
                <a:cs typeface="Arabic Typesetting" pitchFamily="66" charset="-78"/>
              </a:rPr>
              <a:t>.</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التأكد من عدم وجود أي عدد أو مشغولات أو مواد أخرى على الآلة قبل تشغيلها </a:t>
            </a:r>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429684" cy="6286544"/>
          </a:xfrm>
        </p:spPr>
        <p:txBody>
          <a:bodyPr>
            <a:normAutofit/>
          </a:bodyPr>
          <a:lstStyle/>
          <a:p>
            <a:pPr rtl="1"/>
            <a:r>
              <a:rPr lang="ar-IQ" sz="2800" dirty="0" smtClean="0">
                <a:solidFill>
                  <a:srgbClr val="FFFF00"/>
                </a:solidFill>
                <a:latin typeface="Arabic Typesetting" pitchFamily="66" charset="-78"/>
                <a:cs typeface="Arabic Typesetting" pitchFamily="66" charset="-78"/>
              </a:rPr>
              <a:t> * </a:t>
            </a:r>
            <a:r>
              <a:rPr lang="ar-OM" sz="2800" b="1" dirty="0" smtClean="0">
                <a:solidFill>
                  <a:srgbClr val="FFFF00"/>
                </a:solidFill>
                <a:latin typeface="Arabic Typesetting" pitchFamily="66" charset="-78"/>
                <a:cs typeface="Arabic Typesetting" pitchFamily="66" charset="-78"/>
              </a:rPr>
              <a:t>وضع جميع العدد و المواد اللازمة لأداء العمل في مكان خاص ، مفصول عن الآلة و حيث يسهل تناولها.</a:t>
            </a:r>
            <a:endParaRPr lang="en-US"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 </a:t>
            </a:r>
            <a:r>
              <a:rPr lang="ar-OM" sz="2800" b="1" dirty="0" smtClean="0">
                <a:solidFill>
                  <a:srgbClr val="FFFF00"/>
                </a:solidFill>
                <a:latin typeface="Arabic Typesetting" pitchFamily="66" charset="-78"/>
                <a:cs typeface="Arabic Typesetting" pitchFamily="66" charset="-78"/>
              </a:rPr>
              <a:t>التأكد من أن عدة القطع و غيرها من المشغولات و القوالب مثبتة في أماكنها بشكل جيد.</a:t>
            </a:r>
            <a:endParaRPr lang="en-US"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 </a:t>
            </a:r>
            <a:r>
              <a:rPr lang="ar-OM" sz="2800" b="1" dirty="0" smtClean="0">
                <a:solidFill>
                  <a:srgbClr val="FFFF00"/>
                </a:solidFill>
                <a:latin typeface="Arabic Typesetting" pitchFamily="66" charset="-78"/>
                <a:cs typeface="Arabic Typesetting" pitchFamily="66" charset="-78"/>
              </a:rPr>
              <a:t>وضع السرعة المناسبة </a:t>
            </a:r>
            <a:r>
              <a:rPr lang="ar-OM" sz="2800" b="1" dirty="0" err="1" smtClean="0">
                <a:solidFill>
                  <a:srgbClr val="FFFF00"/>
                </a:solidFill>
                <a:latin typeface="Arabic Typesetting" pitchFamily="66" charset="-78"/>
                <a:cs typeface="Arabic Typesetting" pitchFamily="66" charset="-78"/>
              </a:rPr>
              <a:t>و</a:t>
            </a:r>
            <a:r>
              <a:rPr lang="ar-OM" sz="2800" b="1" dirty="0" smtClean="0">
                <a:solidFill>
                  <a:srgbClr val="FFFF00"/>
                </a:solidFill>
                <a:latin typeface="Arabic Typesetting" pitchFamily="66" charset="-78"/>
                <a:cs typeface="Arabic Typesetting" pitchFamily="66" charset="-78"/>
              </a:rPr>
              <a:t> كذلك الضغط المناسب لعمل الآلة إن وجد .</a:t>
            </a:r>
            <a:endParaRPr lang="en-US"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 </a:t>
            </a:r>
            <a:r>
              <a:rPr lang="ar-OM" sz="2800" b="1" dirty="0" smtClean="0">
                <a:solidFill>
                  <a:srgbClr val="FFFF00"/>
                </a:solidFill>
                <a:latin typeface="Arabic Typesetting" pitchFamily="66" charset="-78"/>
                <a:cs typeface="Arabic Typesetting" pitchFamily="66" charset="-78"/>
              </a:rPr>
              <a:t>تشغيل الآلة للتأكد من صلاحيتها للعمل دون تغذيتها بالمواد ، و إعلام الشخص المسئول عن أي عطل بالآلة إن وجد .</a:t>
            </a:r>
            <a:endParaRPr lang="ar-IQ" sz="2800" b="1" dirty="0" smtClean="0">
              <a:solidFill>
                <a:srgbClr val="FFFF00"/>
              </a:solidFill>
              <a:latin typeface="Arabic Typesetting" pitchFamily="66" charset="-78"/>
              <a:cs typeface="Arabic Typesetting" pitchFamily="66" charset="-78"/>
            </a:endParaRPr>
          </a:p>
          <a:p>
            <a:pPr rtl="1"/>
            <a:r>
              <a:rPr lang="ar-OM" sz="3200" b="1" dirty="0" smtClean="0">
                <a:solidFill>
                  <a:srgbClr val="FFFF00"/>
                </a:solidFill>
                <a:latin typeface="Arabic Typesetting" pitchFamily="66" charset="-78"/>
                <a:cs typeface="Arabic Typesetting" pitchFamily="66" charset="-78"/>
              </a:rPr>
              <a:t>أثناء التشغيل يجب التقييد بما يلي :</a:t>
            </a:r>
            <a:r>
              <a:rPr lang="ar-SA" sz="3200" b="1" dirty="0" smtClean="0">
                <a:solidFill>
                  <a:srgbClr val="FFFF00"/>
                </a:solidFill>
                <a:latin typeface="Arabic Typesetting" pitchFamily="66" charset="-78"/>
                <a:cs typeface="Arabic Typesetting" pitchFamily="66" charset="-78"/>
              </a:rPr>
              <a:t> </a:t>
            </a:r>
            <a:endParaRPr lang="en-US" sz="32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التأكد من أن جميع أجهزة القياس من عدادات و منبهات خاصة بقياس الوقود ، زي</a:t>
            </a:r>
            <a:r>
              <a:rPr lang="ar-IQ" sz="2800" b="1" dirty="0" smtClean="0">
                <a:solidFill>
                  <a:srgbClr val="FFFF00"/>
                </a:solidFill>
                <a:latin typeface="Arabic Typesetting" pitchFamily="66" charset="-78"/>
                <a:cs typeface="Arabic Typesetting" pitchFamily="66" charset="-78"/>
              </a:rPr>
              <a:t>ت </a:t>
            </a:r>
            <a:r>
              <a:rPr lang="ar-IQ" sz="2800" b="1" dirty="0" err="1" smtClean="0">
                <a:solidFill>
                  <a:srgbClr val="FFFF00"/>
                </a:solidFill>
                <a:latin typeface="Arabic Typesetting" pitchFamily="66" charset="-78"/>
                <a:cs typeface="Arabic Typesetting" pitchFamily="66" charset="-78"/>
              </a:rPr>
              <a:t>التزييت</a:t>
            </a:r>
            <a:r>
              <a:rPr lang="ar-OM" sz="2800" b="1" dirty="0" smtClean="0">
                <a:solidFill>
                  <a:srgbClr val="FFFF00"/>
                </a:solidFill>
                <a:latin typeface="Arabic Typesetting" pitchFamily="66" charset="-78"/>
                <a:cs typeface="Arabic Typesetting" pitchFamily="66" charset="-78"/>
              </a:rPr>
              <a:t> ، التيار ، الضغط ، التبريد ، السرعة و غيرها ، سليمة و تعمل بكفاءة</a:t>
            </a:r>
            <a:endParaRPr lang="en-US"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a:t>
            </a:r>
            <a:r>
              <a:rPr lang="ar-OM" sz="2800" b="1" dirty="0" smtClean="0">
                <a:solidFill>
                  <a:srgbClr val="FFFF00"/>
                </a:solidFill>
                <a:latin typeface="Arabic Typesetting" pitchFamily="66" charset="-78"/>
                <a:cs typeface="Arabic Typesetting" pitchFamily="66" charset="-78"/>
              </a:rPr>
              <a:t>عدم محاولة إيقاف أي جزء متحرك في الآلة بواسطة اليد أو القدم ، مع المحافظة على البقاء بمسافة مأمونة بعيدا عن الأجزاء المتحركة من الآلة.</a:t>
            </a:r>
            <a:endParaRPr lang="ar-IQ"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في حال حدوث أي خلل أو عطل في الآلة أو صدور أي صوت غير مألوف عنها ، أو خلل في أسلوب</a:t>
            </a:r>
            <a:r>
              <a:rPr lang="ar-IQ" sz="2800" b="1" dirty="0" smtClean="0">
                <a:solidFill>
                  <a:srgbClr val="FFFF00"/>
                </a:solidFill>
                <a:latin typeface="Arabic Typesetting" pitchFamily="66" charset="-78"/>
                <a:cs typeface="Arabic Typesetting" pitchFamily="66" charset="-78"/>
              </a:rPr>
              <a:t> العمل,</a:t>
            </a:r>
            <a:r>
              <a:rPr lang="en-US"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 يجب إيقاف الآلة فورا و إبلاغ الشخص المسئول عن ذلك</a:t>
            </a:r>
            <a:r>
              <a:rPr lang="ar-OM" sz="2800" dirty="0" smtClean="0"/>
              <a:t>.</a:t>
            </a:r>
            <a:endParaRPr lang="en-US" sz="2800" dirty="0" smtClean="0"/>
          </a:p>
        </p:txBody>
      </p:sp>
    </p:spTree>
  </p:cSld>
  <p:clrMapOvr>
    <a:masterClrMapping/>
  </p:clrMapOvr>
  <p:transition spd="slow">
    <p:zoom/>
    <p:sndAc>
      <p:stSnd>
        <p:snd r:embed="rId3" name="bomb.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85728"/>
            <a:ext cx="8715436" cy="6357982"/>
          </a:xfrm>
        </p:spPr>
        <p:txBody>
          <a:bodyPr>
            <a:normAutofit/>
          </a:bodyPr>
          <a:lstStyle/>
          <a:p>
            <a:pPr rtl="1"/>
            <a:r>
              <a:rPr lang="en-US" sz="2800" dirty="0" smtClean="0"/>
              <a:t>*</a:t>
            </a:r>
            <a:r>
              <a:rPr lang="ar-IQ" sz="2800" dirty="0" smtClean="0"/>
              <a:t> </a:t>
            </a:r>
            <a:r>
              <a:rPr lang="ar-OM" sz="2800" b="1" dirty="0" smtClean="0">
                <a:solidFill>
                  <a:srgbClr val="FFFF00"/>
                </a:solidFill>
                <a:latin typeface="Arabic Typesetting" pitchFamily="66" charset="-78"/>
                <a:cs typeface="Arabic Typesetting" pitchFamily="66" charset="-78"/>
              </a:rPr>
              <a:t>عدم ترك الآلة وهي </a:t>
            </a:r>
            <a:r>
              <a:rPr lang="ar-IQ" sz="2800" b="1" dirty="0" smtClean="0">
                <a:solidFill>
                  <a:srgbClr val="FFFF00"/>
                </a:solidFill>
                <a:latin typeface="Arabic Typesetting" pitchFamily="66" charset="-78"/>
                <a:cs typeface="Arabic Typesetting" pitchFamily="66" charset="-78"/>
              </a:rPr>
              <a:t>تعمل</a:t>
            </a:r>
            <a:r>
              <a:rPr lang="ar-OM" sz="2800" b="1" dirty="0" smtClean="0">
                <a:solidFill>
                  <a:srgbClr val="FFFF00"/>
                </a:solidFill>
                <a:latin typeface="Arabic Typesetting" pitchFamily="66" charset="-78"/>
                <a:cs typeface="Arabic Typesetting" pitchFamily="66" charset="-78"/>
              </a:rPr>
              <a:t> لأي سبب كان ، إذ يجب إيقافها قبل تركها و فصل التيار الكهربائي عنها.</a:t>
            </a:r>
            <a:endParaRPr lang="en-US" sz="28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 </a:t>
            </a:r>
            <a:r>
              <a:rPr lang="en-US" sz="2800" b="1" dirty="0" smtClean="0">
                <a:solidFill>
                  <a:srgbClr val="FFFF00"/>
                </a:solidFill>
                <a:latin typeface="Arabic Typesetting" pitchFamily="66" charset="-78"/>
                <a:cs typeface="Arabic Typesetting" pitchFamily="66" charset="-78"/>
              </a:rPr>
              <a:t>*</a:t>
            </a:r>
            <a:r>
              <a:rPr lang="ar-OM" sz="2800" b="1" dirty="0" smtClean="0">
                <a:solidFill>
                  <a:srgbClr val="FFFF00"/>
                </a:solidFill>
                <a:latin typeface="Arabic Typesetting" pitchFamily="66" charset="-78"/>
                <a:cs typeface="Arabic Typesetting" pitchFamily="66" charset="-78"/>
              </a:rPr>
              <a:t>عند إجراء أي عمل من أعمال القياس أو الضبط أو الصيانة و الإصلاح يجب التأكد من فصل التيار الكهربائي و توقف حركة الآلة نهائيا.</a:t>
            </a:r>
            <a:endParaRPr lang="en-US" sz="2800" b="1" dirty="0" smtClean="0">
              <a:solidFill>
                <a:srgbClr val="FFFF00"/>
              </a:solidFill>
              <a:latin typeface="Arabic Typesetting" pitchFamily="66" charset="-78"/>
              <a:cs typeface="Arabic Typesetting" pitchFamily="66" charset="-78"/>
            </a:endParaRPr>
          </a:p>
          <a:p>
            <a:pPr rtl="1"/>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يمنع رفع أي جزء مغطى للأجهزة المتحركة أثناء عمل الآلة.</a:t>
            </a:r>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pPr rtl="1"/>
            <a:r>
              <a:rPr lang="ar-OM" sz="3200" b="1" dirty="0" smtClean="0">
                <a:solidFill>
                  <a:srgbClr val="FFFF00"/>
                </a:solidFill>
                <a:latin typeface="Arabic Typesetting" pitchFamily="66" charset="-78"/>
                <a:cs typeface="Arabic Typesetting" pitchFamily="66" charset="-78"/>
              </a:rPr>
              <a:t>عند انتهاء العمل يتوجب على العامل  :</a:t>
            </a:r>
            <a:endParaRPr lang="en-US" sz="32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 </a:t>
            </a:r>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يجب فصل الحركة عن الآلة و التأكد من توقف حركة جميع الأجزاء قبل رفع قطع التشغيل أو المعدات الأخرى عن الآلة..</a:t>
            </a:r>
            <a:endParaRPr lang="en-US" sz="2800" b="1" dirty="0" smtClean="0">
              <a:solidFill>
                <a:srgbClr val="FFFF00"/>
              </a:solidFill>
              <a:latin typeface="Arabic Typesetting" pitchFamily="66" charset="-78"/>
              <a:cs typeface="Arabic Typesetting" pitchFamily="66" charset="-78"/>
            </a:endParaRPr>
          </a:p>
          <a:p>
            <a:pPr rtl="1"/>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التأكد من فصل قطع التشغيل عن الآلة.</a:t>
            </a:r>
            <a:endParaRPr lang="en-US" sz="2800" b="1" dirty="0" smtClean="0">
              <a:solidFill>
                <a:srgbClr val="FFFF00"/>
              </a:solidFill>
              <a:latin typeface="Arabic Typesetting" pitchFamily="66" charset="-78"/>
              <a:cs typeface="Arabic Typesetting" pitchFamily="66" charset="-78"/>
            </a:endParaRPr>
          </a:p>
          <a:p>
            <a:pPr rtl="1"/>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إبلاغ الشخص المسؤول عند ملاحظة أي أمر قد يسبب خطرا لسلامة العاملين في </a:t>
            </a:r>
            <a:r>
              <a:rPr lang="ar-OM" sz="2800" b="1" dirty="0" err="1" smtClean="0">
                <a:solidFill>
                  <a:srgbClr val="FFFF00"/>
                </a:solidFill>
                <a:latin typeface="Arabic Typesetting" pitchFamily="66" charset="-78"/>
                <a:cs typeface="Arabic Typesetting" pitchFamily="66" charset="-78"/>
              </a:rPr>
              <a:t>ال</a:t>
            </a:r>
            <a:r>
              <a:rPr lang="ar-IQ" sz="2800" b="1" dirty="0" err="1" smtClean="0">
                <a:solidFill>
                  <a:srgbClr val="FFFF00"/>
                </a:solidFill>
                <a:latin typeface="Arabic Typesetting" pitchFamily="66" charset="-78"/>
                <a:cs typeface="Arabic Typesetting" pitchFamily="66" charset="-78"/>
              </a:rPr>
              <a:t>نوبه</a:t>
            </a:r>
            <a:r>
              <a:rPr lang="ar-OM" sz="2800" b="1" dirty="0" smtClean="0">
                <a:solidFill>
                  <a:srgbClr val="FFFF00"/>
                </a:solidFill>
                <a:latin typeface="Arabic Typesetting" pitchFamily="66" charset="-78"/>
                <a:cs typeface="Arabic Typesetting" pitchFamily="66" charset="-78"/>
              </a:rPr>
              <a:t> الأخرى.</a:t>
            </a:r>
            <a:endParaRPr lang="en-US" sz="2800" b="1" dirty="0" smtClean="0">
              <a:solidFill>
                <a:srgbClr val="FFFF00"/>
              </a:solidFill>
              <a:latin typeface="Arabic Typesetting" pitchFamily="66" charset="-78"/>
              <a:cs typeface="Arabic Typesetting" pitchFamily="66" charset="-78"/>
            </a:endParaRPr>
          </a:p>
          <a:p>
            <a:pPr rtl="1"/>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OM" sz="2800" b="1" dirty="0" smtClean="0">
                <a:solidFill>
                  <a:srgbClr val="FFFF00"/>
                </a:solidFill>
                <a:latin typeface="Arabic Typesetting" pitchFamily="66" charset="-78"/>
                <a:cs typeface="Arabic Typesetting" pitchFamily="66" charset="-78"/>
              </a:rPr>
              <a:t>تنظيف الآلة و ما حولها من مخلفات العمل . و غيرها من المواد التي قد تشكل خطرا على الآخرين.</a:t>
            </a:r>
            <a:endParaRPr lang="en-US" sz="2800" b="1"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14290"/>
            <a:ext cx="8715436" cy="6429420"/>
          </a:xfrm>
        </p:spPr>
        <p:txBody>
          <a:bodyPr>
            <a:normAutofit/>
          </a:bodyPr>
          <a:lstStyle/>
          <a:p>
            <a:pPr rtl="1"/>
            <a:r>
              <a:rPr lang="ar-OM" sz="3800" b="1" dirty="0" smtClean="0">
                <a:solidFill>
                  <a:srgbClr val="FFFF00"/>
                </a:solidFill>
                <a:latin typeface="Arabic Typesetting" pitchFamily="66" charset="-78"/>
                <a:cs typeface="Arabic Typesetting" pitchFamily="66" charset="-78"/>
              </a:rPr>
              <a:t>3- إرشادات </a:t>
            </a:r>
            <a:r>
              <a:rPr lang="ar-IQ" sz="3800" b="1" dirty="0" err="1" smtClean="0">
                <a:solidFill>
                  <a:srgbClr val="FFFF00"/>
                </a:solidFill>
                <a:latin typeface="Arabic Typesetting" pitchFamily="66" charset="-78"/>
                <a:cs typeface="Arabic Typesetting" pitchFamily="66" charset="-78"/>
              </a:rPr>
              <a:t>ال</a:t>
            </a:r>
            <a:r>
              <a:rPr lang="ar-OM" sz="3800" b="1" dirty="0" smtClean="0">
                <a:solidFill>
                  <a:srgbClr val="FFFF00"/>
                </a:solidFill>
                <a:latin typeface="Arabic Typesetting" pitchFamily="66" charset="-78"/>
                <a:cs typeface="Arabic Typesetting" pitchFamily="66" charset="-78"/>
              </a:rPr>
              <a:t>وقاية في استخدام العدد اليدوية </a:t>
            </a:r>
            <a:r>
              <a:rPr lang="ar-IQ" sz="3800" b="1" dirty="0" smtClean="0">
                <a:solidFill>
                  <a:srgbClr val="FFFF00"/>
                </a:solidFill>
                <a:latin typeface="Arabic Typesetting" pitchFamily="66" charset="-78"/>
                <a:cs typeface="Arabic Typesetting" pitchFamily="66" charset="-78"/>
              </a:rPr>
              <a:t>:</a:t>
            </a:r>
            <a:r>
              <a:rPr lang="ar-OM" sz="3800" b="1" dirty="0" smtClean="0">
                <a:solidFill>
                  <a:srgbClr val="FFFF00"/>
                </a:solidFill>
                <a:latin typeface="Arabic Typesetting" pitchFamily="66" charset="-78"/>
                <a:cs typeface="Arabic Typesetting" pitchFamily="66" charset="-78"/>
              </a:rPr>
              <a:t> </a:t>
            </a:r>
            <a:r>
              <a:rPr lang="ar-SA" sz="3800" b="1" dirty="0" smtClean="0">
                <a:solidFill>
                  <a:srgbClr val="FFFF00"/>
                </a:solidFill>
                <a:latin typeface="Arabic Typesetting" pitchFamily="66" charset="-78"/>
                <a:cs typeface="Arabic Typesetting" pitchFamily="66" charset="-78"/>
              </a:rPr>
              <a:t> </a:t>
            </a:r>
            <a:endParaRPr lang="en-US" sz="3800" b="1" dirty="0" smtClean="0">
              <a:solidFill>
                <a:srgbClr val="FFFF00"/>
              </a:solidFill>
              <a:latin typeface="Arabic Typesetting" pitchFamily="66" charset="-78"/>
              <a:cs typeface="Arabic Typesetting" pitchFamily="66" charset="-78"/>
            </a:endParaRPr>
          </a:p>
          <a:p>
            <a:pPr rtl="1"/>
            <a:r>
              <a:rPr lang="ar-OM" sz="3200" b="1" dirty="0" smtClean="0">
                <a:solidFill>
                  <a:srgbClr val="FFFF00"/>
                </a:solidFill>
                <a:latin typeface="Arabic Typesetting" pitchFamily="66" charset="-78"/>
                <a:cs typeface="Arabic Typesetting" pitchFamily="66" charset="-78"/>
              </a:rPr>
              <a:t>لتجنب وقوع الحوادث والإصابات من استخدام العدد اليدوية يجب أتباع ما يلي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توفير العدد الضرورية للعمل واستخدام كل </a:t>
            </a:r>
            <a:r>
              <a:rPr lang="ar-IQ" sz="3200" b="1" dirty="0" smtClean="0">
                <a:solidFill>
                  <a:srgbClr val="FFFF00"/>
                </a:solidFill>
                <a:latin typeface="Arabic Typesetting" pitchFamily="66" charset="-78"/>
                <a:cs typeface="Arabic Typesetting" pitchFamily="66" charset="-78"/>
              </a:rPr>
              <a:t>عدة</a:t>
            </a:r>
            <a:r>
              <a:rPr lang="ar-OM" sz="3200" b="1" dirty="0" smtClean="0">
                <a:solidFill>
                  <a:srgbClr val="FFFF00"/>
                </a:solidFill>
                <a:latin typeface="Arabic Typesetting" pitchFamily="66" charset="-78"/>
                <a:cs typeface="Arabic Typesetting" pitchFamily="66" charset="-78"/>
              </a:rPr>
              <a:t> في العملية المخصصة لها</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التفتيش على العدد والآلات اليدوية قبل استخدامها والتأكد من صلاحيتها قبل الاستخدام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تدريب العمال على الطرق الصحيحة والمأمونة في استخدام العدد والآلات اليدوية </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إعداد دواليب </a:t>
            </a:r>
            <a:r>
              <a:rPr lang="ar-OM" sz="3200" b="1" dirty="0" err="1" smtClean="0">
                <a:solidFill>
                  <a:srgbClr val="FFFF00"/>
                </a:solidFill>
                <a:latin typeface="Arabic Typesetting" pitchFamily="66" charset="-78"/>
                <a:cs typeface="Arabic Typesetting" pitchFamily="66" charset="-78"/>
              </a:rPr>
              <a:t>و</a:t>
            </a:r>
            <a:r>
              <a:rPr lang="ar-IQ" sz="3200" b="1" dirty="0" smtClean="0">
                <a:solidFill>
                  <a:srgbClr val="FFFF00"/>
                </a:solidFill>
                <a:latin typeface="Arabic Typesetting" pitchFamily="66" charset="-78"/>
                <a:cs typeface="Arabic Typesetting" pitchFamily="66" charset="-78"/>
              </a:rPr>
              <a:t>رفوف</a:t>
            </a:r>
            <a:r>
              <a:rPr lang="ar-OM" sz="3200" b="1" dirty="0" smtClean="0">
                <a:solidFill>
                  <a:srgbClr val="FFFF00"/>
                </a:solidFill>
                <a:latin typeface="Arabic Typesetting" pitchFamily="66" charset="-78"/>
                <a:cs typeface="Arabic Typesetting" pitchFamily="66" charset="-78"/>
              </a:rPr>
              <a:t> ولوحات مناسبة لحفظ أو تعليق العدد والآلات </a:t>
            </a:r>
            <a:r>
              <a:rPr lang="ar-IQ" sz="3200" b="1" dirty="0" smtClean="0">
                <a:solidFill>
                  <a:srgbClr val="FFFF00"/>
                </a:solidFill>
                <a:latin typeface="Arabic Typesetting" pitchFamily="66" charset="-78"/>
                <a:cs typeface="Arabic Typesetting" pitchFamily="66" charset="-78"/>
              </a:rPr>
              <a:t>.</a:t>
            </a:r>
            <a:r>
              <a:rPr lang="ar-OM" sz="3200" b="1" dirty="0" smtClean="0">
                <a:solidFill>
                  <a:srgbClr val="FFFF00"/>
                </a:solidFill>
                <a:latin typeface="Arabic Typesetting" pitchFamily="66" charset="-78"/>
                <a:cs typeface="Arabic Typesetting" pitchFamily="66" charset="-78"/>
              </a:rPr>
              <a:t/>
            </a:r>
            <a:br>
              <a:rPr lang="ar-OM" sz="3200" b="1" dirty="0" smtClean="0">
                <a:solidFill>
                  <a:srgbClr val="FFFF00"/>
                </a:solidFill>
                <a:latin typeface="Arabic Typesetting" pitchFamily="66" charset="-78"/>
                <a:cs typeface="Arabic Typesetting" pitchFamily="66" charset="-78"/>
              </a:rPr>
            </a:br>
            <a:r>
              <a:rPr lang="ar-OM" sz="3200" b="1" dirty="0" smtClean="0">
                <a:solidFill>
                  <a:srgbClr val="FFFF00"/>
                </a:solidFill>
                <a:latin typeface="Arabic Typesetting" pitchFamily="66" charset="-78"/>
                <a:cs typeface="Arabic Typesetting" pitchFamily="66" charset="-78"/>
              </a:rPr>
              <a:t>- توفير </a:t>
            </a:r>
            <a:r>
              <a:rPr lang="ar-OM" sz="3200" b="1" dirty="0" err="1" smtClean="0">
                <a:solidFill>
                  <a:srgbClr val="FFFF00"/>
                </a:solidFill>
                <a:latin typeface="Arabic Typesetting" pitchFamily="66" charset="-78"/>
                <a:cs typeface="Arabic Typesetting" pitchFamily="66" charset="-78"/>
              </a:rPr>
              <a:t>م</a:t>
            </a:r>
            <a:r>
              <a:rPr lang="ar-IQ" sz="3200" b="1" dirty="0" err="1" smtClean="0">
                <a:solidFill>
                  <a:srgbClr val="FFFF00"/>
                </a:solidFill>
                <a:latin typeface="Arabic Typesetting" pitchFamily="66" charset="-78"/>
                <a:cs typeface="Arabic Typesetting" pitchFamily="66" charset="-78"/>
              </a:rPr>
              <a:t>ستلزمات</a:t>
            </a:r>
            <a:r>
              <a:rPr lang="ar-OM" sz="3200" b="1" dirty="0" smtClean="0">
                <a:solidFill>
                  <a:srgbClr val="FFFF00"/>
                </a:solidFill>
                <a:latin typeface="Arabic Typesetting" pitchFamily="66" charset="-78"/>
                <a:cs typeface="Arabic Typesetting" pitchFamily="66" charset="-78"/>
              </a:rPr>
              <a:t> الوقاية الشخصية المناسبة لكل عملية وكل </a:t>
            </a:r>
            <a:r>
              <a:rPr lang="ar-IQ" sz="3200" b="1" dirty="0" smtClean="0">
                <a:solidFill>
                  <a:srgbClr val="FFFF00"/>
                </a:solidFill>
                <a:latin typeface="Arabic Typesetting" pitchFamily="66" charset="-78"/>
                <a:cs typeface="Arabic Typesetting" pitchFamily="66" charset="-78"/>
              </a:rPr>
              <a:t>عدة</a:t>
            </a:r>
            <a:r>
              <a:rPr lang="ar-OM" sz="3200" b="1"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a:t>
            </a:r>
          </a:p>
          <a:p>
            <a:pPr algn="ctr" rtl="1"/>
            <a:endParaRPr lang="en-US" sz="29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142844" y="285728"/>
            <a:ext cx="8743248" cy="6572272"/>
          </a:xfrm>
        </p:spPr>
        <p:txBody>
          <a:bodyPr>
            <a:normAutofit lnSpcReduction="10000"/>
          </a:bodyPr>
          <a:lstStyle/>
          <a:p>
            <a:pPr rtl="1" fontAlgn="base"/>
            <a:r>
              <a:rPr lang="ar-SA" sz="4000" dirty="0" smtClean="0">
                <a:solidFill>
                  <a:srgbClr val="FFFF00"/>
                </a:solidFill>
                <a:latin typeface="Microsoft Sans Serif" pitchFamily="34" charset="0"/>
                <a:cs typeface="Microsoft Sans Serif" pitchFamily="34" charset="0"/>
              </a:rPr>
              <a:t>تعريف السلامة المهنية</a:t>
            </a:r>
            <a:endParaRPr lang="en-US" sz="4000" dirty="0" smtClean="0">
              <a:solidFill>
                <a:srgbClr val="FFFF00"/>
              </a:solidFill>
              <a:latin typeface="Microsoft Sans Serif" pitchFamily="34" charset="0"/>
              <a:cs typeface="Microsoft Sans Serif" pitchFamily="34" charset="0"/>
            </a:endParaRPr>
          </a:p>
          <a:p>
            <a:pPr rtl="1" fontAlgn="base"/>
            <a:r>
              <a:rPr lang="ar-SA" sz="3600" b="1" dirty="0" smtClean="0">
                <a:solidFill>
                  <a:srgbClr val="FFFF00"/>
                </a:solidFill>
                <a:latin typeface="Arabic Typesetting" pitchFamily="66" charset="-78"/>
                <a:cs typeface="Arabic Typesetting" pitchFamily="66" charset="-78"/>
              </a:rPr>
              <a:t>هي مجموعة الأنظمة والإجراءات والتدابير التي تؤدي لتوفير الحماية المهنية للعاملين في بيئة العمل</a:t>
            </a:r>
            <a:r>
              <a:rPr lang="ar-IQ" sz="3600" b="1" dirty="0" smtClean="0">
                <a:solidFill>
                  <a:srgbClr val="FFFF00"/>
                </a:solidFill>
                <a:latin typeface="Arabic Typesetting" pitchFamily="66" charset="-78"/>
                <a:cs typeface="Arabic Typesetting" pitchFamily="66" charset="-78"/>
              </a:rPr>
              <a:t> . </a:t>
            </a:r>
            <a:r>
              <a:rPr lang="ar-SA" sz="3600" b="1" dirty="0" smtClean="0">
                <a:solidFill>
                  <a:srgbClr val="FFFF00"/>
                </a:solidFill>
                <a:latin typeface="Arabic Typesetting" pitchFamily="66" charset="-78"/>
                <a:cs typeface="Arabic Typesetting" pitchFamily="66" charset="-78"/>
              </a:rPr>
              <a:t>بمعنى أخر</a:t>
            </a:r>
            <a:r>
              <a:rPr lang="ar-IQ" sz="3600" b="1" dirty="0" smtClean="0">
                <a:solidFill>
                  <a:srgbClr val="FFFF00"/>
                </a:solidFill>
                <a:latin typeface="Arabic Typesetting" pitchFamily="66" charset="-78"/>
                <a:cs typeface="Arabic Typesetting" pitchFamily="66" charset="-78"/>
              </a:rPr>
              <a:t>:</a:t>
            </a:r>
          </a:p>
          <a:p>
            <a:pPr rtl="1" fontAlgn="base"/>
            <a:r>
              <a:rPr lang="ar-IQ" sz="3600" b="1" dirty="0" smtClean="0">
                <a:solidFill>
                  <a:srgbClr val="FFFF00"/>
                </a:solidFill>
                <a:latin typeface="Arabic Typesetting" pitchFamily="66" charset="-78"/>
                <a:cs typeface="Arabic Typesetting" pitchFamily="66" charset="-78"/>
              </a:rPr>
              <a:t> </a:t>
            </a:r>
            <a:r>
              <a:rPr lang="ar-SA" sz="3600" b="1" dirty="0" smtClean="0">
                <a:solidFill>
                  <a:srgbClr val="FFFF00"/>
                </a:solidFill>
                <a:latin typeface="Arabic Typesetting" pitchFamily="66" charset="-78"/>
                <a:cs typeface="Arabic Typesetting" pitchFamily="66" charset="-78"/>
              </a:rPr>
              <a:t>هي توفير البيئة الآمنة والصحية للعاملين خالية من المخاطر والأمراض المهنية وأهدافها:</a:t>
            </a:r>
            <a:endParaRPr lang="en-US" sz="3600" b="1"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1-حماية الأفراد</a:t>
            </a:r>
            <a:endParaRPr lang="en-US" sz="3600" b="1"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2-حماية المنشأة</a:t>
            </a:r>
            <a:endParaRPr lang="ar-IQ" sz="3600" b="1" dirty="0" smtClean="0">
              <a:solidFill>
                <a:srgbClr val="FFFF00"/>
              </a:solidFill>
              <a:latin typeface="Arabic Typesetting" pitchFamily="66" charset="-78"/>
              <a:cs typeface="Arabic Typesetting" pitchFamily="66" charset="-78"/>
            </a:endParaRPr>
          </a:p>
          <a:p>
            <a:pPr rtl="1" fontAlgn="base"/>
            <a:r>
              <a:rPr lang="ar-IQ" sz="3600" b="1" dirty="0" smtClean="0">
                <a:solidFill>
                  <a:srgbClr val="FFFF00"/>
                </a:solidFill>
                <a:latin typeface="Arabic Typesetting" pitchFamily="66" charset="-78"/>
                <a:cs typeface="Arabic Typesetting" pitchFamily="66" charset="-78"/>
              </a:rPr>
              <a:t> </a:t>
            </a:r>
            <a:r>
              <a:rPr lang="ar-SA" sz="4400" b="1" dirty="0" smtClean="0">
                <a:solidFill>
                  <a:srgbClr val="FFFF00"/>
                </a:solidFill>
                <a:latin typeface="Arabic Typesetting" pitchFamily="66" charset="-78"/>
                <a:cs typeface="Arabic Typesetting" pitchFamily="66" charset="-78"/>
              </a:rPr>
              <a:t>الأسباب السبعة الشائعة لحصول الحوادث: </a:t>
            </a:r>
            <a:endParaRPr lang="en-US" sz="3000"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1</a:t>
            </a:r>
            <a:r>
              <a:rPr lang="ar-IQ" sz="3600" b="1" dirty="0" smtClean="0">
                <a:solidFill>
                  <a:srgbClr val="FFFF00"/>
                </a:solidFill>
                <a:latin typeface="Arabic Typesetting" pitchFamily="66" charset="-78"/>
                <a:cs typeface="Arabic Typesetting" pitchFamily="66" charset="-78"/>
              </a:rPr>
              <a:t>.</a:t>
            </a:r>
            <a:r>
              <a:rPr lang="ar-SA" sz="3600" b="1" dirty="0" smtClean="0">
                <a:solidFill>
                  <a:srgbClr val="FFFF00"/>
                </a:solidFill>
                <a:latin typeface="Arabic Typesetting" pitchFamily="66" charset="-78"/>
                <a:cs typeface="Arabic Typesetting" pitchFamily="66" charset="-78"/>
              </a:rPr>
              <a:t>الاختصار بالعمل 2. الثقة المفرطة 3.انجاز المهمة من دون معلومات كاملة </a:t>
            </a:r>
            <a:endParaRPr lang="ar-IQ" sz="3600" b="1"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4. نقص التدبير الجيد بالعمل 5.تجاهل متطلبات السلامة 6. الشرود الذهني أثناء العمل</a:t>
            </a:r>
            <a:endParaRPr lang="ar-IQ" sz="3600" b="1"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 7. الفشل في التخطيط المسبق للعمل </a:t>
            </a:r>
            <a:endParaRPr lang="ar-IQ" sz="3600" b="1" dirty="0" smtClean="0">
              <a:solidFill>
                <a:srgbClr val="FFFF00"/>
              </a:solidFill>
              <a:latin typeface="Arabic Typesetting" pitchFamily="66" charset="-78"/>
              <a:cs typeface="Arabic Typesetting" pitchFamily="66" charset="-78"/>
            </a:endParaRPr>
          </a:p>
          <a:p>
            <a:pPr rtl="1" fontAlgn="base"/>
            <a:endParaRPr lang="ar-IQ" sz="3600" b="1" dirty="0" smtClean="0">
              <a:solidFill>
                <a:srgbClr val="FFFF00"/>
              </a:solidFill>
              <a:latin typeface="Arabic Typesetting" pitchFamily="66" charset="-78"/>
              <a:cs typeface="Arabic Typesetting" pitchFamily="66" charset="-78"/>
            </a:endParaRPr>
          </a:p>
          <a:p>
            <a:pPr rtl="1" fontAlgn="base"/>
            <a:endParaRPr lang="ar-IQ" sz="3600" b="1" dirty="0" smtClean="0">
              <a:solidFill>
                <a:srgbClr val="FFFF00"/>
              </a:solidFill>
              <a:latin typeface="Arabic Typesetting" pitchFamily="66" charset="-78"/>
              <a:cs typeface="Arabic Typesetting" pitchFamily="66" charset="-78"/>
            </a:endParaRPr>
          </a:p>
          <a:p>
            <a:pPr rtl="1" fontAlgn="base"/>
            <a:endParaRPr lang="ar-IQ" sz="3600" b="1" dirty="0" smtClean="0">
              <a:solidFill>
                <a:srgbClr val="FFFF00"/>
              </a:solidFill>
              <a:latin typeface="Arabic Typesetting" pitchFamily="66" charset="-78"/>
              <a:cs typeface="Arabic Typesetting" pitchFamily="66" charset="-78"/>
            </a:endParaRPr>
          </a:p>
          <a:p>
            <a:pPr rtl="1" fontAlgn="base"/>
            <a:endParaRPr lang="en-US" sz="3600" b="1" dirty="0" smtClean="0">
              <a:solidFill>
                <a:srgbClr val="FFFF00"/>
              </a:solidFill>
              <a:latin typeface="Arabic Typesetting" pitchFamily="66" charset="-78"/>
              <a:cs typeface="Arabic Typesetting" pitchFamily="66" charset="-78"/>
            </a:endParaRPr>
          </a:p>
          <a:p>
            <a:pPr rtl="1" fontAlgn="base"/>
            <a:endParaRPr lang="ar-IQ" sz="3600" b="1" dirty="0" smtClean="0">
              <a:solidFill>
                <a:srgbClr val="FFFF00"/>
              </a:solidFill>
              <a:latin typeface="Arabic Typesetting" pitchFamily="66" charset="-78"/>
              <a:cs typeface="Arabic Typesetting" pitchFamily="66" charset="-78"/>
            </a:endParaRPr>
          </a:p>
          <a:p>
            <a:pPr rtl="1" fontAlgn="base"/>
            <a:endParaRPr lang="en-US" sz="3600" b="1" dirty="0" smtClean="0">
              <a:solidFill>
                <a:srgbClr val="FFFF00"/>
              </a:solidFill>
              <a:latin typeface="Arabic Typesetting" pitchFamily="66" charset="-78"/>
              <a:cs typeface="Arabic Typesetting" pitchFamily="66" charset="-78"/>
            </a:endParaRPr>
          </a:p>
          <a:p>
            <a:endParaRPr lang="en-US" sz="3600"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ar-SA" sz="3600" b="1" dirty="0" smtClean="0">
                <a:solidFill>
                  <a:srgbClr val="FFFF00"/>
                </a:solidFill>
                <a:latin typeface="Arabic Typesetting" pitchFamily="66" charset="-78"/>
                <a:cs typeface="Arabic Typesetting" pitchFamily="66" charset="-78"/>
              </a:rPr>
              <a:t>إجراءات السلامة في عمليات الرفع والمناولة</a:t>
            </a:r>
            <a:r>
              <a:rPr lang="ar-IQ" sz="3600" b="1" dirty="0" smtClean="0">
                <a:solidFill>
                  <a:srgbClr val="FFFF00"/>
                </a:solidFill>
                <a:latin typeface="Arabic Typesetting" pitchFamily="66" charset="-78"/>
                <a:cs typeface="Arabic Typesetting" pitchFamily="66" charset="-78"/>
              </a:rPr>
              <a:t>:</a:t>
            </a:r>
          </a:p>
          <a:p>
            <a:pPr algn="ctr"/>
            <a:endParaRPr lang="en-US" sz="2800" b="1" u="sng" dirty="0" smtClean="0">
              <a:solidFill>
                <a:srgbClr val="FFFF00"/>
              </a:solidFill>
              <a:latin typeface="Arabic Typesetting" pitchFamily="66" charset="-78"/>
              <a:cs typeface="Arabic Typesetting" pitchFamily="66" charset="-78"/>
            </a:endParaRPr>
          </a:p>
          <a:p>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تأكد من عدم وجود أي مخاطر على الأرض وخاصة المواد الزلقة مثل الزيوت والدهون وكذلك من استواء الأرض أسفل الجسم المراد رفعه.</a:t>
            </a:r>
            <a:endParaRPr lang="en-US" sz="2800" b="1" dirty="0" smtClean="0">
              <a:solidFill>
                <a:srgbClr val="FFFF00"/>
              </a:solidFill>
              <a:latin typeface="Arabic Typesetting" pitchFamily="66" charset="-78"/>
              <a:cs typeface="Arabic Typesetting" pitchFamily="66" charset="-78"/>
            </a:endParaRPr>
          </a:p>
          <a:p>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قي</a:t>
            </a:r>
            <a:r>
              <a:rPr lang="ar-IQ" sz="2800" b="1" dirty="0" smtClean="0">
                <a:solidFill>
                  <a:srgbClr val="FFFF00"/>
                </a:solidFill>
                <a:latin typeface="Arabic Typesetting" pitchFamily="66" charset="-78"/>
                <a:cs typeface="Arabic Typesetting" pitchFamily="66" charset="-78"/>
              </a:rPr>
              <a:t>ي</a:t>
            </a:r>
            <a:r>
              <a:rPr lang="ar-JO" sz="2800" b="1" dirty="0" smtClean="0">
                <a:solidFill>
                  <a:srgbClr val="FFFF00"/>
                </a:solidFill>
                <a:latin typeface="Arabic Typesetting" pitchFamily="66" charset="-78"/>
                <a:cs typeface="Arabic Typesetting" pitchFamily="66" charset="-78"/>
              </a:rPr>
              <a:t>م حجم ووزن الجسم المراد رفعه واطلب </a:t>
            </a:r>
            <a:r>
              <a:rPr lang="ar-IQ" sz="2800" b="1" dirty="0" smtClean="0">
                <a:solidFill>
                  <a:srgbClr val="FFFF00"/>
                </a:solidFill>
                <a:latin typeface="Arabic Typesetting" pitchFamily="66" charset="-78"/>
                <a:cs typeface="Arabic Typesetting" pitchFamily="66" charset="-78"/>
              </a:rPr>
              <a:t>م</a:t>
            </a:r>
            <a:r>
              <a:rPr lang="ar-JO" sz="2800" b="1" dirty="0" smtClean="0">
                <a:solidFill>
                  <a:srgbClr val="FFFF00"/>
                </a:solidFill>
                <a:latin typeface="Arabic Typesetting" pitchFamily="66" charset="-78"/>
                <a:cs typeface="Arabic Typesetting" pitchFamily="66" charset="-78"/>
              </a:rPr>
              <a:t>ساعدة الغير في حال عدم قدرتك على رفع الجسم بمفردك.</a:t>
            </a:r>
            <a:endParaRPr lang="en-US" sz="2800" b="1" dirty="0" smtClean="0">
              <a:solidFill>
                <a:srgbClr val="FFFF00"/>
              </a:solidFill>
              <a:latin typeface="Arabic Typesetting" pitchFamily="66" charset="-78"/>
              <a:cs typeface="Arabic Typesetting" pitchFamily="66" charset="-78"/>
            </a:endParaRPr>
          </a:p>
          <a:p>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احرص على عدم حشر أصابع اليد أسفل الثقل أو التعرض للإصابة من الأطراف الحادة أو سقوط الجسم على القدمين.</a:t>
            </a:r>
            <a:endParaRPr lang="en-US" sz="2800" b="1" dirty="0" smtClean="0">
              <a:solidFill>
                <a:srgbClr val="FFFF00"/>
              </a:solidFill>
              <a:latin typeface="Arabic Typesetting" pitchFamily="66" charset="-78"/>
              <a:cs typeface="Arabic Typesetting" pitchFamily="66" charset="-78"/>
            </a:endParaRPr>
          </a:p>
          <a:p>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للحماية من إصابات الظهر التي قد تنتج عن أساليب رفع المواد </a:t>
            </a:r>
            <a:r>
              <a:rPr lang="ar-IQ" sz="2800" b="1" dirty="0" smtClean="0">
                <a:solidFill>
                  <a:srgbClr val="FFFF00"/>
                </a:solidFill>
                <a:latin typeface="Arabic Typesetting" pitchFamily="66" charset="-78"/>
                <a:cs typeface="Arabic Typesetting" pitchFamily="66" charset="-78"/>
              </a:rPr>
              <a:t>بطريقة </a:t>
            </a:r>
            <a:r>
              <a:rPr lang="ar-JO" sz="2800" b="1" dirty="0" smtClean="0">
                <a:solidFill>
                  <a:srgbClr val="FFFF00"/>
                </a:solidFill>
                <a:latin typeface="Arabic Typesetting" pitchFamily="66" charset="-78"/>
                <a:cs typeface="Arabic Typesetting" pitchFamily="66" charset="-78"/>
              </a:rPr>
              <a:t>خاطئة احرص على إتباع </a:t>
            </a:r>
            <a:r>
              <a:rPr lang="ar-IQ" sz="2800" b="1" dirty="0" smtClean="0">
                <a:solidFill>
                  <a:srgbClr val="FFFF00"/>
                </a:solidFill>
                <a:latin typeface="Arabic Typesetting" pitchFamily="66" charset="-78"/>
                <a:cs typeface="Arabic Typesetting" pitchFamily="66" charset="-78"/>
              </a:rPr>
              <a:t>ما يلي </a:t>
            </a:r>
            <a:r>
              <a:rPr lang="ar-JO" sz="2800" b="1" dirty="0" smtClean="0">
                <a:solidFill>
                  <a:srgbClr val="FFFF00"/>
                </a:solidFill>
                <a:latin typeface="Arabic Typesetting" pitchFamily="66" charset="-78"/>
                <a:cs typeface="Arabic Typesetting" pitchFamily="66" charset="-78"/>
              </a:rPr>
              <a:t>في رفع المواد </a:t>
            </a:r>
            <a:r>
              <a:rPr lang="ar-IQ" sz="2800" b="1" dirty="0" smtClean="0">
                <a:solidFill>
                  <a:srgbClr val="FFFF00"/>
                </a:solidFill>
                <a:latin typeface="Arabic Typesetting" pitchFamily="66" charset="-78"/>
                <a:cs typeface="Arabic Typesetting" pitchFamily="66" charset="-78"/>
              </a:rPr>
              <a:t>:</a:t>
            </a:r>
            <a:endParaRPr lang="en-US" sz="2800" b="1" dirty="0" smtClean="0">
              <a:solidFill>
                <a:srgbClr val="FFFF00"/>
              </a:solidFill>
              <a:latin typeface="Arabic Typesetting" pitchFamily="66" charset="-78"/>
              <a:cs typeface="Arabic Typesetting" pitchFamily="66" charset="-78"/>
            </a:endParaRPr>
          </a:p>
          <a:p>
            <a:r>
              <a:rPr lang="ar-IQ" sz="2800" b="1" dirty="0" smtClean="0">
                <a:solidFill>
                  <a:srgbClr val="FFFF00"/>
                </a:solidFill>
                <a:latin typeface="Arabic Typesetting" pitchFamily="66" charset="-78"/>
                <a:cs typeface="Arabic Typesetting" pitchFamily="66" charset="-78"/>
              </a:rPr>
              <a:t>أ. </a:t>
            </a:r>
            <a:r>
              <a:rPr lang="ar-JO" sz="2800" b="1" dirty="0" smtClean="0">
                <a:solidFill>
                  <a:srgbClr val="FFFF00"/>
                </a:solidFill>
                <a:latin typeface="Arabic Typesetting" pitchFamily="66" charset="-78"/>
                <a:cs typeface="Arabic Typesetting" pitchFamily="66" charset="-78"/>
              </a:rPr>
              <a:t> اجلس القرفصاء قريب من الجسم المراد رفعه بحيث يكون الجسم بين القدمين.</a:t>
            </a:r>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r>
              <a:rPr lang="ar-JO" sz="2800" b="1" dirty="0" smtClean="0">
                <a:solidFill>
                  <a:srgbClr val="FFFF00"/>
                </a:solidFill>
                <a:latin typeface="Arabic Typesetting" pitchFamily="66" charset="-78"/>
                <a:cs typeface="Arabic Typesetting" pitchFamily="66" charset="-78"/>
              </a:rPr>
              <a:t> ب. أمسك بالجسم بواسطة اليدين في المكان الأنسب للرفع واحرص على عدم </a:t>
            </a:r>
            <a:r>
              <a:rPr lang="ar-IQ" sz="2800" b="1" dirty="0" smtClean="0">
                <a:solidFill>
                  <a:srgbClr val="FFFF00"/>
                </a:solidFill>
                <a:latin typeface="Arabic Typesetting" pitchFamily="66" charset="-78"/>
                <a:cs typeface="Arabic Typesetting" pitchFamily="66" charset="-78"/>
              </a:rPr>
              <a:t>حشر</a:t>
            </a:r>
            <a:r>
              <a:rPr lang="ar-JO" sz="2800" b="1" dirty="0" smtClean="0">
                <a:solidFill>
                  <a:srgbClr val="FFFF00"/>
                </a:solidFill>
                <a:latin typeface="Arabic Typesetting" pitchFamily="66" charset="-78"/>
                <a:cs typeface="Arabic Typesetting" pitchFamily="66" charset="-78"/>
              </a:rPr>
              <a:t> الأصابع أسفل الجسم.</a:t>
            </a:r>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r>
              <a:rPr lang="ar-JO" sz="2800" b="1" dirty="0" smtClean="0">
                <a:solidFill>
                  <a:srgbClr val="FFFF00"/>
                </a:solidFill>
                <a:latin typeface="Arabic Typesetting" pitchFamily="66" charset="-78"/>
                <a:cs typeface="Arabic Typesetting" pitchFamily="66" charset="-78"/>
              </a:rPr>
              <a:t>ج. تأكد من أن ظهرك مستقيم خلال هذه العملية وطيلة مدة رفع وحمل الجسم.</a:t>
            </a:r>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r>
              <a:rPr lang="ar-JO" sz="2800" b="1" dirty="0" smtClean="0">
                <a:solidFill>
                  <a:srgbClr val="FFFF00"/>
                </a:solidFill>
                <a:latin typeface="Arabic Typesetting" pitchFamily="66" charset="-78"/>
                <a:cs typeface="Arabic Typesetting" pitchFamily="66" charset="-78"/>
              </a:rPr>
              <a:t>‌د. في حال اشتراك أكثر من شخص في رفع الجسم يتم التنسيق فيما بينهم بما يضمن تناسق الإجراءات المحددة أعلاه وخاصة تطابق لحظة رفع وإنزال الجسم.</a:t>
            </a:r>
            <a:r>
              <a:rPr lang="ar-SA"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r>
              <a:rPr lang="ar-JO" sz="2800" b="1" dirty="0" smtClean="0">
                <a:solidFill>
                  <a:srgbClr val="FFFF00"/>
                </a:solidFill>
                <a:latin typeface="Arabic Typesetting" pitchFamily="66" charset="-78"/>
                <a:cs typeface="Arabic Typesetting" pitchFamily="66" charset="-78"/>
              </a:rPr>
              <a:t> ه</a:t>
            </a:r>
            <a:r>
              <a:rPr lang="ar-IQ" sz="2800" b="1" dirty="0" smtClean="0">
                <a:solidFill>
                  <a:srgbClr val="FFFF00"/>
                </a:solidFill>
                <a:latin typeface="Arabic Typesetting" pitchFamily="66" charset="-78"/>
                <a:cs typeface="Arabic Typesetting" pitchFamily="66" charset="-78"/>
              </a:rPr>
              <a:t>ـ</a:t>
            </a:r>
            <a:r>
              <a:rPr lang="ar-JO" sz="2800" b="1" dirty="0" smtClean="0">
                <a:solidFill>
                  <a:srgbClr val="FFFF00"/>
                </a:solidFill>
                <a:latin typeface="Arabic Typesetting" pitchFamily="66" charset="-78"/>
                <a:cs typeface="Arabic Typesetting" pitchFamily="66" charset="-78"/>
              </a:rPr>
              <a:t>.ابتعد عن المزاح وإثارة الضجة أثناء عملية الرفع والتنزيل وركز على العمل الذي تؤديه.</a:t>
            </a:r>
            <a:endParaRPr lang="ar-IQ" sz="2800" dirty="0"/>
          </a:p>
        </p:txBody>
      </p:sp>
    </p:spTree>
  </p:cSld>
  <p:clrMapOvr>
    <a:overrideClrMapping bg1="dk1" tx1="lt1" bg2="dk2" tx2="lt2" accent1="accent1" accent2="accent2" accent3="accent3" accent4="accent4" accent5="accent5" accent6="accent6" hlink="hlink" folHlink="folHlink"/>
  </p:clrMapOvr>
  <p:transition spd="slow">
    <p:zoom/>
    <p:sndAc>
      <p:stSnd>
        <p:snd r:embed="rId3" name="bomb.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14290"/>
            <a:ext cx="8572560" cy="6357982"/>
          </a:xfrm>
        </p:spPr>
        <p:txBody>
          <a:bodyPr>
            <a:normAutofit fontScale="32500" lnSpcReduction="20000"/>
          </a:bodyPr>
          <a:lstStyle/>
          <a:p>
            <a:pPr rtl="1"/>
            <a:r>
              <a:rPr lang="ar-SA" sz="11100" b="1" dirty="0" smtClean="0">
                <a:solidFill>
                  <a:srgbClr val="FFFF00"/>
                </a:solidFill>
                <a:latin typeface="Arabic Typesetting" pitchFamily="66" charset="-78"/>
                <a:cs typeface="Arabic Typesetting" pitchFamily="66" charset="-78"/>
              </a:rPr>
              <a:t>إجراءات واحتياطات السلامة في استخدام السلالم </a:t>
            </a:r>
            <a:r>
              <a:rPr lang="ar-IQ" sz="11100" b="1" dirty="0" smtClean="0">
                <a:solidFill>
                  <a:srgbClr val="FFFF00"/>
                </a:solidFill>
                <a:latin typeface="Arabic Typesetting" pitchFamily="66" charset="-78"/>
                <a:cs typeface="Arabic Typesetting" pitchFamily="66" charset="-78"/>
              </a:rPr>
              <a:t>:</a:t>
            </a:r>
            <a:endParaRPr lang="en-US" sz="11100" b="1" dirty="0" smtClean="0">
              <a:solidFill>
                <a:srgbClr val="FFFF00"/>
              </a:solidFill>
              <a:latin typeface="Arabic Typesetting" pitchFamily="66" charset="-78"/>
              <a:cs typeface="Arabic Typesetting" pitchFamily="66" charset="-78"/>
            </a:endParaRPr>
          </a:p>
          <a:p>
            <a:pPr lvl="0" rtl="1"/>
            <a:r>
              <a:rPr lang="ar-IQ" sz="9600" b="1" dirty="0" smtClean="0">
                <a:solidFill>
                  <a:srgbClr val="FFFF00"/>
                </a:solidFill>
                <a:latin typeface="Arabic Typesetting" pitchFamily="66" charset="-78"/>
                <a:cs typeface="Arabic Typesetting" pitchFamily="66" charset="-78"/>
              </a:rPr>
              <a:t>* </a:t>
            </a:r>
            <a:r>
              <a:rPr lang="ar-JO" sz="9600" b="1" dirty="0" smtClean="0">
                <a:solidFill>
                  <a:srgbClr val="FFFF00"/>
                </a:solidFill>
                <a:latin typeface="Arabic Typesetting" pitchFamily="66" charset="-78"/>
                <a:cs typeface="Arabic Typesetting" pitchFamily="66" charset="-78"/>
              </a:rPr>
              <a:t>تثبيت السلالم على قاعدة مستوية ثابتة وفي حال عدم استواء السطح أسفل السلم يمكن استخدام قاعدة سلامة قابلة للتعديل لضمان دعم متساوي.</a:t>
            </a:r>
            <a:endParaRPr lang="en-US" sz="9600" b="1" dirty="0" smtClean="0">
              <a:solidFill>
                <a:srgbClr val="FFFF00"/>
              </a:solidFill>
              <a:latin typeface="Arabic Typesetting" pitchFamily="66" charset="-78"/>
              <a:cs typeface="Arabic Typesetting" pitchFamily="66" charset="-78"/>
            </a:endParaRPr>
          </a:p>
          <a:p>
            <a:pPr lvl="0" rtl="1"/>
            <a:r>
              <a:rPr lang="ar-IQ" sz="9600" b="1" dirty="0" smtClean="0">
                <a:solidFill>
                  <a:srgbClr val="FFFF00"/>
                </a:solidFill>
                <a:latin typeface="Arabic Typesetting" pitchFamily="66" charset="-78"/>
                <a:cs typeface="Arabic Typesetting" pitchFamily="66" charset="-78"/>
              </a:rPr>
              <a:t>* </a:t>
            </a:r>
            <a:r>
              <a:rPr lang="ar-JO" sz="9600" b="1" dirty="0" smtClean="0">
                <a:solidFill>
                  <a:srgbClr val="FFFF00"/>
                </a:solidFill>
                <a:latin typeface="Arabic Typesetting" pitchFamily="66" charset="-78"/>
                <a:cs typeface="Arabic Typesetting" pitchFamily="66" charset="-78"/>
              </a:rPr>
              <a:t>احذر</a:t>
            </a:r>
            <a:r>
              <a:rPr lang="ar-IQ" sz="9600" b="1" dirty="0" smtClean="0">
                <a:solidFill>
                  <a:srgbClr val="FFFF00"/>
                </a:solidFill>
                <a:latin typeface="Arabic Typesetting" pitchFamily="66" charset="-78"/>
                <a:cs typeface="Arabic Typesetting" pitchFamily="66" charset="-78"/>
              </a:rPr>
              <a:t> من</a:t>
            </a:r>
            <a:r>
              <a:rPr lang="ar-JO" sz="9600" b="1" dirty="0" smtClean="0">
                <a:solidFill>
                  <a:srgbClr val="FFFF00"/>
                </a:solidFill>
                <a:latin typeface="Arabic Typesetting" pitchFamily="66" charset="-78"/>
                <a:cs typeface="Arabic Typesetting" pitchFamily="66" charset="-78"/>
              </a:rPr>
              <a:t> استخدام القواعد الرخوة أسفل السلم لموازنة مستوى الأرض واستخدم المساند الغير قابلة للانزلاق.</a:t>
            </a:r>
            <a:endParaRPr lang="en-US" sz="9600" b="1" dirty="0" smtClean="0">
              <a:solidFill>
                <a:srgbClr val="FFFF00"/>
              </a:solidFill>
              <a:latin typeface="Arabic Typesetting" pitchFamily="66" charset="-78"/>
              <a:cs typeface="Arabic Typesetting" pitchFamily="66" charset="-78"/>
            </a:endParaRPr>
          </a:p>
          <a:p>
            <a:pPr lvl="0" rtl="1"/>
            <a:r>
              <a:rPr lang="ar-IQ" sz="9600" b="1" dirty="0" smtClean="0">
                <a:solidFill>
                  <a:srgbClr val="FFFF00"/>
                </a:solidFill>
                <a:latin typeface="Arabic Typesetting" pitchFamily="66" charset="-78"/>
                <a:cs typeface="Arabic Typesetting" pitchFamily="66" charset="-78"/>
              </a:rPr>
              <a:t>* </a:t>
            </a:r>
            <a:r>
              <a:rPr lang="ar-JO" sz="9600" b="1" dirty="0" smtClean="0">
                <a:solidFill>
                  <a:srgbClr val="FFFF00"/>
                </a:solidFill>
                <a:latin typeface="Arabic Typesetting" pitchFamily="66" charset="-78"/>
                <a:cs typeface="Arabic Typesetting" pitchFamily="66" charset="-78"/>
              </a:rPr>
              <a:t>ثبت رأس السلم على سطح ثابت وصلب.</a:t>
            </a:r>
            <a:endParaRPr lang="en-US" sz="9600" b="1" dirty="0" smtClean="0">
              <a:solidFill>
                <a:srgbClr val="FFFF00"/>
              </a:solidFill>
              <a:latin typeface="Arabic Typesetting" pitchFamily="66" charset="-78"/>
              <a:cs typeface="Arabic Typesetting" pitchFamily="66" charset="-78"/>
            </a:endParaRPr>
          </a:p>
          <a:p>
            <a:pPr lvl="0" rtl="1"/>
            <a:r>
              <a:rPr lang="ar-JO" sz="9600" b="1" dirty="0" smtClean="0">
                <a:solidFill>
                  <a:srgbClr val="FFFF00"/>
                </a:solidFill>
                <a:latin typeface="Arabic Typesetting" pitchFamily="66" charset="-78"/>
                <a:cs typeface="Arabic Typesetting" pitchFamily="66" charset="-78"/>
              </a:rPr>
              <a:t>تأكد من وضع السلم في درجة الميل الصحيح والتي تتحدد وفق طول السلم بحيث تبعد القاعدة السفلية للسلم عن جدار الاستناد بمقدار متر واحد لكل (4) أمتار من ارتفاع السلم.</a:t>
            </a:r>
            <a:endParaRPr lang="ar-IQ" sz="9600" b="1" dirty="0" smtClean="0">
              <a:solidFill>
                <a:srgbClr val="FFFF00"/>
              </a:solidFill>
              <a:latin typeface="Arabic Typesetting" pitchFamily="66" charset="-78"/>
              <a:cs typeface="Arabic Typesetting" pitchFamily="66" charset="-78"/>
            </a:endParaRPr>
          </a:p>
          <a:p>
            <a:pPr lvl="0" rtl="1"/>
            <a:endParaRPr lang="en-US" sz="9600" b="1" dirty="0" smtClean="0">
              <a:solidFill>
                <a:srgbClr val="FFFF00"/>
              </a:solidFill>
              <a:latin typeface="Arabic Typesetting" pitchFamily="66" charset="-78"/>
              <a:cs typeface="Arabic Typesetting" pitchFamily="66" charset="-78"/>
            </a:endParaRPr>
          </a:p>
          <a:p>
            <a:pPr lvl="0" rtl="1"/>
            <a:r>
              <a:rPr lang="en-US" sz="9600" b="1" dirty="0" smtClean="0">
                <a:solidFill>
                  <a:srgbClr val="FFFF00"/>
                </a:solidFill>
                <a:latin typeface="Arabic Typesetting" pitchFamily="66" charset="-78"/>
                <a:cs typeface="Arabic Typesetting" pitchFamily="66" charset="-78"/>
              </a:rPr>
              <a:t> </a:t>
            </a:r>
            <a:r>
              <a:rPr lang="ar-IQ" sz="9600" b="1" dirty="0" smtClean="0">
                <a:solidFill>
                  <a:srgbClr val="FFFF00"/>
                </a:solidFill>
                <a:latin typeface="Arabic Typesetting" pitchFamily="66" charset="-78"/>
                <a:cs typeface="Arabic Typesetting" pitchFamily="66" charset="-78"/>
              </a:rPr>
              <a:t>* </a:t>
            </a:r>
            <a:r>
              <a:rPr lang="ar-JO" sz="9600" b="1" dirty="0" smtClean="0">
                <a:solidFill>
                  <a:srgbClr val="FFFF00"/>
                </a:solidFill>
                <a:latin typeface="Arabic Typesetting" pitchFamily="66" charset="-78"/>
                <a:cs typeface="Arabic Typesetting" pitchFamily="66" charset="-78"/>
              </a:rPr>
              <a:t>احرص على تأمين مقدمة السلم (رأس السلم) بربطه لمنع القاعدة من الانزلاق للخارج ولمنع القمة من الانزلاق للجوانب.</a:t>
            </a:r>
            <a:endParaRPr lang="en-US" sz="9600" b="1" dirty="0" smtClean="0">
              <a:solidFill>
                <a:srgbClr val="FFFF00"/>
              </a:solidFill>
              <a:latin typeface="Arabic Typesetting" pitchFamily="66" charset="-78"/>
              <a:cs typeface="Arabic Typesetting" pitchFamily="66" charset="-78"/>
            </a:endParaRPr>
          </a:p>
          <a:p>
            <a:pPr rtl="1"/>
            <a:endParaRPr lang="en-US" sz="3400" b="1" dirty="0" smtClean="0">
              <a:solidFill>
                <a:srgbClr val="FFFF00"/>
              </a:solidFill>
              <a:latin typeface="Arabic Typesetting" pitchFamily="66" charset="-78"/>
              <a:cs typeface="Arabic Typesetting" pitchFamily="66" charset="-78"/>
            </a:endParaRPr>
          </a:p>
          <a:p>
            <a:pPr rtl="1"/>
            <a:r>
              <a:rPr lang="ar-SA" sz="3400" b="1" dirty="0" smtClean="0">
                <a:solidFill>
                  <a:srgbClr val="FFFF00"/>
                </a:solidFill>
                <a:latin typeface="Arabic Typesetting" pitchFamily="66" charset="-78"/>
                <a:cs typeface="Arabic Typesetting" pitchFamily="66" charset="-78"/>
              </a:rPr>
              <a:t> </a:t>
            </a:r>
            <a:endParaRPr lang="en-US" sz="3400" b="1" dirty="0" smtClean="0">
              <a:solidFill>
                <a:srgbClr val="FFFF00"/>
              </a:solidFill>
              <a:latin typeface="Arabic Typesetting" pitchFamily="66" charset="-78"/>
              <a:cs typeface="Arabic Typesetting" pitchFamily="66" charset="-78"/>
            </a:endParaRPr>
          </a:p>
          <a:p>
            <a:endParaRPr lang="en-US" sz="34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357166"/>
            <a:ext cx="8501122" cy="6215106"/>
          </a:xfrm>
        </p:spPr>
        <p:txBody>
          <a:bodyPr>
            <a:normAutofit/>
          </a:bodyPr>
          <a:lstStyle/>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عند استخدام السلالم القصيرة ولمنع انزلاق السلم يتم الاستعانة بأحد الأشخاص لإسناد السلم من القاعدة.</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IQ" sz="2800" b="1" dirty="0" err="1" smtClean="0">
                <a:solidFill>
                  <a:srgbClr val="FFFF00"/>
                </a:solidFill>
                <a:latin typeface="Arabic Typesetting" pitchFamily="66" charset="-78"/>
                <a:cs typeface="Arabic Typesetting" pitchFamily="66" charset="-78"/>
              </a:rPr>
              <a:t>ت</a:t>
            </a:r>
            <a:r>
              <a:rPr lang="ar-JO" sz="2800" b="1" dirty="0" smtClean="0">
                <a:solidFill>
                  <a:srgbClr val="FFFF00"/>
                </a:solidFill>
                <a:latin typeface="Arabic Typesetting" pitchFamily="66" charset="-78"/>
                <a:cs typeface="Arabic Typesetting" pitchFamily="66" charset="-78"/>
              </a:rPr>
              <a:t>أكد من سلامة درجات السلم من أي كسر أو تلف وتأكد من خلوها من أي من المواد الزلقة </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(ا</a:t>
            </a:r>
            <a:r>
              <a:rPr lang="ar-JO" sz="2800" b="1" dirty="0" smtClean="0">
                <a:solidFill>
                  <a:srgbClr val="FFFF00"/>
                </a:solidFill>
                <a:latin typeface="Arabic Typesetting" pitchFamily="66" charset="-78"/>
                <a:cs typeface="Arabic Typesetting" pitchFamily="66" charset="-78"/>
              </a:rPr>
              <a:t>لشحوم الزيوت).</a:t>
            </a:r>
            <a:endParaRPr lang="en-US" sz="2800" b="1" dirty="0" smtClean="0">
              <a:solidFill>
                <a:srgbClr val="FFFF00"/>
              </a:solidFill>
              <a:latin typeface="Arabic Typesetting" pitchFamily="66" charset="-78"/>
              <a:cs typeface="Arabic Typesetting" pitchFamily="66" charset="-78"/>
            </a:endParaRPr>
          </a:p>
          <a:p>
            <a:pPr lvl="0" rtl="1"/>
            <a:r>
              <a:rPr lang="en-US" sz="2800" b="1" dirty="0" smtClean="0">
                <a:solidFill>
                  <a:srgbClr val="FFFF00"/>
                </a:solidFill>
                <a:latin typeface="Arabic Typesetting" pitchFamily="66" charset="-78"/>
                <a:cs typeface="Arabic Typesetting" pitchFamily="66" charset="-78"/>
              </a:rPr>
              <a:t> </a:t>
            </a:r>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لا يسمح لأكثر من شخص بالصعود على السلم المفرد بنفس الوقت.</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لا يسمح بدهان السلالم الخشبية حتى لا تخفي أماكن التلف التي قد تتعرض لها.</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a:t>
            </a:r>
            <a:r>
              <a:rPr lang="ar-JO" sz="2800" b="1" dirty="0" smtClean="0">
                <a:solidFill>
                  <a:srgbClr val="FFFF00"/>
                </a:solidFill>
                <a:latin typeface="Arabic Typesetting" pitchFamily="66" charset="-78"/>
                <a:cs typeface="Arabic Typesetting" pitchFamily="66" charset="-78"/>
              </a:rPr>
              <a:t> على الشخص مواجهة السلم عند الصعود واستخدام كلتا اليدين للامساك بالسلم عند الصعود والهبوط وبالتالي </a:t>
            </a:r>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لا يسمح بحمل أي من العدد اليدوية خلال ذلك.</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يجب فحص السلالم دوريا للتأكد من عدم وجود أي من التلفيات التي قد تصيب درجات السلم </a:t>
            </a:r>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والعمل على تخريد السلالم التي لا يمكن إصلاحها أو ضمان سلامة استخدامها بعد الإصلاح.</a:t>
            </a:r>
            <a:endParaRPr lang="en-US" sz="2800" b="1" dirty="0" smtClean="0">
              <a:solidFill>
                <a:srgbClr val="FFFF00"/>
              </a:solidFill>
              <a:latin typeface="Arabic Typesetting" pitchFamily="66" charset="-78"/>
              <a:cs typeface="Arabic Typesetting" pitchFamily="66" charset="-78"/>
            </a:endParaRPr>
          </a:p>
          <a:p>
            <a:pPr lvl="0" rtl="1"/>
            <a:r>
              <a:rPr lang="ar-JO" sz="2800" b="1" dirty="0" smtClean="0">
                <a:solidFill>
                  <a:srgbClr val="FFFF00"/>
                </a:solidFill>
                <a:latin typeface="Arabic Typesetting" pitchFamily="66" charset="-78"/>
                <a:cs typeface="Arabic Typesetting" pitchFamily="66" charset="-78"/>
              </a:rPr>
              <a:t> </a:t>
            </a:r>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يمنع استخدام السلالم المعدنية بالقرب من المعدات الكهربائية.</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يجب المحافظة على السلالم بعدم القائها عن ارتفاع وحفظها في </a:t>
            </a:r>
            <a:r>
              <a:rPr lang="ar-IQ" sz="2800" b="1" dirty="0" smtClean="0">
                <a:solidFill>
                  <a:srgbClr val="FFFF00"/>
                </a:solidFill>
                <a:latin typeface="Arabic Typesetting" pitchFamily="66" charset="-78"/>
                <a:cs typeface="Arabic Typesetting" pitchFamily="66" charset="-78"/>
              </a:rPr>
              <a:t>أماكن</a:t>
            </a:r>
            <a:r>
              <a:rPr lang="ar-JO" sz="2800" b="1" dirty="0" smtClean="0">
                <a:solidFill>
                  <a:srgbClr val="FFFF00"/>
                </a:solidFill>
                <a:latin typeface="Arabic Typesetting" pitchFamily="66" charset="-78"/>
                <a:cs typeface="Arabic Typesetting" pitchFamily="66" charset="-78"/>
              </a:rPr>
              <a:t> خاصة بالسلالم بعد الانتهاء من الاستعمال.</a:t>
            </a:r>
            <a:endParaRPr lang="en-US" sz="2800" b="1" dirty="0" smtClean="0">
              <a:solidFill>
                <a:srgbClr val="FFFF00"/>
              </a:solidFill>
              <a:latin typeface="Arabic Typesetting" pitchFamily="66" charset="-78"/>
              <a:cs typeface="Arabic Typesetting" pitchFamily="66" charset="-78"/>
            </a:endParaRPr>
          </a:p>
          <a:p>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14290"/>
            <a:ext cx="8572560" cy="6429420"/>
          </a:xfrm>
        </p:spPr>
        <p:txBody>
          <a:bodyPr/>
          <a:lstStyle/>
          <a:p>
            <a:pPr rtl="1"/>
            <a:r>
              <a:rPr lang="ar-JO" sz="4400" b="1" dirty="0" smtClean="0">
                <a:solidFill>
                  <a:srgbClr val="FFFF00"/>
                </a:solidFill>
                <a:latin typeface="Arabic Typesetting" pitchFamily="66" charset="-78"/>
                <a:cs typeface="Arabic Typesetting" pitchFamily="66" charset="-78"/>
              </a:rPr>
              <a:t>المخاطر الكيميائية :</a:t>
            </a:r>
            <a:endParaRPr lang="en-US" sz="4400" dirty="0" smtClean="0">
              <a:solidFill>
                <a:srgbClr val="FFFF00"/>
              </a:solidFill>
              <a:latin typeface="Arabic Typesetting" pitchFamily="66" charset="-78"/>
              <a:cs typeface="Arabic Typesetting" pitchFamily="66" charset="-78"/>
            </a:endParaRPr>
          </a:p>
          <a:p>
            <a:pPr rtl="1"/>
            <a:r>
              <a:rPr lang="ar-IQ" sz="3200" b="1" dirty="0" smtClean="0">
                <a:solidFill>
                  <a:srgbClr val="FFFF00"/>
                </a:solidFill>
                <a:latin typeface="Arabic Typesetting" pitchFamily="66" charset="-78"/>
                <a:cs typeface="Arabic Typesetting" pitchFamily="66" charset="-78"/>
              </a:rPr>
              <a:t> تلعب</a:t>
            </a:r>
            <a:r>
              <a:rPr lang="ar-OM" sz="3200" b="1" dirty="0" smtClean="0">
                <a:solidFill>
                  <a:srgbClr val="FFFF00"/>
                </a:solidFill>
                <a:latin typeface="Arabic Typesetting" pitchFamily="66" charset="-78"/>
                <a:cs typeface="Arabic Typesetting" pitchFamily="66" charset="-78"/>
              </a:rPr>
              <a:t> المواد الكيميائية دوراً كبيراً في حياة الأفراد والشعوب حتى أصبحت رفاهية وتقدم الشعوب تقاس بما توصلت إليه من اكتشاف </a:t>
            </a:r>
            <a:r>
              <a:rPr lang="ar-IQ" sz="3200" b="1" dirty="0" err="1" smtClean="0">
                <a:solidFill>
                  <a:srgbClr val="FFFF00"/>
                </a:solidFill>
                <a:latin typeface="Arabic Typesetting" pitchFamily="66" charset="-78"/>
                <a:cs typeface="Arabic Typesetting" pitchFamily="66" charset="-78"/>
              </a:rPr>
              <a:t>لل</a:t>
            </a:r>
            <a:r>
              <a:rPr lang="ar-OM" sz="3200" b="1" dirty="0" smtClean="0">
                <a:solidFill>
                  <a:srgbClr val="FFFF00"/>
                </a:solidFill>
                <a:latin typeface="Arabic Typesetting" pitchFamily="66" charset="-78"/>
                <a:cs typeface="Arabic Typesetting" pitchFamily="66" charset="-78"/>
              </a:rPr>
              <a:t>مواد الكيميائية واستخدامها في شتى مجالات الحياة </a:t>
            </a:r>
            <a:r>
              <a:rPr lang="ar-IQ" sz="3200" b="1" dirty="0" smtClean="0">
                <a:solidFill>
                  <a:srgbClr val="FFFF00"/>
                </a:solidFill>
                <a:latin typeface="Arabic Typesetting" pitchFamily="66" charset="-78"/>
                <a:cs typeface="Arabic Typesetting" pitchFamily="66" charset="-78"/>
              </a:rPr>
              <a:t>.</a:t>
            </a:r>
          </a:p>
          <a:p>
            <a:pPr rtl="1"/>
            <a:r>
              <a:rPr lang="ar-OM" sz="3200" b="1"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إن </a:t>
            </a:r>
            <a:r>
              <a:rPr lang="ar-OM" sz="3200" b="1" dirty="0" smtClean="0">
                <a:solidFill>
                  <a:srgbClr val="FFFF00"/>
                </a:solidFill>
                <a:latin typeface="Arabic Typesetting" pitchFamily="66" charset="-78"/>
                <a:cs typeface="Arabic Typesetting" pitchFamily="66" charset="-78"/>
              </a:rPr>
              <a:t>استخدام المواد الكيميائية سلاح ذو حدين فإذا أحسن استخدام</a:t>
            </a:r>
            <a:r>
              <a:rPr lang="ar-IQ" sz="3200" b="1" dirty="0" smtClean="0">
                <a:solidFill>
                  <a:srgbClr val="FFFF00"/>
                </a:solidFill>
                <a:latin typeface="Arabic Typesetting" pitchFamily="66" charset="-78"/>
                <a:cs typeface="Arabic Typesetting" pitchFamily="66" charset="-78"/>
              </a:rPr>
              <a:t>ها</a:t>
            </a:r>
            <a:r>
              <a:rPr lang="ar-OM" sz="3200" b="1"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أظهرت الوجه </a:t>
            </a:r>
            <a:r>
              <a:rPr lang="ar-OM" sz="3200" b="1" dirty="0" smtClean="0">
                <a:solidFill>
                  <a:srgbClr val="FFFF00"/>
                </a:solidFill>
                <a:latin typeface="Arabic Typesetting" pitchFamily="66" charset="-78"/>
                <a:cs typeface="Arabic Typesetting" pitchFamily="66" charset="-78"/>
              </a:rPr>
              <a:t>المفيد للبشرية أما إذا أسئ </a:t>
            </a:r>
            <a:r>
              <a:rPr lang="ar-IQ" sz="3200" b="1" dirty="0" smtClean="0">
                <a:solidFill>
                  <a:srgbClr val="FFFF00"/>
                </a:solidFill>
                <a:latin typeface="Arabic Typesetting" pitchFamily="66" charset="-78"/>
                <a:cs typeface="Arabic Typesetting" pitchFamily="66" charset="-78"/>
              </a:rPr>
              <a:t>أ</a:t>
            </a:r>
            <a:r>
              <a:rPr lang="ar-OM" sz="3200" b="1" dirty="0" err="1" smtClean="0">
                <a:solidFill>
                  <a:srgbClr val="FFFF00"/>
                </a:solidFill>
                <a:latin typeface="Arabic Typesetting" pitchFamily="66" charset="-78"/>
                <a:cs typeface="Arabic Typesetting" pitchFamily="66" charset="-78"/>
              </a:rPr>
              <a:t>ستخدا</a:t>
            </a:r>
            <a:r>
              <a:rPr lang="ar-IQ" sz="3200" b="1" dirty="0" smtClean="0">
                <a:solidFill>
                  <a:srgbClr val="FFFF00"/>
                </a:solidFill>
                <a:latin typeface="Arabic Typesetting" pitchFamily="66" charset="-78"/>
                <a:cs typeface="Arabic Typesetting" pitchFamily="66" charset="-78"/>
              </a:rPr>
              <a:t>مها</a:t>
            </a:r>
            <a:r>
              <a:rPr lang="ar-OM" sz="3200" b="1" dirty="0" smtClean="0">
                <a:solidFill>
                  <a:srgbClr val="FFFF00"/>
                </a:solidFill>
                <a:latin typeface="Arabic Typesetting" pitchFamily="66" charset="-78"/>
                <a:cs typeface="Arabic Typesetting" pitchFamily="66" charset="-78"/>
              </a:rPr>
              <a:t> فأنها </a:t>
            </a:r>
            <a:r>
              <a:rPr lang="ar-OM" sz="3200" b="1" dirty="0" err="1" smtClean="0">
                <a:solidFill>
                  <a:srgbClr val="FFFF00"/>
                </a:solidFill>
                <a:latin typeface="Arabic Typesetting" pitchFamily="66" charset="-78"/>
                <a:cs typeface="Arabic Typesetting" pitchFamily="66" charset="-78"/>
              </a:rPr>
              <a:t>ت</a:t>
            </a:r>
            <a:r>
              <a:rPr lang="ar-IQ" sz="3200" b="1" dirty="0" smtClean="0">
                <a:solidFill>
                  <a:srgbClr val="FFFF00"/>
                </a:solidFill>
                <a:latin typeface="Arabic Typesetting" pitchFamily="66" charset="-78"/>
                <a:cs typeface="Arabic Typesetting" pitchFamily="66" charset="-78"/>
              </a:rPr>
              <a:t>ظهر</a:t>
            </a:r>
            <a:r>
              <a:rPr lang="ar-OM" sz="3200" b="1" dirty="0" smtClean="0">
                <a:solidFill>
                  <a:srgbClr val="FFFF00"/>
                </a:solidFill>
                <a:latin typeface="Arabic Typesetting" pitchFamily="66" charset="-78"/>
                <a:cs typeface="Arabic Typesetting" pitchFamily="66" charset="-78"/>
              </a:rPr>
              <a:t> الوجه القبيح الذي يسبب دمار البشرية ويهدر حياة الأفراد </a:t>
            </a:r>
            <a:r>
              <a:rPr lang="ar-IQ" sz="3200" b="1" dirty="0" smtClean="0">
                <a:solidFill>
                  <a:srgbClr val="FFFF00"/>
                </a:solidFill>
                <a:latin typeface="Arabic Typesetting" pitchFamily="66" charset="-78"/>
                <a:cs typeface="Arabic Typesetting" pitchFamily="66" charset="-78"/>
              </a:rPr>
              <a:t>.</a:t>
            </a:r>
            <a:endParaRPr lang="en-US" sz="3200" b="1" dirty="0" smtClean="0">
              <a:solidFill>
                <a:srgbClr val="FFFF00"/>
              </a:solidFill>
              <a:latin typeface="Arabic Typesetting" pitchFamily="66" charset="-78"/>
              <a:cs typeface="Arabic Typesetting" pitchFamily="66" charset="-78"/>
            </a:endParaRPr>
          </a:p>
          <a:p>
            <a:pPr rtl="1"/>
            <a:endParaRPr lang="ar-IQ" sz="2800" b="1" dirty="0" smtClean="0">
              <a:solidFill>
                <a:srgbClr val="FFFF00"/>
              </a:solidFill>
              <a:latin typeface="Arabic Typesetting" pitchFamily="66" charset="-78"/>
              <a:cs typeface="Arabic Typesetting" pitchFamily="66" charset="-78"/>
            </a:endParaRPr>
          </a:p>
          <a:p>
            <a:pPr rtl="1"/>
            <a:r>
              <a:rPr lang="en-US" sz="2800" b="1" dirty="0" smtClean="0">
                <a:solidFill>
                  <a:srgbClr val="FFFF00"/>
                </a:solidFill>
                <a:latin typeface="Arabic Typesetting" pitchFamily="66" charset="-78"/>
                <a:cs typeface="Arabic Typesetting" pitchFamily="66" charset="-78"/>
              </a:rPr>
              <a:t/>
            </a:r>
            <a:br>
              <a:rPr lang="en-US" sz="2800" b="1" dirty="0" smtClean="0">
                <a:solidFill>
                  <a:srgbClr val="FFFF00"/>
                </a:solidFill>
                <a:latin typeface="Arabic Typesetting" pitchFamily="66" charset="-78"/>
                <a:cs typeface="Arabic Typesetting" pitchFamily="66" charset="-78"/>
              </a:rPr>
            </a:br>
            <a:endParaRPr lang="en-US" sz="2800" b="1" dirty="0" smtClean="0">
              <a:solidFill>
                <a:srgbClr val="FFFF00"/>
              </a:solidFill>
              <a:latin typeface="Arabic Typesetting" pitchFamily="66" charset="-78"/>
              <a:cs typeface="Arabic Typesetting" pitchFamily="66" charset="-78"/>
            </a:endParaRPr>
          </a:p>
          <a:p>
            <a:endParaRPr lang="en-US"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142852"/>
            <a:ext cx="8858312" cy="6572296"/>
          </a:xfrm>
        </p:spPr>
        <p:txBody>
          <a:bodyPr/>
          <a:lstStyle/>
          <a:p>
            <a:pPr rtl="1"/>
            <a:r>
              <a:rPr lang="ar-JO" sz="4000" b="1" i="1" dirty="0" smtClean="0">
                <a:solidFill>
                  <a:srgbClr val="FFFF00"/>
                </a:solidFill>
                <a:latin typeface="Arabic Typesetting" pitchFamily="66" charset="-78"/>
                <a:cs typeface="Arabic Typesetting" pitchFamily="66" charset="-78"/>
              </a:rPr>
              <a:t>حالات المواد الكيميائية</a:t>
            </a:r>
            <a:r>
              <a:rPr lang="en-US" sz="4000" b="1" dirty="0" smtClean="0">
                <a:solidFill>
                  <a:srgbClr val="FFFF00"/>
                </a:solidFill>
                <a:latin typeface="Arabic Typesetting" pitchFamily="66" charset="-78"/>
                <a:cs typeface="Arabic Typesetting" pitchFamily="66" charset="-78"/>
              </a:rPr>
              <a:t>:</a:t>
            </a:r>
            <a:endParaRPr lang="en-US" sz="4000" dirty="0" smtClean="0">
              <a:solidFill>
                <a:srgbClr val="FFFF00"/>
              </a:solidFill>
              <a:latin typeface="Arabic Typesetting" pitchFamily="66" charset="-78"/>
              <a:cs typeface="Arabic Typesetting" pitchFamily="66" charset="-78"/>
            </a:endParaRPr>
          </a:p>
          <a:p>
            <a:pPr rtl="1"/>
            <a:r>
              <a:rPr lang="ar-SA" sz="3200" dirty="0" smtClean="0">
                <a:latin typeface="Arabic Typesetting" pitchFamily="66" charset="-78"/>
                <a:cs typeface="Arabic Typesetting" pitchFamily="66" charset="-78"/>
              </a:rPr>
              <a:t> </a:t>
            </a:r>
            <a:r>
              <a:rPr lang="ar-OM" sz="3200" dirty="0" smtClean="0">
                <a:solidFill>
                  <a:srgbClr val="FFFF00"/>
                </a:solidFill>
                <a:latin typeface="Arabic Typesetting" pitchFamily="66" charset="-78"/>
                <a:cs typeface="Arabic Typesetting" pitchFamily="66" charset="-78"/>
              </a:rPr>
              <a:t>توجد المادة الكيميائية في بيئة العمل </a:t>
            </a:r>
            <a:r>
              <a:rPr lang="ar-OM" sz="3200" dirty="0" err="1" smtClean="0">
                <a:solidFill>
                  <a:srgbClr val="FFFF00"/>
                </a:solidFill>
                <a:latin typeface="Arabic Typesetting" pitchFamily="66" charset="-78"/>
                <a:cs typeface="Arabic Typesetting" pitchFamily="66" charset="-78"/>
              </a:rPr>
              <a:t>فى</a:t>
            </a:r>
            <a:r>
              <a:rPr lang="ar-OM" sz="3200" dirty="0" smtClean="0">
                <a:solidFill>
                  <a:srgbClr val="FFFF00"/>
                </a:solidFill>
                <a:latin typeface="Arabic Typesetting" pitchFamily="66" charset="-78"/>
                <a:cs typeface="Arabic Typesetting" pitchFamily="66" charset="-78"/>
              </a:rPr>
              <a:t> إحدى الصور التالية</a:t>
            </a:r>
            <a:r>
              <a:rPr lang="en-US" sz="3200" dirty="0" smtClean="0">
                <a:solidFill>
                  <a:srgbClr val="FFFF00"/>
                </a:solidFill>
                <a:latin typeface="Arabic Typesetting" pitchFamily="66" charset="-78"/>
                <a:cs typeface="Arabic Typesetting" pitchFamily="66" charset="-78"/>
              </a:rPr>
              <a:t/>
            </a:r>
            <a:br>
              <a:rPr lang="en-US" sz="3200" dirty="0" smtClean="0">
                <a:solidFill>
                  <a:srgbClr val="FFFF00"/>
                </a:solidFill>
                <a:latin typeface="Arabic Typesetting" pitchFamily="66" charset="-78"/>
                <a:cs typeface="Arabic Typesetting" pitchFamily="66" charset="-78"/>
              </a:rPr>
            </a:br>
            <a:r>
              <a:rPr lang="ar-IQ" sz="3200" dirty="0" smtClean="0">
                <a:solidFill>
                  <a:srgbClr val="FFFF00"/>
                </a:solidFill>
                <a:latin typeface="Arabic Typesetting" pitchFamily="66" charset="-78"/>
                <a:cs typeface="Arabic Typesetting" pitchFamily="66" charset="-78"/>
              </a:rPr>
              <a:t>1-</a:t>
            </a:r>
            <a:r>
              <a:rPr lang="ar-JO" sz="3200" dirty="0" smtClean="0">
                <a:solidFill>
                  <a:srgbClr val="FFFF00"/>
                </a:solidFill>
                <a:latin typeface="Arabic Typesetting" pitchFamily="66" charset="-78"/>
                <a:cs typeface="Arabic Typesetting" pitchFamily="66" charset="-78"/>
              </a:rPr>
              <a:t>سائلة :</a:t>
            </a:r>
            <a:r>
              <a:rPr lang="ar-OM" sz="3200" dirty="0" smtClean="0">
                <a:solidFill>
                  <a:srgbClr val="FFFF00"/>
                </a:solidFill>
                <a:latin typeface="Arabic Typesetting" pitchFamily="66" charset="-78"/>
                <a:cs typeface="Arabic Typesetting" pitchFamily="66" charset="-78"/>
              </a:rPr>
              <a:t> ( الأحماض - القلويات - المذيبات)</a:t>
            </a:r>
            <a:r>
              <a:rPr lang="ar-JO" sz="3200" dirty="0" smtClean="0">
                <a:solidFill>
                  <a:srgbClr val="FFFF00"/>
                </a:solidFill>
                <a:latin typeface="Arabic Typesetting" pitchFamily="66" charset="-78"/>
                <a:cs typeface="Arabic Typesetting" pitchFamily="66" charset="-78"/>
              </a:rPr>
              <a:t> محاليل عضوية - </a:t>
            </a:r>
            <a:r>
              <a:rPr lang="ar-IQ" sz="3200" dirty="0" smtClean="0">
                <a:solidFill>
                  <a:srgbClr val="FFFF00"/>
                </a:solidFill>
                <a:latin typeface="Arabic Typesetting" pitchFamily="66" charset="-78"/>
                <a:cs typeface="Arabic Typesetting" pitchFamily="66" charset="-78"/>
              </a:rPr>
              <a:t>احماض</a:t>
            </a:r>
            <a:r>
              <a:rPr lang="en-US" sz="3200" dirty="0" smtClean="0">
                <a:solidFill>
                  <a:srgbClr val="FFFF00"/>
                </a:solidFill>
                <a:latin typeface="Arabic Typesetting" pitchFamily="66" charset="-78"/>
                <a:cs typeface="Arabic Typesetting" pitchFamily="66" charset="-78"/>
              </a:rPr>
              <a:t> - </a:t>
            </a:r>
            <a:r>
              <a:rPr lang="ar-JO" sz="3200" dirty="0" smtClean="0">
                <a:solidFill>
                  <a:srgbClr val="FFFF00"/>
                </a:solidFill>
                <a:latin typeface="Arabic Typesetting" pitchFamily="66" charset="-78"/>
                <a:cs typeface="Arabic Typesetting" pitchFamily="66" charset="-78"/>
              </a:rPr>
              <a:t>دهانات - منظفات سائلة - مبيدات سائلة وتدخل عن طريق امتصاص الجلد أو البلع أو</a:t>
            </a:r>
            <a:r>
              <a:rPr lang="en-US" sz="3200" dirty="0" smtClean="0">
                <a:solidFill>
                  <a:srgbClr val="FFFF00"/>
                </a:solidFill>
                <a:latin typeface="Arabic Typesetting" pitchFamily="66" charset="-78"/>
                <a:cs typeface="Arabic Typesetting" pitchFamily="66" charset="-78"/>
              </a:rPr>
              <a:t> </a:t>
            </a:r>
            <a:r>
              <a:rPr lang="ar-JO" sz="3200" dirty="0" smtClean="0">
                <a:solidFill>
                  <a:srgbClr val="FFFF00"/>
                </a:solidFill>
                <a:latin typeface="Arabic Typesetting" pitchFamily="66" charset="-78"/>
                <a:cs typeface="Arabic Typesetting" pitchFamily="66" charset="-78"/>
              </a:rPr>
              <a:t>الحقن</a:t>
            </a:r>
            <a:r>
              <a:rPr lang="en-US" sz="3200" dirty="0" smtClean="0">
                <a:solidFill>
                  <a:srgbClr val="FFFF00"/>
                </a:solidFill>
                <a:latin typeface="Arabic Typesetting" pitchFamily="66" charset="-78"/>
                <a:cs typeface="Arabic Typesetting" pitchFamily="66" charset="-78"/>
              </a:rPr>
              <a:t/>
            </a:r>
            <a:br>
              <a:rPr lang="en-US" sz="3200" dirty="0" smtClean="0">
                <a:solidFill>
                  <a:srgbClr val="FFFF00"/>
                </a:solidFill>
                <a:latin typeface="Arabic Typesetting" pitchFamily="66" charset="-78"/>
                <a:cs typeface="Arabic Typesetting" pitchFamily="66" charset="-78"/>
              </a:rPr>
            </a:br>
            <a:r>
              <a:rPr lang="ar-IQ" sz="3200" dirty="0" smtClean="0">
                <a:solidFill>
                  <a:srgbClr val="FFFF00"/>
                </a:solidFill>
                <a:latin typeface="Arabic Typesetting" pitchFamily="66" charset="-78"/>
                <a:cs typeface="Arabic Typesetting" pitchFamily="66" charset="-78"/>
              </a:rPr>
              <a:t>2-</a:t>
            </a:r>
            <a:r>
              <a:rPr lang="ar-JO" sz="3200" dirty="0" smtClean="0">
                <a:solidFill>
                  <a:srgbClr val="FFFF00"/>
                </a:solidFill>
                <a:latin typeface="Arabic Typesetting" pitchFamily="66" charset="-78"/>
                <a:cs typeface="Arabic Typesetting" pitchFamily="66" charset="-78"/>
              </a:rPr>
              <a:t>صلبة: </a:t>
            </a:r>
            <a:r>
              <a:rPr lang="ar-OM" sz="3200" dirty="0" smtClean="0">
                <a:solidFill>
                  <a:srgbClr val="FFFF00"/>
                </a:solidFill>
                <a:latin typeface="Arabic Typesetting" pitchFamily="66" charset="-78"/>
                <a:cs typeface="Arabic Typesetting" pitchFamily="66" charset="-78"/>
              </a:rPr>
              <a:t>( عضوية -غير عضوية )</a:t>
            </a:r>
            <a:r>
              <a:rPr lang="ar-JO" sz="3200" dirty="0" smtClean="0">
                <a:solidFill>
                  <a:srgbClr val="FFFF00"/>
                </a:solidFill>
                <a:latin typeface="Arabic Typesetting" pitchFamily="66" charset="-78"/>
                <a:cs typeface="Arabic Typesetting" pitchFamily="66" charset="-78"/>
              </a:rPr>
              <a:t> أغبرة المواد الكيميائية كمساحيق المبيدات وغبار العمليات</a:t>
            </a:r>
            <a:r>
              <a:rPr lang="en-US" sz="3200" dirty="0" smtClean="0">
                <a:solidFill>
                  <a:srgbClr val="FFFF00"/>
                </a:solidFill>
                <a:latin typeface="Arabic Typesetting" pitchFamily="66" charset="-78"/>
                <a:cs typeface="Arabic Typesetting" pitchFamily="66" charset="-78"/>
              </a:rPr>
              <a:t> </a:t>
            </a:r>
            <a:r>
              <a:rPr lang="ar-JO" sz="3200" dirty="0" smtClean="0">
                <a:solidFill>
                  <a:srgbClr val="FFFF00"/>
                </a:solidFill>
                <a:latin typeface="Arabic Typesetting" pitchFamily="66" charset="-78"/>
                <a:cs typeface="Arabic Typesetting" pitchFamily="66" charset="-78"/>
              </a:rPr>
              <a:t>الصناعية مثل الاسمنت </a:t>
            </a:r>
            <a:r>
              <a:rPr lang="ar-JO" sz="3200" dirty="0" err="1" smtClean="0">
                <a:solidFill>
                  <a:srgbClr val="FFFF00"/>
                </a:solidFill>
                <a:latin typeface="Arabic Typesetting" pitchFamily="66" charset="-78"/>
                <a:cs typeface="Arabic Typesetting" pitchFamily="66" charset="-78"/>
              </a:rPr>
              <a:t>والاسبستوس</a:t>
            </a:r>
            <a:r>
              <a:rPr lang="ar-JO" sz="3200" dirty="0" smtClean="0">
                <a:solidFill>
                  <a:srgbClr val="FFFF00"/>
                </a:solidFill>
                <a:latin typeface="Arabic Typesetting" pitchFamily="66" charset="-78"/>
                <a:cs typeface="Arabic Typesetting" pitchFamily="66" charset="-78"/>
              </a:rPr>
              <a:t> وتدخل عن طريق الأنف أو الفم</a:t>
            </a:r>
            <a:r>
              <a:rPr lang="en-US" sz="3200" dirty="0" smtClean="0">
                <a:solidFill>
                  <a:srgbClr val="FFFF00"/>
                </a:solidFill>
                <a:latin typeface="Arabic Typesetting" pitchFamily="66" charset="-78"/>
                <a:cs typeface="Arabic Typesetting" pitchFamily="66" charset="-78"/>
              </a:rPr>
              <a:t/>
            </a:r>
            <a:br>
              <a:rPr lang="en-US" sz="3200" dirty="0" smtClean="0">
                <a:solidFill>
                  <a:srgbClr val="FFFF00"/>
                </a:solidFill>
                <a:latin typeface="Arabic Typesetting" pitchFamily="66" charset="-78"/>
                <a:cs typeface="Arabic Typesetting" pitchFamily="66" charset="-78"/>
              </a:rPr>
            </a:br>
            <a:r>
              <a:rPr lang="ar-IQ" sz="3200" dirty="0" smtClean="0">
                <a:solidFill>
                  <a:srgbClr val="FFFF00"/>
                </a:solidFill>
                <a:latin typeface="Arabic Typesetting" pitchFamily="66" charset="-78"/>
                <a:cs typeface="Arabic Typesetting" pitchFamily="66" charset="-78"/>
              </a:rPr>
              <a:t>3- </a:t>
            </a:r>
            <a:r>
              <a:rPr lang="ar-JO" sz="3200" dirty="0" smtClean="0">
                <a:solidFill>
                  <a:srgbClr val="FFFF00"/>
                </a:solidFill>
                <a:latin typeface="Arabic Typesetting" pitchFamily="66" charset="-78"/>
                <a:cs typeface="Arabic Typesetting" pitchFamily="66" charset="-78"/>
              </a:rPr>
              <a:t>غازية : الأبخرة والأدخنة والغازات المعدنية الناتجة عن عملية اللحام المعدني وتبخر</a:t>
            </a:r>
            <a:r>
              <a:rPr lang="en-US" sz="3200" dirty="0" smtClean="0">
                <a:solidFill>
                  <a:srgbClr val="FFFF00"/>
                </a:solidFill>
                <a:latin typeface="Arabic Typesetting" pitchFamily="66" charset="-78"/>
                <a:cs typeface="Arabic Typesetting" pitchFamily="66" charset="-78"/>
              </a:rPr>
              <a:t> </a:t>
            </a:r>
            <a:r>
              <a:rPr lang="ar-JO" sz="3200" dirty="0" smtClean="0">
                <a:solidFill>
                  <a:srgbClr val="FFFF00"/>
                </a:solidFill>
                <a:latin typeface="Arabic Typesetting" pitchFamily="66" charset="-78"/>
                <a:cs typeface="Arabic Typesetting" pitchFamily="66" charset="-78"/>
              </a:rPr>
              <a:t>المواد الكيماوية واحتراقها وتفاعلها </a:t>
            </a:r>
            <a:r>
              <a:rPr lang="ar-IQ" sz="3200" dirty="0" smtClean="0">
                <a:solidFill>
                  <a:srgbClr val="FFFF00"/>
                </a:solidFill>
                <a:latin typeface="Arabic Typesetting" pitchFamily="66" charset="-78"/>
                <a:cs typeface="Arabic Typesetting" pitchFamily="66" charset="-78"/>
              </a:rPr>
              <a:t>بسبب </a:t>
            </a:r>
            <a:r>
              <a:rPr lang="ar-JO" sz="3200" dirty="0" smtClean="0">
                <a:solidFill>
                  <a:srgbClr val="FFFF00"/>
                </a:solidFill>
                <a:latin typeface="Arabic Typesetting" pitchFamily="66" charset="-78"/>
                <a:cs typeface="Arabic Typesetting" pitchFamily="66" charset="-78"/>
              </a:rPr>
              <a:t>سوء الاستخدام أو التخزين أو النواتج عن العمل</a:t>
            </a:r>
            <a:r>
              <a:rPr lang="en-US" sz="3200" dirty="0" smtClean="0">
                <a:solidFill>
                  <a:srgbClr val="FFFF00"/>
                </a:solidFill>
                <a:latin typeface="Arabic Typesetting" pitchFamily="66" charset="-78"/>
                <a:cs typeface="Arabic Typesetting" pitchFamily="66" charset="-78"/>
              </a:rPr>
              <a:t>  </a:t>
            </a:r>
            <a:r>
              <a:rPr lang="ar-JO" sz="3200" dirty="0" smtClean="0">
                <a:solidFill>
                  <a:srgbClr val="FFFF00"/>
                </a:solidFill>
                <a:latin typeface="Arabic Typesetting" pitchFamily="66" charset="-78"/>
                <a:cs typeface="Arabic Typesetting" pitchFamily="66" charset="-78"/>
              </a:rPr>
              <a:t>غازات وتبخير – طرطشة </a:t>
            </a:r>
            <a:r>
              <a:rPr lang="ar-IQ" sz="3200" dirty="0" smtClean="0">
                <a:solidFill>
                  <a:srgbClr val="FFFF00"/>
                </a:solidFill>
                <a:latin typeface="Arabic Typesetting" pitchFamily="66" charset="-78"/>
                <a:cs typeface="Arabic Typesetting" pitchFamily="66" charset="-78"/>
              </a:rPr>
              <a:t> </a:t>
            </a:r>
            <a:r>
              <a:rPr lang="ar-JO" sz="3200" dirty="0" smtClean="0">
                <a:solidFill>
                  <a:srgbClr val="FFFF00"/>
                </a:solidFill>
                <a:latin typeface="Arabic Typesetting" pitchFamily="66" charset="-78"/>
                <a:cs typeface="Arabic Typesetting" pitchFamily="66" charset="-78"/>
              </a:rPr>
              <a:t>وتدخل عن طريق الأنف</a:t>
            </a:r>
            <a:r>
              <a:rPr lang="en-US" sz="3200" dirty="0" smtClean="0">
                <a:solidFill>
                  <a:srgbClr val="FFFF00"/>
                </a:solidFill>
                <a:latin typeface="Arabic Typesetting" pitchFamily="66" charset="-78"/>
                <a:cs typeface="Arabic Typesetting" pitchFamily="66" charset="-78"/>
              </a:rPr>
              <a:t>.</a:t>
            </a:r>
            <a:endParaRPr lang="en-US" sz="32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285728"/>
            <a:ext cx="8786874" cy="6286544"/>
          </a:xfrm>
        </p:spPr>
        <p:txBody>
          <a:bodyPr>
            <a:normAutofit fontScale="92500" lnSpcReduction="10000"/>
          </a:bodyPr>
          <a:lstStyle/>
          <a:p>
            <a:pPr rtl="1"/>
            <a:r>
              <a:rPr lang="ar-SA" dirty="0" smtClean="0"/>
              <a:t> </a:t>
            </a:r>
            <a:endParaRPr lang="en-US" dirty="0" smtClean="0"/>
          </a:p>
          <a:p>
            <a:pPr rtl="1"/>
            <a:r>
              <a:rPr lang="ar-JO" sz="4300" b="1" dirty="0" smtClean="0"/>
              <a:t> </a:t>
            </a:r>
            <a:r>
              <a:rPr lang="ar-JO" sz="4300" b="1" dirty="0" smtClean="0">
                <a:solidFill>
                  <a:srgbClr val="FFFF00"/>
                </a:solidFill>
                <a:latin typeface="Arabic Typesetting" pitchFamily="66" charset="-78"/>
                <a:cs typeface="Arabic Typesetting" pitchFamily="66" charset="-78"/>
              </a:rPr>
              <a:t>أسباب </a:t>
            </a:r>
            <a:r>
              <a:rPr lang="ar-OM" sz="4300" b="1" dirty="0" smtClean="0">
                <a:solidFill>
                  <a:srgbClr val="FFFF00"/>
                </a:solidFill>
                <a:latin typeface="Arabic Typesetting" pitchFamily="66" charset="-78"/>
                <a:cs typeface="Arabic Typesetting" pitchFamily="66" charset="-78"/>
              </a:rPr>
              <a:t>خطورة المواد الكيماوية</a:t>
            </a:r>
            <a:r>
              <a:rPr lang="ar-SA" sz="4300" dirty="0" smtClean="0">
                <a:solidFill>
                  <a:srgbClr val="FFFF00"/>
                </a:solidFill>
                <a:latin typeface="Arabic Typesetting" pitchFamily="66" charset="-78"/>
                <a:cs typeface="Arabic Typesetting" pitchFamily="66" charset="-78"/>
              </a:rPr>
              <a:t> </a:t>
            </a:r>
            <a:endParaRPr lang="en-US" sz="4300" dirty="0" smtClean="0">
              <a:solidFill>
                <a:srgbClr val="FFFF00"/>
              </a:solidFill>
              <a:latin typeface="Arabic Typesetting" pitchFamily="66" charset="-78"/>
              <a:cs typeface="Arabic Typesetting" pitchFamily="66" charset="-78"/>
            </a:endParaRPr>
          </a:p>
          <a:p>
            <a:pPr rtl="1"/>
            <a:r>
              <a:rPr lang="ar-OM" sz="3000" b="1" dirty="0" smtClean="0">
                <a:solidFill>
                  <a:srgbClr val="FFFF00"/>
                </a:solidFill>
                <a:latin typeface="Arabic Typesetting" pitchFamily="66" charset="-78"/>
                <a:cs typeface="Arabic Typesetting" pitchFamily="66" charset="-78"/>
              </a:rPr>
              <a:t> تعتبر المواد الكيميائية من أشد وأخطر ما يواجه الإنسان</a:t>
            </a:r>
            <a:r>
              <a:rPr lang="ar-IQ" sz="3000" b="1" dirty="0" smtClean="0">
                <a:solidFill>
                  <a:srgbClr val="FFFF00"/>
                </a:solidFill>
                <a:latin typeface="Arabic Typesetting" pitchFamily="66" charset="-78"/>
                <a:cs typeface="Arabic Typesetting" pitchFamily="66" charset="-78"/>
              </a:rPr>
              <a:t> اثناء العمل</a:t>
            </a:r>
            <a:r>
              <a:rPr lang="ar-OM" sz="3000" b="1" dirty="0" smtClean="0">
                <a:solidFill>
                  <a:srgbClr val="FFFF00"/>
                </a:solidFill>
                <a:latin typeface="Arabic Typesetting" pitchFamily="66" charset="-78"/>
                <a:cs typeface="Arabic Typesetting" pitchFamily="66" charset="-78"/>
              </a:rPr>
              <a:t> لأسباب كثيرة نذكر منها  :-</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 تأخذ أكثر من شكل فهي تتواجد على صورة ( سائلة - غازية - صلبة )</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a:t>
            </a:r>
            <a:r>
              <a:rPr lang="ar-OM" sz="3000" b="1" dirty="0" smtClean="0">
                <a:solidFill>
                  <a:srgbClr val="FFFF00"/>
                </a:solidFill>
                <a:latin typeface="Arabic Typesetting" pitchFamily="66" charset="-78"/>
                <a:cs typeface="Arabic Typesetting" pitchFamily="66" charset="-78"/>
              </a:rPr>
              <a:t> قدرة نفاذها إلى جسد الإنسان سريعة عن طــريق ( الجهاز التنفسي والهضمي وملامسة</a:t>
            </a:r>
            <a:r>
              <a:rPr lang="en-US"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الجلد )</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a:t>
            </a:r>
            <a:r>
              <a:rPr lang="ar-OM" sz="3000" b="1" dirty="0" smtClean="0">
                <a:solidFill>
                  <a:srgbClr val="FFFF00"/>
                </a:solidFill>
                <a:latin typeface="Arabic Typesetting" pitchFamily="66" charset="-78"/>
                <a:cs typeface="Arabic Typesetting" pitchFamily="66" charset="-78"/>
              </a:rPr>
              <a:t> تأثيرها على أعضاء الجسد </a:t>
            </a:r>
            <a:r>
              <a:rPr lang="ar-IQ" sz="3000" b="1" dirty="0" smtClean="0">
                <a:solidFill>
                  <a:srgbClr val="FFFF00"/>
                </a:solidFill>
                <a:latin typeface="Arabic Typesetting" pitchFamily="66" charset="-78"/>
                <a:cs typeface="Arabic Typesetting" pitchFamily="66" charset="-78"/>
              </a:rPr>
              <a:t>حيث تتفاعل</a:t>
            </a:r>
            <a:r>
              <a:rPr lang="ar-OM" sz="3000" b="1" dirty="0" smtClean="0">
                <a:solidFill>
                  <a:srgbClr val="FFFF00"/>
                </a:solidFill>
                <a:latin typeface="Arabic Typesetting" pitchFamily="66" charset="-78"/>
                <a:cs typeface="Arabic Typesetting" pitchFamily="66" charset="-78"/>
              </a:rPr>
              <a:t> مع بعض أعضاء الجسم وبالتالي فأنها تؤثر فيه تأثيراً سيئا</a:t>
            </a:r>
            <a:r>
              <a:rPr lang="ar-IQ"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مثل تليف الرئة </a:t>
            </a:r>
            <a:r>
              <a:rPr lang="ar-IQ" sz="3000" b="1" dirty="0" smtClean="0">
                <a:solidFill>
                  <a:srgbClr val="FFFF00"/>
                </a:solidFill>
                <a:latin typeface="Arabic Typesetting" pitchFamily="66" charset="-78"/>
                <a:cs typeface="Arabic Typesetting" pitchFamily="66" charset="-78"/>
              </a:rPr>
              <a:t>      </a:t>
            </a:r>
            <a:r>
              <a:rPr lang="ar-IQ" sz="3000" b="1" dirty="0" err="1" smtClean="0">
                <a:solidFill>
                  <a:srgbClr val="FFFF00"/>
                </a:solidFill>
                <a:latin typeface="Arabic Typesetting" pitchFamily="66" charset="-78"/>
                <a:cs typeface="Arabic Typesetting" pitchFamily="66" charset="-78"/>
              </a:rPr>
              <a:t>وتس</a:t>
            </a:r>
            <a:r>
              <a:rPr lang="ar-OM" sz="3000" b="1" dirty="0" smtClean="0">
                <a:solidFill>
                  <a:srgbClr val="FFFF00"/>
                </a:solidFill>
                <a:latin typeface="Arabic Typesetting" pitchFamily="66" charset="-78"/>
                <a:cs typeface="Arabic Typesetting" pitchFamily="66" charset="-78"/>
              </a:rPr>
              <a:t>مم الدم</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درجة التأثير الحاد الذي ينتج عن هذه المادة بالجسد قد يحدث فور دخولها للجسد أو يحدث بعد</a:t>
            </a:r>
            <a:r>
              <a:rPr lang="ar-IQ"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فترة زمنية</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a:t>
            </a:r>
            <a:r>
              <a:rPr lang="ar-OM" sz="3000" b="1" dirty="0" smtClean="0">
                <a:solidFill>
                  <a:srgbClr val="FFFF00"/>
                </a:solidFill>
                <a:latin typeface="Arabic Typesetting" pitchFamily="66" charset="-78"/>
                <a:cs typeface="Arabic Typesetting" pitchFamily="66" charset="-78"/>
              </a:rPr>
              <a:t> بعض هذه المـواد ليس لها طعم ولا لون ولا رائحة وبالتالي يصعب على الإنسان الإحساس بها أو سرعة </a:t>
            </a:r>
            <a:r>
              <a:rPr lang="ar-IQ" sz="3000" b="1" dirty="0" smtClean="0">
                <a:solidFill>
                  <a:srgbClr val="FFFF00"/>
                </a:solidFill>
                <a:latin typeface="Arabic Typesetting" pitchFamily="66" charset="-78"/>
                <a:cs typeface="Arabic Typesetting" pitchFamily="66" charset="-78"/>
              </a:rPr>
              <a:t>اك</a:t>
            </a:r>
            <a:r>
              <a:rPr lang="ar-OM" sz="3000" b="1" dirty="0" smtClean="0">
                <a:solidFill>
                  <a:srgbClr val="FFFF00"/>
                </a:solidFill>
                <a:latin typeface="Arabic Typesetting" pitchFamily="66" charset="-78"/>
                <a:cs typeface="Arabic Typesetting" pitchFamily="66" charset="-78"/>
              </a:rPr>
              <a:t>تشافها</a:t>
            </a:r>
            <a:r>
              <a:rPr lang="ar-IQ" sz="3000" b="1" dirty="0" smtClean="0">
                <a:solidFill>
                  <a:srgbClr val="FFFF00"/>
                </a:solidFill>
                <a:latin typeface="Arabic Typesetting" pitchFamily="66" charset="-78"/>
                <a:cs typeface="Arabic Typesetting" pitchFamily="66" charset="-78"/>
              </a:rPr>
              <a:t>.</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a:t>
            </a:r>
            <a:r>
              <a:rPr lang="ar-OM" sz="3000" b="1" dirty="0" smtClean="0">
                <a:solidFill>
                  <a:srgbClr val="FFFF00"/>
                </a:solidFill>
                <a:latin typeface="Arabic Typesetting" pitchFamily="66" charset="-78"/>
                <a:cs typeface="Arabic Typesetting" pitchFamily="66" charset="-78"/>
              </a:rPr>
              <a:t> سرعة انتشار هذه المواد من أماكـن تواجدها يوسع قاعدة تأثيرها وما تحدثه من أضرار</a:t>
            </a:r>
            <a:endParaRPr lang="en-US" sz="3000" b="1" dirty="0" smtClean="0">
              <a:solidFill>
                <a:srgbClr val="FFFF00"/>
              </a:solidFill>
              <a:latin typeface="Arabic Typesetting" pitchFamily="66" charset="-78"/>
              <a:cs typeface="Arabic Typesetting" pitchFamily="66" charset="-78"/>
            </a:endParaRPr>
          </a:p>
          <a:p>
            <a:pPr rtl="1"/>
            <a:r>
              <a:rPr lang="en-US"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وجود هذه المواد بالجسم يؤدى إلى عدم الاتزان وتؤثر على كفاءة بعض أعضـاء الجسم</a:t>
            </a:r>
            <a:r>
              <a:rPr lang="en-US" sz="3000" b="1" dirty="0" smtClean="0">
                <a:solidFill>
                  <a:srgbClr val="FFFF00"/>
                </a:solidFill>
                <a:latin typeface="Arabic Typesetting" pitchFamily="66" charset="-78"/>
                <a:cs typeface="Arabic Typesetting" pitchFamily="66" charset="-78"/>
              </a:rPr>
              <a:t>   .</a:t>
            </a:r>
          </a:p>
          <a:p>
            <a:r>
              <a:rPr lang="ar-SA" sz="3000" b="1" dirty="0" smtClean="0">
                <a:solidFill>
                  <a:srgbClr val="FFFF00"/>
                </a:solidFill>
                <a:latin typeface="Arabic Typesetting" pitchFamily="66" charset="-78"/>
                <a:cs typeface="Arabic Typesetting" pitchFamily="66" charset="-78"/>
              </a:rPr>
              <a:t>    </a:t>
            </a:r>
            <a:r>
              <a:rPr lang="en-US" sz="3000" b="1" dirty="0" smtClean="0">
                <a:solidFill>
                  <a:srgbClr val="FFFF00"/>
                </a:solidFill>
                <a:latin typeface="Arabic Typesetting" pitchFamily="66" charset="-78"/>
                <a:cs typeface="Arabic Typesetting" pitchFamily="66" charset="-78"/>
              </a:rPr>
              <a:t>  </a:t>
            </a:r>
            <a:r>
              <a:rPr lang="ar-SA" sz="3000" b="1" dirty="0" smtClean="0">
                <a:solidFill>
                  <a:srgbClr val="FFFF00"/>
                </a:solidFill>
                <a:latin typeface="Arabic Typesetting" pitchFamily="66" charset="-78"/>
                <a:cs typeface="Arabic Typesetting" pitchFamily="66" charset="-78"/>
              </a:rPr>
              <a:t>  </a:t>
            </a:r>
            <a:r>
              <a:rPr lang="en-US" sz="3000" b="1" dirty="0" smtClean="0">
                <a:solidFill>
                  <a:srgbClr val="FFFF00"/>
                </a:solidFill>
                <a:latin typeface="Arabic Typesetting" pitchFamily="66" charset="-78"/>
                <a:cs typeface="Arabic Typesetting" pitchFamily="66" charset="-78"/>
              </a:rPr>
              <a:t>. </a:t>
            </a:r>
            <a:r>
              <a:rPr lang="ar-OM" sz="3000" b="1" dirty="0" smtClean="0">
                <a:solidFill>
                  <a:srgbClr val="FFFF00"/>
                </a:solidFill>
                <a:latin typeface="Arabic Typesetting" pitchFamily="66" charset="-78"/>
                <a:cs typeface="Arabic Typesetting" pitchFamily="66" charset="-78"/>
              </a:rPr>
              <a:t> قد تحدث تأثيراً في بعض أجهزة ومعدات العمل مثل الصدأ أو التآكل والانفجار والحريق </a:t>
            </a:r>
            <a:r>
              <a:rPr lang="ar-OM" sz="3000" b="1" dirty="0" err="1" smtClean="0">
                <a:solidFill>
                  <a:srgbClr val="FFFF00"/>
                </a:solidFill>
                <a:latin typeface="Arabic Typesetting" pitchFamily="66" charset="-78"/>
                <a:cs typeface="Arabic Typesetting" pitchFamily="66" charset="-78"/>
              </a:rPr>
              <a:t>الذا</a:t>
            </a:r>
            <a:r>
              <a:rPr lang="ar-IQ" sz="3000" b="1" dirty="0" err="1" smtClean="0">
                <a:solidFill>
                  <a:srgbClr val="FFFF00"/>
                </a:solidFill>
                <a:latin typeface="Arabic Typesetting" pitchFamily="66" charset="-78"/>
                <a:cs typeface="Arabic Typesetting" pitchFamily="66" charset="-78"/>
              </a:rPr>
              <a:t>تي</a:t>
            </a:r>
            <a:r>
              <a:rPr lang="en-US" sz="3000" b="1" dirty="0" smtClean="0">
                <a:solidFill>
                  <a:srgbClr val="FFFF00"/>
                </a:solidFill>
                <a:latin typeface="Arabic Typesetting" pitchFamily="66" charset="-78"/>
                <a:cs typeface="Arabic Typesetting" pitchFamily="66" charset="-78"/>
              </a:rPr>
              <a:t>*</a:t>
            </a:r>
            <a:r>
              <a:rPr lang="ar-OM" sz="3000" dirty="0" smtClean="0">
                <a:solidFill>
                  <a:srgbClr val="FFFF00"/>
                </a:solidFill>
                <a:latin typeface="Arabic Typesetting" pitchFamily="66" charset="-78"/>
                <a:cs typeface="Arabic Typesetting" pitchFamily="66" charset="-78"/>
              </a:rPr>
              <a:t/>
            </a:r>
            <a:br>
              <a:rPr lang="ar-OM" sz="3000" dirty="0" smtClean="0">
                <a:solidFill>
                  <a:srgbClr val="FFFF00"/>
                </a:solidFill>
                <a:latin typeface="Arabic Typesetting" pitchFamily="66" charset="-78"/>
                <a:cs typeface="Arabic Typesetting" pitchFamily="66" charset="-78"/>
              </a:rPr>
            </a:br>
            <a:endParaRPr lang="en-US" sz="30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142852"/>
            <a:ext cx="8715436" cy="6500858"/>
          </a:xfrm>
        </p:spPr>
        <p:txBody>
          <a:bodyPr>
            <a:normAutofit/>
          </a:bodyPr>
          <a:lstStyle/>
          <a:p>
            <a:r>
              <a:rPr lang="en-US" sz="4000" b="1" dirty="0" smtClean="0">
                <a:solidFill>
                  <a:srgbClr val="FFFF00"/>
                </a:solidFill>
                <a:latin typeface="Arabic Typesetting" pitchFamily="66" charset="-78"/>
                <a:cs typeface="Arabic Typesetting" pitchFamily="66" charset="-78"/>
              </a:rPr>
              <a:t>:</a:t>
            </a:r>
            <a:r>
              <a:rPr lang="ar-JO" sz="4000" b="1" dirty="0" smtClean="0">
                <a:solidFill>
                  <a:srgbClr val="FFFF00"/>
                </a:solidFill>
                <a:latin typeface="Arabic Typesetting" pitchFamily="66" charset="-78"/>
                <a:cs typeface="Arabic Typesetting" pitchFamily="66" charset="-78"/>
              </a:rPr>
              <a:t>تصنيف المواد الكيماوية وفقا لسميتها وتاثيرها الضار بالصحة</a:t>
            </a:r>
            <a:r>
              <a:rPr lang="en-US" sz="4000" b="1" dirty="0" smtClean="0">
                <a:solidFill>
                  <a:srgbClr val="FFFF00"/>
                </a:solidFill>
                <a:latin typeface="Arabic Typesetting" pitchFamily="66" charset="-78"/>
                <a:cs typeface="Arabic Typesetting" pitchFamily="66" charset="-78"/>
              </a:rPr>
              <a:t/>
            </a:r>
            <a:br>
              <a:rPr lang="en-US" sz="4000" b="1" dirty="0" smtClean="0">
                <a:solidFill>
                  <a:srgbClr val="FFFF00"/>
                </a:solidFill>
                <a:latin typeface="Arabic Typesetting" pitchFamily="66" charset="-78"/>
                <a:cs typeface="Arabic Typesetting" pitchFamily="66" charset="-78"/>
              </a:rPr>
            </a:br>
            <a:r>
              <a:rPr lang="en-US" b="1" dirty="0" smtClean="0">
                <a:solidFill>
                  <a:srgbClr val="FFFF00"/>
                </a:solidFill>
                <a:latin typeface="Arabic Typesetting" pitchFamily="66" charset="-78"/>
                <a:cs typeface="Arabic Typesetting" pitchFamily="66" charset="-78"/>
              </a:rPr>
              <a:t>: </a:t>
            </a:r>
            <a:r>
              <a:rPr lang="ar-JO" sz="3200" dirty="0" smtClean="0">
                <a:solidFill>
                  <a:srgbClr val="FFFF00"/>
                </a:solidFill>
                <a:latin typeface="Arabic Typesetting" pitchFamily="66" charset="-78"/>
                <a:cs typeface="Arabic Typesetting" pitchFamily="66" charset="-78"/>
              </a:rPr>
              <a:t>أ- المواد المهيجة</a:t>
            </a:r>
            <a:r>
              <a:rPr lang="en-US" sz="3200" b="1" u="sng" dirty="0" smtClean="0">
                <a:solidFill>
                  <a:srgbClr val="FFFF00"/>
                </a:solidFill>
                <a:latin typeface="Arabic Typesetting" pitchFamily="66" charset="-78"/>
                <a:cs typeface="Arabic Typesetting" pitchFamily="66" charset="-78"/>
              </a:rPr>
              <a:t/>
            </a:r>
            <a:br>
              <a:rPr lang="en-US" sz="3200" b="1" u="sng"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وهي تتميز بتأثير موضعي تخريشي للعيون والجلد والجهاز التنفسي وتعتمد درجة الضرر على مدى انحلالية المادة في الرطوبة والماء مثلا..</a:t>
            </a:r>
          </a:p>
          <a:p>
            <a:r>
              <a:rPr lang="ar-IQ" sz="2800" b="1" dirty="0" smtClean="0">
                <a:solidFill>
                  <a:srgbClr val="FFFF00"/>
                </a:solidFill>
                <a:latin typeface="Arabic Typesetting" pitchFamily="66" charset="-78"/>
                <a:cs typeface="Arabic Typesetting" pitchFamily="66" charset="-78"/>
              </a:rPr>
              <a:t>النشادر وحمض الكلور مهيجة للطرق التنفسية العلوية .</a:t>
            </a:r>
          </a:p>
          <a:p>
            <a:r>
              <a:rPr lang="ar-IQ" sz="2800" b="1" dirty="0" smtClean="0">
                <a:solidFill>
                  <a:srgbClr val="FFFF00"/>
                </a:solidFill>
                <a:latin typeface="Arabic Typesetting" pitchFamily="66" charset="-78"/>
                <a:cs typeface="Arabic Typesetting" pitchFamily="66" charset="-78"/>
              </a:rPr>
              <a:t>غازات الكلور واكاسيد الكبريت مهيجة للقصبات الهوائية.</a:t>
            </a:r>
            <a:endParaRPr lang="en-US" sz="2800" b="1" dirty="0" smtClean="0">
              <a:solidFill>
                <a:srgbClr val="FFFF00"/>
              </a:solidFill>
              <a:latin typeface="Arabic Typesetting" pitchFamily="66" charset="-78"/>
              <a:cs typeface="Arabic Typesetting" pitchFamily="66" charset="-78"/>
            </a:endParaRPr>
          </a:p>
          <a:p>
            <a:r>
              <a:rPr lang="en-US" sz="3200" b="1" dirty="0" smtClean="0">
                <a:solidFill>
                  <a:srgbClr val="FFFF00"/>
                </a:solidFill>
                <a:latin typeface="Arabic Typesetting" pitchFamily="66" charset="-78"/>
                <a:cs typeface="Arabic Typesetting" pitchFamily="66" charset="-78"/>
              </a:rPr>
              <a:t>:</a:t>
            </a:r>
            <a:r>
              <a:rPr lang="ar-JO" sz="3200" b="1" dirty="0" smtClean="0">
                <a:solidFill>
                  <a:srgbClr val="FFFF00"/>
                </a:solidFill>
                <a:latin typeface="Arabic Typesetting" pitchFamily="66" charset="-78"/>
                <a:cs typeface="Arabic Typesetting" pitchFamily="66" charset="-78"/>
              </a:rPr>
              <a:t> ب- المواد المحسسة</a:t>
            </a:r>
            <a:r>
              <a:rPr lang="en-US" b="1" u="sng" dirty="0" smtClean="0">
                <a:solidFill>
                  <a:srgbClr val="FFFF00"/>
                </a:solidFill>
                <a:latin typeface="Arabic Typesetting" pitchFamily="66" charset="-78"/>
                <a:cs typeface="Arabic Typesetting" pitchFamily="66" charset="-78"/>
              </a:rPr>
              <a:t> </a:t>
            </a:r>
            <a:br>
              <a:rPr lang="en-US" b="1" u="sng" dirty="0" smtClean="0">
                <a:solidFill>
                  <a:srgbClr val="FFFF00"/>
                </a:solidFill>
                <a:latin typeface="Arabic Typesetting" pitchFamily="66" charset="-78"/>
                <a:cs typeface="Arabic Typesetting" pitchFamily="66" charset="-78"/>
              </a:rPr>
            </a:br>
            <a:r>
              <a:rPr lang="ar-JO" sz="2800" b="1" dirty="0" smtClean="0">
                <a:solidFill>
                  <a:srgbClr val="FFFF00"/>
                </a:solidFill>
                <a:latin typeface="Arabic Typesetting" pitchFamily="66" charset="-78"/>
                <a:cs typeface="Arabic Typesetting" pitchFamily="66" charset="-78"/>
              </a:rPr>
              <a:t>وهي مواد تحدث لدى دخولها إلى العضو تفاعلاً تحسسياً </a:t>
            </a:r>
            <a:r>
              <a:rPr lang="ar-IQ" sz="2800" b="1" dirty="0" smtClean="0">
                <a:solidFill>
                  <a:srgbClr val="FFFF00"/>
                </a:solidFill>
                <a:latin typeface="Arabic Typesetting" pitchFamily="66" charset="-78"/>
                <a:cs typeface="Arabic Typesetting" pitchFamily="66" charset="-78"/>
              </a:rPr>
              <a:t>على شكل التهاب جلد (القطران,النفثالين)</a:t>
            </a:r>
            <a:endParaRPr lang="en-US" sz="2800" b="1" dirty="0" smtClean="0">
              <a:solidFill>
                <a:srgbClr val="FFFF00"/>
              </a:solidFill>
              <a:latin typeface="Arabic Typesetting" pitchFamily="66" charset="-78"/>
              <a:cs typeface="Arabic Typesetting" pitchFamily="66" charset="-78"/>
            </a:endParaRPr>
          </a:p>
          <a:p>
            <a:r>
              <a:rPr lang="en-US" sz="3200" b="1" dirty="0" smtClean="0">
                <a:solidFill>
                  <a:srgbClr val="FFFF00"/>
                </a:solidFill>
                <a:latin typeface="Arabic Typesetting" pitchFamily="66" charset="-78"/>
                <a:cs typeface="Arabic Typesetting" pitchFamily="66" charset="-78"/>
              </a:rPr>
              <a:t>  : </a:t>
            </a:r>
            <a:r>
              <a:rPr lang="ar-JO" sz="3200" b="1" dirty="0" smtClean="0">
                <a:solidFill>
                  <a:srgbClr val="FFFF00"/>
                </a:solidFill>
                <a:latin typeface="Arabic Typesetting" pitchFamily="66" charset="-78"/>
                <a:cs typeface="Arabic Typesetting" pitchFamily="66" charset="-78"/>
              </a:rPr>
              <a:t>ج- المواد المثبطة</a:t>
            </a:r>
            <a:r>
              <a:rPr lang="en-US" b="1" dirty="0" smtClean="0">
                <a:solidFill>
                  <a:srgbClr val="FFFF00"/>
                </a:solidFill>
                <a:latin typeface="Arabic Typesetting" pitchFamily="66" charset="-78"/>
                <a:cs typeface="Arabic Typesetting" pitchFamily="66" charset="-78"/>
              </a:rPr>
              <a:t/>
            </a:r>
            <a:br>
              <a:rPr lang="en-US"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تؤثر بعض المواد على الجهاز العصبي المركزي كمواد مثبطة او مخدرة ويستخدم قسم منها كمخدرات طبية بالإضافة إلى تأثيرها على الصحة  وتعتبر المذيبات العضوية عموما مركبات كيمائية مخدرة</a:t>
            </a:r>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142852"/>
            <a:ext cx="8501122" cy="6357982"/>
          </a:xfrm>
        </p:spPr>
        <p:txBody>
          <a:bodyPr>
            <a:normAutofit/>
          </a:bodyPr>
          <a:lstStyle/>
          <a:p>
            <a:r>
              <a:rPr lang="en-US" sz="3200" b="1" dirty="0" smtClean="0">
                <a:solidFill>
                  <a:srgbClr val="FFFF00"/>
                </a:solidFill>
                <a:latin typeface="Arabic Typesetting" pitchFamily="66" charset="-78"/>
                <a:cs typeface="Arabic Typesetting" pitchFamily="66" charset="-78"/>
              </a:rPr>
              <a:t>:</a:t>
            </a:r>
            <a:r>
              <a:rPr lang="ar-IQ" sz="3200" b="1" dirty="0" smtClean="0">
                <a:solidFill>
                  <a:srgbClr val="FFFF00"/>
                </a:solidFill>
                <a:latin typeface="Arabic Typesetting" pitchFamily="66" charset="-78"/>
                <a:cs typeface="Arabic Typesetting" pitchFamily="66" charset="-78"/>
              </a:rPr>
              <a:t>د- </a:t>
            </a:r>
            <a:r>
              <a:rPr lang="ar-IQ" sz="3200" b="1" dirty="0" err="1" smtClean="0">
                <a:solidFill>
                  <a:srgbClr val="FFFF00"/>
                </a:solidFill>
                <a:latin typeface="Arabic Typesetting" pitchFamily="66" charset="-78"/>
                <a:cs typeface="Arabic Typesetting" pitchFamily="66" charset="-78"/>
              </a:rPr>
              <a:t>ال</a:t>
            </a:r>
            <a:r>
              <a:rPr lang="ar-JO" sz="3200" b="1" dirty="0" smtClean="0">
                <a:solidFill>
                  <a:srgbClr val="FFFF00"/>
                </a:solidFill>
                <a:latin typeface="Arabic Typesetting" pitchFamily="66" charset="-78"/>
                <a:cs typeface="Arabic Typesetting" pitchFamily="66" charset="-78"/>
              </a:rPr>
              <a:t>مواد الخانقة</a:t>
            </a:r>
            <a:r>
              <a:rPr lang="en-US" sz="2800" b="1" u="sng" dirty="0" smtClean="0">
                <a:solidFill>
                  <a:srgbClr val="FFFF00"/>
                </a:solidFill>
                <a:latin typeface="Arabic Typesetting" pitchFamily="66" charset="-78"/>
                <a:cs typeface="Arabic Typesetting" pitchFamily="66" charset="-78"/>
              </a:rPr>
              <a:t/>
            </a:r>
            <a:br>
              <a:rPr lang="en-US" sz="2800" b="1" u="sng" dirty="0" smtClean="0">
                <a:solidFill>
                  <a:srgbClr val="FFFF00"/>
                </a:solidFill>
                <a:latin typeface="Arabic Typesetting" pitchFamily="66" charset="-78"/>
                <a:cs typeface="Arabic Typesetting" pitchFamily="66" charset="-78"/>
              </a:rPr>
            </a:br>
            <a:r>
              <a:rPr lang="ar-JO" sz="2800" b="1" dirty="0" smtClean="0">
                <a:solidFill>
                  <a:srgbClr val="FFFF00"/>
                </a:solidFill>
                <a:latin typeface="Arabic Typesetting" pitchFamily="66" charset="-78"/>
                <a:cs typeface="Arabic Typesetting" pitchFamily="66" charset="-78"/>
              </a:rPr>
              <a:t>وتقسم هذه المواد من حيث آلية تأثيرها </a:t>
            </a:r>
            <a:r>
              <a:rPr lang="ar-IQ" sz="2800" b="1" dirty="0" smtClean="0">
                <a:solidFill>
                  <a:srgbClr val="FFFF00"/>
                </a:solidFill>
                <a:latin typeface="Arabic Typesetting" pitchFamily="66" charset="-78"/>
                <a:cs typeface="Arabic Typesetting" pitchFamily="66" charset="-78"/>
              </a:rPr>
              <a:t>إلى  : </a:t>
            </a:r>
            <a:r>
              <a:rPr lang="en-US" sz="2800" b="1" dirty="0" smtClean="0">
                <a:solidFill>
                  <a:srgbClr val="FFFF00"/>
                </a:solidFill>
                <a:latin typeface="Arabic Typesetting" pitchFamily="66" charset="-78"/>
                <a:cs typeface="Arabic Typesetting" pitchFamily="66" charset="-78"/>
              </a:rPr>
              <a:t> </a:t>
            </a:r>
            <a:br>
              <a:rPr lang="en-US" sz="2800"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 مواد خانقة بسيطة : وهي ليست سامة بحد ذاتها الا ان ارتفاع  تركيزها على حساب الاوكسجين  يؤدي الى </a:t>
            </a:r>
            <a:r>
              <a:rPr lang="en-US" sz="2800" b="1" dirty="0" smtClean="0">
                <a:solidFill>
                  <a:srgbClr val="FFFF00"/>
                </a:solidFill>
                <a:latin typeface="Arabic Typesetting" pitchFamily="66" charset="-78"/>
                <a:cs typeface="Arabic Typesetting" pitchFamily="66" charset="-78"/>
              </a:rPr>
              <a:t>(Co2)</a:t>
            </a:r>
            <a:r>
              <a:rPr lang="ar-IQ" sz="2800" b="1" dirty="0" smtClean="0">
                <a:solidFill>
                  <a:srgbClr val="FFFF00"/>
                </a:solidFill>
                <a:latin typeface="Arabic Typesetting" pitchFamily="66" charset="-78"/>
                <a:cs typeface="Arabic Typesetting" pitchFamily="66" charset="-78"/>
              </a:rPr>
              <a:t>خفض  نسبة الاوكسجين عن المستوى الضروري لعملية التنفس مثل</a:t>
            </a:r>
          </a:p>
          <a:p>
            <a:r>
              <a:rPr lang="ar-IQ" sz="2800" b="1" dirty="0" smtClean="0">
                <a:solidFill>
                  <a:srgbClr val="FFFF00"/>
                </a:solidFill>
                <a:latin typeface="Arabic Typesetting" pitchFamily="66" charset="-78"/>
                <a:cs typeface="Arabic Typesetting" pitchFamily="66" charset="-78"/>
              </a:rPr>
              <a:t>-الخانقات الكيميائية: وهي مواد تدخل مع أكسجه الدم في الرئتين  أو لاحقا مع أكسجه أنسجة الجسم مثل(</a:t>
            </a:r>
            <a:r>
              <a:rPr lang="ar-IQ" sz="2800" b="1" dirty="0" err="1" smtClean="0">
                <a:solidFill>
                  <a:srgbClr val="FFFF00"/>
                </a:solidFill>
                <a:latin typeface="Arabic Typesetting" pitchFamily="66" charset="-78"/>
                <a:cs typeface="Arabic Typesetting" pitchFamily="66" charset="-78"/>
              </a:rPr>
              <a:t>سيانيد</a:t>
            </a:r>
            <a:r>
              <a:rPr lang="ar-IQ" sz="2800" b="1" dirty="0" smtClean="0">
                <a:solidFill>
                  <a:srgbClr val="FFFF00"/>
                </a:solidFill>
                <a:latin typeface="Arabic Typesetting" pitchFamily="66" charset="-78"/>
                <a:cs typeface="Arabic Typesetting" pitchFamily="66" charset="-78"/>
              </a:rPr>
              <a:t> الهيدروجين)</a:t>
            </a:r>
            <a:r>
              <a:rPr lang="en-US" sz="2800" b="1" dirty="0" smtClean="0">
                <a:solidFill>
                  <a:srgbClr val="FFFF00"/>
                </a:solidFill>
                <a:latin typeface="Arabic Typesetting" pitchFamily="66" charset="-78"/>
                <a:cs typeface="Arabic Typesetting" pitchFamily="66" charset="-78"/>
              </a:rPr>
              <a:t> </a:t>
            </a:r>
            <a:br>
              <a:rPr lang="en-US" sz="2800" b="1" dirty="0" smtClean="0">
                <a:solidFill>
                  <a:srgbClr val="FFFF00"/>
                </a:solidFill>
                <a:latin typeface="Arabic Typesetting" pitchFamily="66" charset="-78"/>
                <a:cs typeface="Arabic Typesetting" pitchFamily="66" charset="-78"/>
              </a:rPr>
            </a:br>
            <a:r>
              <a:rPr lang="en-US" sz="2800" b="1" dirty="0" smtClean="0">
                <a:solidFill>
                  <a:srgbClr val="FFFF00"/>
                </a:solidFill>
                <a:latin typeface="Arabic Typesetting" pitchFamily="66" charset="-78"/>
                <a:cs typeface="Arabic Typesetting" pitchFamily="66" charset="-78"/>
              </a:rPr>
              <a:t>:</a:t>
            </a:r>
            <a:r>
              <a:rPr lang="ar-IQ" sz="3200" b="1" dirty="0" smtClean="0">
                <a:solidFill>
                  <a:srgbClr val="FFFF00"/>
                </a:solidFill>
                <a:latin typeface="Arabic Typesetting" pitchFamily="66" charset="-78"/>
                <a:cs typeface="Arabic Typesetting" pitchFamily="66" charset="-78"/>
              </a:rPr>
              <a:t>ه</a:t>
            </a:r>
            <a:r>
              <a:rPr lang="ar-JO" sz="3200" b="1" dirty="0" smtClean="0">
                <a:solidFill>
                  <a:srgbClr val="FFFF00"/>
                </a:solidFill>
                <a:latin typeface="Arabic Typesetting" pitchFamily="66" charset="-78"/>
                <a:cs typeface="Arabic Typesetting" pitchFamily="66" charset="-78"/>
              </a:rPr>
              <a:t>- المواد </a:t>
            </a:r>
            <a:r>
              <a:rPr lang="ar-JO" sz="3200" b="1" dirty="0" err="1" smtClean="0">
                <a:solidFill>
                  <a:srgbClr val="FFFF00"/>
                </a:solidFill>
                <a:latin typeface="Arabic Typesetting" pitchFamily="66" charset="-78"/>
                <a:cs typeface="Arabic Typesetting" pitchFamily="66" charset="-78"/>
              </a:rPr>
              <a:t>المسرطنة</a:t>
            </a:r>
            <a:r>
              <a:rPr lang="en-US" sz="2800" b="1" u="sng" dirty="0" smtClean="0">
                <a:solidFill>
                  <a:srgbClr val="FFFF00"/>
                </a:solidFill>
                <a:latin typeface="Arabic Typesetting" pitchFamily="66" charset="-78"/>
                <a:cs typeface="Arabic Typesetting" pitchFamily="66" charset="-78"/>
              </a:rPr>
              <a:t/>
            </a:r>
            <a:br>
              <a:rPr lang="en-US" sz="2800" b="1" u="sng"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وهي مواد يؤدي التعرض لها إلى احتمال حدوث تأثيرات </a:t>
            </a:r>
            <a:r>
              <a:rPr lang="ar-IQ" sz="2800" b="1" dirty="0" err="1" smtClean="0">
                <a:solidFill>
                  <a:srgbClr val="FFFF00"/>
                </a:solidFill>
                <a:latin typeface="Arabic Typesetting" pitchFamily="66" charset="-78"/>
                <a:cs typeface="Arabic Typesetting" pitchFamily="66" charset="-78"/>
              </a:rPr>
              <a:t>مسرطنة</a:t>
            </a:r>
            <a:r>
              <a:rPr lang="ar-IQ" sz="2800" b="1" dirty="0" smtClean="0">
                <a:solidFill>
                  <a:srgbClr val="FFFF00"/>
                </a:solidFill>
                <a:latin typeface="Arabic Typesetting" pitchFamily="66" charset="-78"/>
                <a:cs typeface="Arabic Typesetting" pitchFamily="66" charset="-78"/>
              </a:rPr>
              <a:t> مثل (الاسبست )</a:t>
            </a:r>
          </a:p>
          <a:p>
            <a:r>
              <a:rPr lang="ar-IQ" sz="2800" b="1" dirty="0" smtClean="0">
                <a:solidFill>
                  <a:srgbClr val="FFFF00"/>
                </a:solidFill>
                <a:latin typeface="Arabic Typesetting" pitchFamily="66" charset="-78"/>
                <a:cs typeface="Arabic Typesetting" pitchFamily="66" charset="-78"/>
              </a:rPr>
              <a:t>-قد يكون للسرطان فترة كمون طويلة.</a:t>
            </a:r>
          </a:p>
          <a:p>
            <a:r>
              <a:rPr lang="ar-IQ" sz="2800" b="1" dirty="0" smtClean="0">
                <a:solidFill>
                  <a:srgbClr val="FFFF00"/>
                </a:solidFill>
                <a:latin typeface="Arabic Typesetting" pitchFamily="66" charset="-78"/>
                <a:cs typeface="Arabic Typesetting" pitchFamily="66" charset="-78"/>
              </a:rPr>
              <a:t>-يمكن للتأثيرات المسرطنة أن تظهر عند أي حد تعرض.</a:t>
            </a:r>
          </a:p>
          <a:p>
            <a:r>
              <a:rPr lang="ar-IQ" sz="2800" b="1" dirty="0" smtClean="0">
                <a:solidFill>
                  <a:srgbClr val="FFFF00"/>
                </a:solidFill>
                <a:latin typeface="Arabic Typesetting" pitchFamily="66" charset="-78"/>
                <a:cs typeface="Arabic Typesetting" pitchFamily="66" charset="-78"/>
              </a:rPr>
              <a:t>-يجب معاملة الكيمياويات التي لا تتساوى في احتمالات سرطنتها بحذر شديد. </a:t>
            </a:r>
          </a:p>
          <a:p>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71440" y="285728"/>
            <a:ext cx="8358278" cy="6215106"/>
          </a:xfrm>
        </p:spPr>
        <p:txBody>
          <a:bodyPr>
            <a:normAutofit fontScale="47500" lnSpcReduction="20000"/>
          </a:bodyPr>
          <a:lstStyle/>
          <a:p>
            <a:pPr rtl="1"/>
            <a:r>
              <a:rPr lang="ar-IQ" sz="6700" b="1" dirty="0" smtClean="0">
                <a:solidFill>
                  <a:srgbClr val="FFFF00"/>
                </a:solidFill>
                <a:latin typeface="Arabic Typesetting" pitchFamily="66" charset="-78"/>
                <a:cs typeface="Arabic Typesetting" pitchFamily="66" charset="-78"/>
              </a:rPr>
              <a:t>و</a:t>
            </a:r>
            <a:r>
              <a:rPr lang="ar-JO" sz="6700" b="1" dirty="0" smtClean="0">
                <a:solidFill>
                  <a:srgbClr val="FFFF00"/>
                </a:solidFill>
                <a:latin typeface="Arabic Typesetting" pitchFamily="66" charset="-78"/>
                <a:cs typeface="Arabic Typesetting" pitchFamily="66" charset="-78"/>
              </a:rPr>
              <a:t>- المواد ذات السمية الجهازية: </a:t>
            </a:r>
            <a:endParaRPr lang="ar-IQ" sz="6700" b="1" dirty="0" smtClean="0">
              <a:solidFill>
                <a:srgbClr val="FFFF00"/>
              </a:solidFill>
              <a:latin typeface="Arabic Typesetting" pitchFamily="66" charset="-78"/>
              <a:cs typeface="Arabic Typesetting" pitchFamily="66" charset="-78"/>
            </a:endParaRPr>
          </a:p>
          <a:p>
            <a:pPr rtl="1"/>
            <a:r>
              <a:rPr lang="ar-JO" sz="5800" b="1" dirty="0" smtClean="0">
                <a:solidFill>
                  <a:srgbClr val="FFFF00"/>
                </a:solidFill>
                <a:latin typeface="Arabic Typesetting" pitchFamily="66" charset="-78"/>
                <a:cs typeface="Arabic Typesetting" pitchFamily="66" charset="-78"/>
              </a:rPr>
              <a:t>وهي مواد تهاجم الأعضاء أو</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الأجهزة الحيوية بآليات سمية قد لا تكون مفهومة في بعض الأحيان</a:t>
            </a:r>
            <a:r>
              <a:rPr lang="ar-IQ" sz="5800" b="1" dirty="0" smtClean="0">
                <a:solidFill>
                  <a:srgbClr val="FFFF00"/>
                </a:solidFill>
                <a:latin typeface="Arabic Typesetting" pitchFamily="66" charset="-78"/>
                <a:cs typeface="Arabic Typesetting" pitchFamily="66" charset="-78"/>
              </a:rPr>
              <a:t> مثل</a:t>
            </a:r>
            <a:r>
              <a:rPr lang="en-US" sz="5800" b="1" dirty="0" smtClean="0">
                <a:solidFill>
                  <a:srgbClr val="FFFF00"/>
                </a:solidFill>
                <a:latin typeface="Arabic Typesetting" pitchFamily="66" charset="-78"/>
                <a:cs typeface="Arabic Typesetting" pitchFamily="66" charset="-78"/>
              </a:rPr>
              <a:t/>
            </a:r>
            <a:br>
              <a:rPr lang="en-US" sz="5800" b="1" dirty="0" smtClean="0">
                <a:solidFill>
                  <a:srgbClr val="FFFF00"/>
                </a:solidFill>
                <a:latin typeface="Arabic Typesetting" pitchFamily="66" charset="-78"/>
                <a:cs typeface="Arabic Typesetting" pitchFamily="66" charset="-78"/>
              </a:rPr>
            </a:br>
            <a:r>
              <a:rPr lang="ar-IQ" sz="5800" b="1" dirty="0" smtClean="0">
                <a:solidFill>
                  <a:srgbClr val="FFFF00"/>
                </a:solidFill>
                <a:latin typeface="Arabic Typesetting" pitchFamily="66" charset="-78"/>
                <a:cs typeface="Arabic Typesetting" pitchFamily="66" charset="-78"/>
              </a:rPr>
              <a:t>الرصاص،</a:t>
            </a:r>
            <a:r>
              <a:rPr lang="en-US" sz="5800" b="1" dirty="0" smtClean="0">
                <a:solidFill>
                  <a:srgbClr val="FFFF00"/>
                </a:solidFill>
                <a:latin typeface="Arabic Typesetting" pitchFamily="66" charset="-78"/>
                <a:cs typeface="Arabic Typesetting" pitchFamily="66" charset="-78"/>
              </a:rPr>
              <a:t>Co </a:t>
            </a:r>
            <a:r>
              <a:rPr lang="ar-IQ" sz="5800" b="1" dirty="0" smtClean="0">
                <a:solidFill>
                  <a:srgbClr val="FFFF00"/>
                </a:solidFill>
                <a:latin typeface="Arabic Typesetting" pitchFamily="66" charset="-78"/>
                <a:cs typeface="Arabic Typesetting" pitchFamily="66" charset="-78"/>
              </a:rPr>
              <a:t> يؤثر في الدم .</a:t>
            </a:r>
            <a:r>
              <a:rPr lang="en-US" sz="5800" b="1" dirty="0" smtClean="0">
                <a:solidFill>
                  <a:srgbClr val="FFFF00"/>
                </a:solidFill>
                <a:latin typeface="Arabic Typesetting" pitchFamily="66" charset="-78"/>
                <a:cs typeface="Arabic Typesetting" pitchFamily="66" charset="-78"/>
              </a:rPr>
              <a:t/>
            </a:r>
            <a:br>
              <a:rPr lang="en-US" sz="5800" b="1" dirty="0" smtClean="0">
                <a:solidFill>
                  <a:srgbClr val="FFFF00"/>
                </a:solidFill>
                <a:latin typeface="Arabic Typesetting" pitchFamily="66" charset="-78"/>
                <a:cs typeface="Arabic Typesetting" pitchFamily="66" charset="-78"/>
              </a:rPr>
            </a:br>
            <a:r>
              <a:rPr lang="ar-JO" sz="5800" b="1" dirty="0" smtClean="0">
                <a:solidFill>
                  <a:srgbClr val="FFFF00"/>
                </a:solidFill>
                <a:latin typeface="Arabic Typesetting" pitchFamily="66" charset="-78"/>
                <a:cs typeface="Arabic Typesetting" pitchFamily="66" charset="-78"/>
              </a:rPr>
              <a:t>الرصاص، المنغنيز،  </a:t>
            </a:r>
            <a:r>
              <a:rPr lang="ar-JO" sz="5800" b="1" dirty="0" err="1" smtClean="0">
                <a:solidFill>
                  <a:srgbClr val="FFFF00"/>
                </a:solidFill>
                <a:latin typeface="Arabic Typesetting" pitchFamily="66" charset="-78"/>
                <a:cs typeface="Arabic Typesetting" pitchFamily="66" charset="-78"/>
              </a:rPr>
              <a:t>الزئبق</a:t>
            </a:r>
            <a:r>
              <a:rPr lang="ar-JO" sz="5800" b="1" dirty="0" smtClean="0">
                <a:solidFill>
                  <a:srgbClr val="FFFF00"/>
                </a:solidFill>
                <a:latin typeface="Arabic Typesetting" pitchFamily="66" charset="-78"/>
                <a:cs typeface="Arabic Typesetting" pitchFamily="66" charset="-78"/>
              </a:rPr>
              <a:t> </a:t>
            </a:r>
            <a:r>
              <a:rPr lang="ar-IQ"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يؤثر</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في الجهاز العصبي والدماغ</a:t>
            </a:r>
            <a:r>
              <a:rPr lang="en-US" sz="5800" b="1" dirty="0" smtClean="0">
                <a:solidFill>
                  <a:srgbClr val="FFFF00"/>
                </a:solidFill>
                <a:latin typeface="Arabic Typesetting" pitchFamily="66" charset="-78"/>
                <a:cs typeface="Arabic Typesetting" pitchFamily="66" charset="-78"/>
              </a:rPr>
              <a:t>.</a:t>
            </a:r>
            <a:br>
              <a:rPr lang="en-US" sz="5800" b="1" dirty="0" smtClean="0">
                <a:solidFill>
                  <a:srgbClr val="FFFF00"/>
                </a:solidFill>
                <a:latin typeface="Arabic Typesetting" pitchFamily="66" charset="-78"/>
                <a:cs typeface="Arabic Typesetting" pitchFamily="66" charset="-78"/>
              </a:rPr>
            </a:br>
            <a:r>
              <a:rPr lang="ar-JO" sz="5800" b="1" dirty="0" smtClean="0">
                <a:solidFill>
                  <a:srgbClr val="FFFF00"/>
                </a:solidFill>
                <a:latin typeface="Arabic Typesetting" pitchFamily="66" charset="-78"/>
                <a:cs typeface="Arabic Typesetting" pitchFamily="66" charset="-78"/>
              </a:rPr>
              <a:t>الكروم، النيكل، يؤثر في الجلد</a:t>
            </a:r>
            <a:r>
              <a:rPr lang="en-US" sz="5800" b="1" dirty="0" smtClean="0">
                <a:solidFill>
                  <a:srgbClr val="FFFF00"/>
                </a:solidFill>
                <a:latin typeface="Arabic Typesetting" pitchFamily="66" charset="-78"/>
                <a:cs typeface="Arabic Typesetting" pitchFamily="66" charset="-78"/>
              </a:rPr>
              <a:t>.</a:t>
            </a:r>
            <a:br>
              <a:rPr lang="en-US" sz="5800" b="1" dirty="0" smtClean="0">
                <a:solidFill>
                  <a:srgbClr val="FFFF00"/>
                </a:solidFill>
                <a:latin typeface="Arabic Typesetting" pitchFamily="66" charset="-78"/>
                <a:cs typeface="Arabic Typesetting" pitchFamily="66" charset="-78"/>
              </a:rPr>
            </a:br>
            <a:r>
              <a:rPr lang="ar-JO" sz="5800" b="1" dirty="0" smtClean="0">
                <a:solidFill>
                  <a:srgbClr val="FFFF00"/>
                </a:solidFill>
                <a:latin typeface="Arabic Typesetting" pitchFamily="66" charset="-78"/>
                <a:cs typeface="Arabic Typesetting" pitchFamily="66" charset="-78"/>
              </a:rPr>
              <a:t>رابع كلور</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الكربون، الكادميوم يؤثر في الكبد والكلى</a:t>
            </a:r>
            <a:r>
              <a:rPr lang="en-US" sz="5800" b="1" dirty="0" smtClean="0">
                <a:solidFill>
                  <a:srgbClr val="FFFF00"/>
                </a:solidFill>
                <a:latin typeface="Arabic Typesetting" pitchFamily="66" charset="-78"/>
                <a:cs typeface="Arabic Typesetting" pitchFamily="66" charset="-78"/>
              </a:rPr>
              <a:t>.</a:t>
            </a:r>
            <a:br>
              <a:rPr lang="en-US" sz="5800" b="1" dirty="0" smtClean="0">
                <a:solidFill>
                  <a:srgbClr val="FFFF00"/>
                </a:solidFill>
                <a:latin typeface="Arabic Typesetting" pitchFamily="66" charset="-78"/>
                <a:cs typeface="Arabic Typesetting" pitchFamily="66" charset="-78"/>
              </a:rPr>
            </a:br>
            <a:r>
              <a:rPr lang="ar-JO" sz="6700" b="1" dirty="0" smtClean="0">
                <a:solidFill>
                  <a:srgbClr val="FFFF00"/>
                </a:solidFill>
                <a:latin typeface="Arabic Typesetting" pitchFamily="66" charset="-78"/>
                <a:cs typeface="Arabic Typesetting" pitchFamily="66" charset="-78"/>
              </a:rPr>
              <a:t>ز- المواد المطفرة</a:t>
            </a:r>
            <a:r>
              <a:rPr lang="en-US" sz="6700" b="1" dirty="0" smtClean="0">
                <a:solidFill>
                  <a:srgbClr val="FFFF00"/>
                </a:solidFill>
                <a:latin typeface="Arabic Typesetting" pitchFamily="66" charset="-78"/>
                <a:cs typeface="Arabic Typesetting" pitchFamily="66" charset="-78"/>
              </a:rPr>
              <a:t>: </a:t>
            </a:r>
            <a:r>
              <a:rPr lang="en-US" sz="5800" b="1" u="sng" dirty="0" smtClean="0">
                <a:solidFill>
                  <a:srgbClr val="FFFF00"/>
                </a:solidFill>
                <a:latin typeface="Arabic Typesetting" pitchFamily="66" charset="-78"/>
                <a:cs typeface="Arabic Typesetting" pitchFamily="66" charset="-78"/>
              </a:rPr>
              <a:t/>
            </a:r>
            <a:br>
              <a:rPr lang="en-US" sz="5800" b="1" u="sng" dirty="0" smtClean="0">
                <a:solidFill>
                  <a:srgbClr val="FFFF00"/>
                </a:solidFill>
                <a:latin typeface="Arabic Typesetting" pitchFamily="66" charset="-78"/>
                <a:cs typeface="Arabic Typesetting" pitchFamily="66" charset="-78"/>
              </a:rPr>
            </a:br>
            <a:r>
              <a:rPr lang="ar-JO" sz="5800" b="1" dirty="0" smtClean="0">
                <a:solidFill>
                  <a:srgbClr val="FFFF00"/>
                </a:solidFill>
                <a:latin typeface="Arabic Typesetting" pitchFamily="66" charset="-78"/>
                <a:cs typeface="Arabic Typesetting" pitchFamily="66" charset="-78"/>
              </a:rPr>
              <a:t>وهي مواد تؤثر</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على الصبغيات وتحدث تغيرات جينية مؤدية إلى أضرار وراثية</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يمكن للمواد</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المطفرة أن تؤثر على صبغيات كل من الوالدين</a:t>
            </a:r>
            <a:r>
              <a:rPr lang="en-US" sz="5800" b="1" dirty="0" smtClean="0">
                <a:solidFill>
                  <a:srgbClr val="FFFF00"/>
                </a:solidFill>
                <a:latin typeface="Arabic Typesetting" pitchFamily="66" charset="-78"/>
                <a:cs typeface="Arabic Typesetting" pitchFamily="66" charset="-78"/>
              </a:rPr>
              <a:t>. </a:t>
            </a:r>
            <a:br>
              <a:rPr lang="en-US" sz="5800" b="1" dirty="0" smtClean="0">
                <a:solidFill>
                  <a:srgbClr val="FFFF00"/>
                </a:solidFill>
                <a:latin typeface="Arabic Typesetting" pitchFamily="66" charset="-78"/>
                <a:cs typeface="Arabic Typesetting" pitchFamily="66" charset="-78"/>
              </a:rPr>
            </a:b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تشير نتائج الأبحاث إلى أن معظم</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المسرطنات ذات تأثيرات مطفرة</a:t>
            </a:r>
            <a:r>
              <a:rPr lang="en-US" sz="5800" b="1" dirty="0" smtClean="0">
                <a:solidFill>
                  <a:srgbClr val="FFFF00"/>
                </a:solidFill>
                <a:latin typeface="Arabic Typesetting" pitchFamily="66" charset="-78"/>
                <a:cs typeface="Arabic Typesetting" pitchFamily="66" charset="-78"/>
              </a:rPr>
              <a:t>.</a:t>
            </a:r>
            <a:br>
              <a:rPr lang="en-US" sz="5800" b="1" dirty="0" smtClean="0">
                <a:solidFill>
                  <a:srgbClr val="FFFF00"/>
                </a:solidFill>
                <a:latin typeface="Arabic Typesetting" pitchFamily="66" charset="-78"/>
                <a:cs typeface="Arabic Typesetting" pitchFamily="66" charset="-78"/>
              </a:rPr>
            </a:br>
            <a:r>
              <a:rPr lang="ar-JO" sz="6700" b="1" dirty="0" smtClean="0">
                <a:solidFill>
                  <a:srgbClr val="FFFF00"/>
                </a:solidFill>
                <a:latin typeface="Arabic Typesetting" pitchFamily="66" charset="-78"/>
                <a:cs typeface="Arabic Typesetting" pitchFamily="66" charset="-78"/>
              </a:rPr>
              <a:t>ح- المواد الماسخة</a:t>
            </a:r>
            <a:r>
              <a:rPr lang="en-US" sz="6700" b="1" dirty="0" smtClean="0">
                <a:solidFill>
                  <a:srgbClr val="FFFF00"/>
                </a:solidFill>
                <a:latin typeface="Arabic Typesetting" pitchFamily="66" charset="-78"/>
                <a:cs typeface="Arabic Typesetting" pitchFamily="66" charset="-78"/>
              </a:rPr>
              <a:t>: </a:t>
            </a:r>
            <a:r>
              <a:rPr lang="en-US" sz="5800" b="1" u="sng" dirty="0" smtClean="0">
                <a:solidFill>
                  <a:srgbClr val="FFFF00"/>
                </a:solidFill>
                <a:latin typeface="Arabic Typesetting" pitchFamily="66" charset="-78"/>
                <a:cs typeface="Arabic Typesetting" pitchFamily="66" charset="-78"/>
              </a:rPr>
              <a:t/>
            </a:r>
            <a:br>
              <a:rPr lang="en-US" sz="5800" b="1" u="sng" dirty="0" smtClean="0">
                <a:solidFill>
                  <a:srgbClr val="FFFF00"/>
                </a:solidFill>
                <a:latin typeface="Arabic Typesetting" pitchFamily="66" charset="-78"/>
                <a:cs typeface="Arabic Typesetting" pitchFamily="66" charset="-78"/>
              </a:rPr>
            </a:br>
            <a:r>
              <a:rPr lang="ar-JO" sz="5800" b="1" dirty="0" smtClean="0">
                <a:solidFill>
                  <a:srgbClr val="FFFF00"/>
                </a:solidFill>
                <a:latin typeface="Arabic Typesetting" pitchFamily="66" charset="-78"/>
                <a:cs typeface="Arabic Typesetting" pitchFamily="66" charset="-78"/>
              </a:rPr>
              <a:t>وهي مواد تحدث تأثيرها على</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الأجنة داخل الرحم مؤدية إلى حدوث تشوهات ولادية</a:t>
            </a:r>
            <a:r>
              <a:rPr lang="en-US" sz="5800" b="1" dirty="0" smtClean="0">
                <a:solidFill>
                  <a:srgbClr val="FFFF00"/>
                </a:solidFill>
                <a:latin typeface="Arabic Typesetting" pitchFamily="66" charset="-78"/>
                <a:cs typeface="Arabic Typesetting" pitchFamily="66" charset="-78"/>
              </a:rPr>
              <a:t/>
            </a:r>
            <a:br>
              <a:rPr lang="en-US" sz="5800" b="1" dirty="0" smtClean="0">
                <a:solidFill>
                  <a:srgbClr val="FFFF00"/>
                </a:solidFill>
                <a:latin typeface="Arabic Typesetting" pitchFamily="66" charset="-78"/>
                <a:cs typeface="Arabic Typesetting" pitchFamily="66" charset="-78"/>
              </a:rPr>
            </a:br>
            <a:r>
              <a:rPr lang="ar-JO" sz="6700" b="1" dirty="0" smtClean="0">
                <a:solidFill>
                  <a:srgbClr val="FFFF00"/>
                </a:solidFill>
                <a:latin typeface="Arabic Typesetting" pitchFamily="66" charset="-78"/>
                <a:cs typeface="Arabic Typesetting" pitchFamily="66" charset="-78"/>
              </a:rPr>
              <a:t>ط- المواد المؤثرة على الصحة</a:t>
            </a:r>
            <a:r>
              <a:rPr lang="en-US" sz="6700" b="1" dirty="0" smtClean="0">
                <a:solidFill>
                  <a:srgbClr val="FFFF00"/>
                </a:solidFill>
                <a:latin typeface="Arabic Typesetting" pitchFamily="66" charset="-78"/>
                <a:cs typeface="Arabic Typesetting" pitchFamily="66" charset="-78"/>
              </a:rPr>
              <a:t> </a:t>
            </a:r>
            <a:r>
              <a:rPr lang="ar-JO" sz="6700" b="1" dirty="0" smtClean="0">
                <a:solidFill>
                  <a:srgbClr val="FFFF00"/>
                </a:solidFill>
                <a:latin typeface="Arabic Typesetting" pitchFamily="66" charset="-78"/>
                <a:cs typeface="Arabic Typesetting" pitchFamily="66" charset="-78"/>
              </a:rPr>
              <a:t>النفسية</a:t>
            </a:r>
            <a:r>
              <a:rPr lang="en-US" sz="6700" b="1" dirty="0" smtClean="0">
                <a:solidFill>
                  <a:srgbClr val="FFFF00"/>
                </a:solidFill>
                <a:latin typeface="Arabic Typesetting" pitchFamily="66" charset="-78"/>
                <a:cs typeface="Arabic Typesetting" pitchFamily="66" charset="-78"/>
              </a:rPr>
              <a:t>:</a:t>
            </a:r>
            <a:r>
              <a:rPr lang="en-US" sz="5800" b="1" u="sng" dirty="0" smtClean="0">
                <a:solidFill>
                  <a:srgbClr val="FFFF00"/>
                </a:solidFill>
                <a:latin typeface="Arabic Typesetting" pitchFamily="66" charset="-78"/>
                <a:cs typeface="Arabic Typesetting" pitchFamily="66" charset="-78"/>
              </a:rPr>
              <a:t/>
            </a:r>
            <a:br>
              <a:rPr lang="en-US" sz="5800" b="1" u="sng" dirty="0" smtClean="0">
                <a:solidFill>
                  <a:srgbClr val="FFFF00"/>
                </a:solidFill>
                <a:latin typeface="Arabic Typesetting" pitchFamily="66" charset="-78"/>
                <a:cs typeface="Arabic Typesetting" pitchFamily="66" charset="-78"/>
              </a:rPr>
            </a:br>
            <a:r>
              <a:rPr lang="ar-JO" sz="5800" b="1" dirty="0" smtClean="0">
                <a:solidFill>
                  <a:srgbClr val="FFFF00"/>
                </a:solidFill>
                <a:latin typeface="Arabic Typesetting" pitchFamily="66" charset="-78"/>
                <a:cs typeface="Arabic Typesetting" pitchFamily="66" charset="-78"/>
              </a:rPr>
              <a:t>وهي مواد يؤدي التعرض لها إلى حدوث تبدلات حيوية تصيب الجهاز العصبي</a:t>
            </a:r>
            <a:r>
              <a:rPr lang="en-US" sz="5800" b="1" dirty="0" smtClean="0">
                <a:solidFill>
                  <a:srgbClr val="FFFF00"/>
                </a:solidFill>
                <a:latin typeface="Arabic Typesetting" pitchFamily="66" charset="-78"/>
                <a:cs typeface="Arabic Typesetting" pitchFamily="66" charset="-78"/>
              </a:rPr>
              <a:t> </a:t>
            </a:r>
            <a:r>
              <a:rPr lang="ar-JO" sz="5800" b="1" dirty="0" smtClean="0">
                <a:solidFill>
                  <a:srgbClr val="FFFF00"/>
                </a:solidFill>
                <a:latin typeface="Arabic Typesetting" pitchFamily="66" charset="-78"/>
                <a:cs typeface="Arabic Typesetting" pitchFamily="66" charset="-78"/>
              </a:rPr>
              <a:t>المركزي مؤدية إلى الإخلال بالصحة النفسية والعقلية للعمال</a:t>
            </a:r>
            <a:r>
              <a:rPr lang="en-US" sz="5800" b="1" dirty="0" smtClean="0">
                <a:solidFill>
                  <a:srgbClr val="FFFF00"/>
                </a:solidFill>
                <a:latin typeface="Arabic Typesetting" pitchFamily="66" charset="-78"/>
                <a:cs typeface="Arabic Typesetting" pitchFamily="66" charset="-78"/>
              </a:rPr>
              <a:t> </a:t>
            </a:r>
            <a:r>
              <a:rPr lang="ar-IQ" sz="5800" b="1" dirty="0" smtClean="0">
                <a:solidFill>
                  <a:srgbClr val="FFFF00"/>
                </a:solidFill>
                <a:latin typeface="Arabic Typesetting" pitchFamily="66" charset="-78"/>
                <a:cs typeface="Arabic Typesetting" pitchFamily="66" charset="-78"/>
              </a:rPr>
              <a:t> مثل(</a:t>
            </a:r>
            <a:r>
              <a:rPr lang="ar-IQ" sz="5800" b="1" dirty="0" err="1" smtClean="0">
                <a:solidFill>
                  <a:srgbClr val="FFFF00"/>
                </a:solidFill>
                <a:latin typeface="Arabic Typesetting" pitchFamily="66" charset="-78"/>
                <a:cs typeface="Arabic Typesetting" pitchFamily="66" charset="-78"/>
              </a:rPr>
              <a:t>الزئبق</a:t>
            </a:r>
            <a:r>
              <a:rPr lang="ar-IQ" sz="5800" b="1" dirty="0" smtClean="0">
                <a:solidFill>
                  <a:srgbClr val="FFFF00"/>
                </a:solidFill>
                <a:latin typeface="Arabic Typesetting" pitchFamily="66" charset="-78"/>
                <a:cs typeface="Arabic Typesetting" pitchFamily="66" charset="-78"/>
              </a:rPr>
              <a:t> ,ثاني كبريت الكاربون)</a:t>
            </a:r>
            <a:r>
              <a:rPr lang="en-US" sz="5800" b="1" smtClean="0">
                <a:solidFill>
                  <a:srgbClr val="FFFF00"/>
                </a:solidFill>
                <a:latin typeface="Arabic Typesetting" pitchFamily="66" charset="-78"/>
                <a:cs typeface="Arabic Typesetting" pitchFamily="66" charset="-78"/>
              </a:rPr>
              <a:t/>
            </a:r>
            <a:br>
              <a:rPr lang="en-US" sz="5800" b="1" smtClean="0">
                <a:solidFill>
                  <a:srgbClr val="FFFF00"/>
                </a:solidFill>
                <a:latin typeface="Arabic Typesetting" pitchFamily="66" charset="-78"/>
                <a:cs typeface="Arabic Typesetting" pitchFamily="66" charset="-78"/>
              </a:rPr>
            </a:br>
            <a:endParaRPr lang="en-US" sz="5800" b="1" dirty="0" smtClean="0">
              <a:solidFill>
                <a:srgbClr val="FFFF00"/>
              </a:solidFill>
              <a:latin typeface="Arabic Typesetting" pitchFamily="66" charset="-78"/>
              <a:cs typeface="Arabic Typesetting" pitchFamily="66" charset="-78"/>
            </a:endParaRPr>
          </a:p>
          <a:p>
            <a:r>
              <a:rPr lang="en-US" dirty="0" smtClean="0"/>
              <a:t/>
            </a:r>
            <a:br>
              <a:rPr lang="en-US" dirty="0" smtClean="0"/>
            </a:br>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smtClean="0">
                <a:solidFill>
                  <a:srgbClr val="FFFF00"/>
                </a:solidFill>
                <a:latin typeface="Arabic Typesetting" pitchFamily="66" charset="-78"/>
                <a:ea typeface="+mn-ea"/>
                <a:cs typeface="Arabic Typesetting" pitchFamily="66" charset="-78"/>
              </a:rPr>
              <a:t>الخطورة البيئية:</a:t>
            </a:r>
          </a:p>
        </p:txBody>
      </p:sp>
      <p:sp>
        <p:nvSpPr>
          <p:cNvPr id="3" name="Content Placeholder 2"/>
          <p:cNvSpPr>
            <a:spLocks noGrp="1"/>
          </p:cNvSpPr>
          <p:nvPr>
            <p:ph idx="1"/>
          </p:nvPr>
        </p:nvSpPr>
        <p:spPr/>
        <p:txBody>
          <a:bodyPr>
            <a:normAutofit/>
          </a:bodyPr>
          <a:lstStyle/>
          <a:p>
            <a:pPr algn="r"/>
            <a:r>
              <a:rPr lang="ar-IQ" sz="3200" b="1" dirty="0" smtClean="0">
                <a:solidFill>
                  <a:srgbClr val="FFFF00"/>
                </a:solidFill>
                <a:latin typeface="Arabic Typesetting" pitchFamily="66" charset="-78"/>
                <a:cs typeface="Arabic Typesetting" pitchFamily="66" charset="-78"/>
              </a:rPr>
              <a:t>وهي تشير إلى الآثار التخريبية المباشرة أو المتأخرة الناجمة عن مخلفات المواد الكيميائية (السائلةوالصلبةوالغازيه)على عناصر البيئة العامة.</a:t>
            </a:r>
          </a:p>
          <a:p>
            <a:pPr algn="r">
              <a:buNone/>
            </a:pPr>
            <a:r>
              <a:rPr lang="ar-IQ" sz="3200" b="1" dirty="0" smtClean="0">
                <a:solidFill>
                  <a:srgbClr val="FFFF00"/>
                </a:solidFill>
                <a:latin typeface="Arabic Typesetting" pitchFamily="66" charset="-78"/>
                <a:cs typeface="Arabic Typesetting" pitchFamily="66" charset="-78"/>
              </a:rPr>
              <a:t>أ-التربة</a:t>
            </a:r>
          </a:p>
          <a:p>
            <a:pPr algn="r">
              <a:buNone/>
            </a:pPr>
            <a:r>
              <a:rPr lang="ar-IQ" sz="3200" b="1" dirty="0" smtClean="0">
                <a:solidFill>
                  <a:srgbClr val="FFFF00"/>
                </a:solidFill>
                <a:latin typeface="Arabic Typesetting" pitchFamily="66" charset="-78"/>
                <a:cs typeface="Arabic Typesetting" pitchFamily="66" charset="-78"/>
              </a:rPr>
              <a:t>ب-المياه</a:t>
            </a:r>
          </a:p>
          <a:p>
            <a:pPr algn="r">
              <a:buNone/>
            </a:pPr>
            <a:r>
              <a:rPr lang="ar-IQ" sz="3200" b="1" dirty="0" smtClean="0">
                <a:solidFill>
                  <a:srgbClr val="FFFF00"/>
                </a:solidFill>
                <a:latin typeface="Arabic Typesetting" pitchFamily="66" charset="-78"/>
                <a:cs typeface="Arabic Typesetting" pitchFamily="66" charset="-78"/>
              </a:rPr>
              <a:t>ج-الغطاء النباتي</a:t>
            </a:r>
          </a:p>
          <a:p>
            <a:pPr algn="r">
              <a:buNone/>
            </a:pPr>
            <a:r>
              <a:rPr lang="ar-IQ" sz="3200" b="1" dirty="0" smtClean="0">
                <a:solidFill>
                  <a:srgbClr val="FFFF00"/>
                </a:solidFill>
                <a:latin typeface="Arabic Typesetting" pitchFamily="66" charset="-78"/>
                <a:cs typeface="Arabic Typesetting" pitchFamily="66" charset="-78"/>
              </a:rPr>
              <a:t>د-الحيوان</a:t>
            </a:r>
          </a:p>
          <a:p>
            <a:pPr algn="r">
              <a:buNone/>
            </a:pPr>
            <a:r>
              <a:rPr lang="ar-IQ" sz="3200" b="1" dirty="0" smtClean="0">
                <a:solidFill>
                  <a:srgbClr val="FFFF00"/>
                </a:solidFill>
                <a:latin typeface="Arabic Typesetting" pitchFamily="66" charset="-78"/>
                <a:cs typeface="Arabic Typesetting" pitchFamily="66" charset="-78"/>
              </a:rPr>
              <a:t>ه-الغلاف الجوي</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14282" y="214290"/>
            <a:ext cx="8715436" cy="6429420"/>
          </a:xfrm>
        </p:spPr>
        <p:txBody>
          <a:bodyPr>
            <a:noAutofit/>
          </a:bodyPr>
          <a:lstStyle/>
          <a:p>
            <a:pPr rtl="1" fontAlgn="base"/>
            <a:r>
              <a:rPr lang="ar-SA" sz="3200" b="1" dirty="0" smtClean="0">
                <a:solidFill>
                  <a:srgbClr val="FFFF00"/>
                </a:solidFill>
                <a:latin typeface="Arabic Typesetting" pitchFamily="66" charset="-78"/>
                <a:cs typeface="Arabic Typesetting" pitchFamily="66" charset="-78"/>
              </a:rPr>
              <a:t>إضافة إلى :</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*تغيير القرار سريعا بدون دراسة </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*عدم موائمة العمل لطبيعة الشخص(رجل أو </a:t>
            </a:r>
            <a:r>
              <a:rPr lang="ar-IQ" sz="3200" b="1" dirty="0" smtClean="0">
                <a:solidFill>
                  <a:srgbClr val="FFFF00"/>
                </a:solidFill>
                <a:latin typeface="Arabic Typesetting" pitchFamily="66" charset="-78"/>
                <a:cs typeface="Arabic Typesetting" pitchFamily="66" charset="-78"/>
              </a:rPr>
              <a:t>أمرآة</a:t>
            </a:r>
            <a:r>
              <a:rPr lang="ar-SA" sz="3200" b="1" dirty="0" smtClean="0">
                <a:solidFill>
                  <a:srgbClr val="FFFF00"/>
                </a:solidFill>
                <a:latin typeface="Arabic Typesetting" pitchFamily="66" charset="-78"/>
                <a:cs typeface="Arabic Typesetting" pitchFamily="66" charset="-78"/>
              </a:rPr>
              <a:t> صغير أو كبير ذو خبرة أو بدون خبرة الخ)</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*المزاح في العمل. </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 </a:t>
            </a:r>
            <a:r>
              <a:rPr lang="ar-SA" sz="3200" b="1" dirty="0" err="1" smtClean="0">
                <a:solidFill>
                  <a:srgbClr val="FFFF00"/>
                </a:solidFill>
                <a:latin typeface="Arabic Typesetting" pitchFamily="66" charset="-78"/>
                <a:cs typeface="Arabic Typesetting" pitchFamily="66" charset="-78"/>
              </a:rPr>
              <a:t>ماهي</a:t>
            </a:r>
            <a:r>
              <a:rPr lang="ar-SA" sz="3200" b="1" dirty="0" smtClean="0">
                <a:solidFill>
                  <a:srgbClr val="FFFF00"/>
                </a:solidFill>
                <a:latin typeface="Arabic Typesetting" pitchFamily="66" charset="-78"/>
                <a:cs typeface="Arabic Typesetting" pitchFamily="66" charset="-78"/>
              </a:rPr>
              <a:t> الأماكن الخطرة في معاملنا وورشنا:</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 الأجهزة الدوارة والمضخات * الخزانات المضغوطة * المراجل * خزانات الوقود * مستودعات حفظ المواد الكيمياوية والزيوت * مستودعات حفظ الهيدروجين وقناني غاز اللحام (الاستيلين</a:t>
            </a:r>
            <a:r>
              <a:rPr lang="ar-IQ" sz="3200" b="1" dirty="0" smtClean="0">
                <a:solidFill>
                  <a:srgbClr val="FFFF00"/>
                </a:solidFill>
                <a:latin typeface="Arabic Typesetting" pitchFamily="66" charset="-78"/>
                <a:cs typeface="Arabic Typesetting" pitchFamily="66" charset="-78"/>
              </a:rPr>
              <a:t>,</a:t>
            </a:r>
            <a:r>
              <a:rPr lang="ar-SA" sz="3200" b="1" dirty="0" smtClean="0">
                <a:solidFill>
                  <a:srgbClr val="FFFF00"/>
                </a:solidFill>
                <a:latin typeface="Arabic Typesetting" pitchFamily="66" charset="-78"/>
                <a:cs typeface="Arabic Typesetting" pitchFamily="66" charset="-78"/>
              </a:rPr>
              <a:t> البروبان </a:t>
            </a:r>
            <a:r>
              <a:rPr lang="ar-IQ" sz="3200" b="1" dirty="0" smtClean="0">
                <a:solidFill>
                  <a:srgbClr val="FFFF00"/>
                </a:solidFill>
                <a:latin typeface="Arabic Typesetting" pitchFamily="66" charset="-78"/>
                <a:cs typeface="Arabic Typesetting" pitchFamily="66" charset="-78"/>
              </a:rPr>
              <a:t>و</a:t>
            </a:r>
            <a:r>
              <a:rPr lang="ar-SA" sz="3200" b="1" dirty="0" err="1" smtClean="0">
                <a:solidFill>
                  <a:srgbClr val="FFFF00"/>
                </a:solidFill>
                <a:latin typeface="Arabic Typesetting" pitchFamily="66" charset="-78"/>
                <a:cs typeface="Arabic Typesetting" pitchFamily="66" charset="-78"/>
              </a:rPr>
              <a:t>الاركون</a:t>
            </a:r>
            <a:r>
              <a:rPr lang="ar-SA" sz="3200" b="1" dirty="0" smtClean="0">
                <a:solidFill>
                  <a:srgbClr val="FFFF00"/>
                </a:solidFill>
                <a:latin typeface="Arabic Typesetting" pitchFamily="66" charset="-78"/>
                <a:cs typeface="Arabic Typesetting" pitchFamily="66" charset="-78"/>
              </a:rPr>
              <a:t> ) * المختبرات الكيمياوية * الورش الميكانيكية والمكائن الانتاجية *المحولات الكهربائية وكابينات الضغط العالي * اجهزة الفحص باستخدام الاشعة * اماكن النفايات بانواعها * الحشائش والادغال *الصقالات واسفل الرافعات والاماكن المرتفعة والسلالم المتعددة ...الخ</a:t>
            </a:r>
            <a:endParaRPr lang="en-US" sz="3200" b="1" dirty="0" smtClean="0">
              <a:solidFill>
                <a:srgbClr val="FFFF00"/>
              </a:solidFill>
              <a:latin typeface="Arabic Typesetting" pitchFamily="66" charset="-78"/>
              <a:cs typeface="Arabic Typesetting" pitchFamily="66" charset="-78"/>
            </a:endParaRPr>
          </a:p>
          <a:p>
            <a:endParaRPr lang="en-US" sz="32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3" name="bomb.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928670"/>
          </a:xfrm>
        </p:spPr>
        <p:txBody>
          <a:bodyPr>
            <a:normAutofit fontScale="90000"/>
          </a:bodyPr>
          <a:lstStyle/>
          <a:p>
            <a:pPr algn="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en-US" sz="4000" b="1" u="sng" dirty="0" smtClean="0">
                <a:solidFill>
                  <a:srgbClr val="FFFF00"/>
                </a:solidFill>
                <a:latin typeface="Arabic Typesetting" pitchFamily="66" charset="-78"/>
                <a:ea typeface="+mn-ea"/>
                <a:cs typeface="Arabic Typesetting" pitchFamily="66" charset="-78"/>
              </a:rPr>
              <a:t/>
            </a:r>
            <a:br>
              <a:rPr lang="en-US" sz="4000" b="1" u="sng" dirty="0" smtClean="0">
                <a:solidFill>
                  <a:srgbClr val="FFFF00"/>
                </a:solidFill>
                <a:latin typeface="Arabic Typesetting" pitchFamily="66" charset="-78"/>
                <a:ea typeface="+mn-ea"/>
                <a:cs typeface="Arabic Typesetting" pitchFamily="66" charset="-78"/>
              </a:rPr>
            </a:br>
            <a:r>
              <a:rPr lang="ar-IQ" sz="4000" b="1" dirty="0" smtClean="0">
                <a:solidFill>
                  <a:srgbClr val="FFFF00"/>
                </a:solidFill>
                <a:latin typeface="Arabic Typesetting" pitchFamily="66" charset="-78"/>
                <a:ea typeface="+mn-ea"/>
                <a:cs typeface="Arabic Typesetting" pitchFamily="66" charset="-78"/>
              </a:rPr>
              <a:t>تصنيف</a:t>
            </a:r>
            <a:r>
              <a:rPr lang="ar-IQ" sz="4000" dirty="0" smtClean="0"/>
              <a:t> </a:t>
            </a:r>
            <a:r>
              <a:rPr lang="ar-IQ" sz="4000" b="1" dirty="0" smtClean="0">
                <a:solidFill>
                  <a:srgbClr val="FFFF00"/>
                </a:solidFill>
                <a:latin typeface="Arabic Typesetting" pitchFamily="66" charset="-78"/>
                <a:ea typeface="+mn-ea"/>
                <a:cs typeface="Arabic Typesetting" pitchFamily="66" charset="-78"/>
              </a:rPr>
              <a:t>المواد</a:t>
            </a:r>
            <a:r>
              <a:rPr lang="ar-IQ" sz="4000" dirty="0" smtClean="0"/>
              <a:t> </a:t>
            </a:r>
            <a:r>
              <a:rPr lang="ar-IQ" sz="4000" b="1" dirty="0" smtClean="0">
                <a:solidFill>
                  <a:srgbClr val="FFFF00"/>
                </a:solidFill>
                <a:latin typeface="Arabic Typesetting" pitchFamily="66" charset="-78"/>
                <a:ea typeface="+mn-ea"/>
                <a:cs typeface="Arabic Typesetting" pitchFamily="66" charset="-78"/>
              </a:rPr>
              <a:t>الكيميائية</a:t>
            </a:r>
            <a:r>
              <a:rPr lang="ar-IQ" sz="4000" dirty="0" smtClean="0"/>
              <a:t> </a:t>
            </a:r>
            <a:r>
              <a:rPr lang="ar-IQ" sz="4000" b="1" dirty="0" smtClean="0">
                <a:solidFill>
                  <a:srgbClr val="FFFF00"/>
                </a:solidFill>
                <a:latin typeface="Arabic Typesetting" pitchFamily="66" charset="-78"/>
                <a:ea typeface="+mn-ea"/>
                <a:cs typeface="Arabic Typesetting" pitchFamily="66" charset="-78"/>
              </a:rPr>
              <a:t>وفقا</a:t>
            </a:r>
            <a:r>
              <a:rPr lang="ar-IQ" sz="4000" dirty="0" smtClean="0"/>
              <a:t> </a:t>
            </a:r>
            <a:r>
              <a:rPr lang="ar-IQ" sz="4000" b="1" dirty="0" smtClean="0">
                <a:solidFill>
                  <a:srgbClr val="FFFF00"/>
                </a:solidFill>
                <a:latin typeface="Arabic Typesetting" pitchFamily="66" charset="-78"/>
                <a:ea typeface="+mn-ea"/>
                <a:cs typeface="Arabic Typesetting" pitchFamily="66" charset="-78"/>
              </a:rPr>
              <a:t>لخطورة</a:t>
            </a:r>
            <a:r>
              <a:rPr lang="ar-IQ" sz="4000" dirty="0" smtClean="0"/>
              <a:t> </a:t>
            </a:r>
            <a:r>
              <a:rPr lang="ar-IQ" sz="4000" b="1" dirty="0" smtClean="0">
                <a:solidFill>
                  <a:srgbClr val="FFFF00"/>
                </a:solidFill>
                <a:latin typeface="Arabic Typesetting" pitchFamily="66" charset="-78"/>
                <a:ea typeface="+mn-ea"/>
                <a:cs typeface="Arabic Typesetting" pitchFamily="66" charset="-78"/>
              </a:rPr>
              <a:t>المادة</a:t>
            </a:r>
            <a:r>
              <a:rPr lang="ar-IQ" sz="4000" dirty="0" smtClean="0"/>
              <a:t>:</a:t>
            </a:r>
            <a:endParaRPr lang="ar-IQ" sz="4000" dirty="0"/>
          </a:p>
        </p:txBody>
      </p:sp>
      <p:sp>
        <p:nvSpPr>
          <p:cNvPr id="3" name="Content Placeholder 2"/>
          <p:cNvSpPr>
            <a:spLocks noGrp="1"/>
          </p:cNvSpPr>
          <p:nvPr>
            <p:ph idx="1"/>
          </p:nvPr>
        </p:nvSpPr>
        <p:spPr>
          <a:xfrm>
            <a:off x="0" y="1428736"/>
            <a:ext cx="9144000" cy="5429264"/>
          </a:xfrm>
        </p:spPr>
        <p:txBody>
          <a:bodyPr/>
          <a:lstStyle/>
          <a:p>
            <a:pPr lvl="2" algn="r">
              <a:buNone/>
            </a:pPr>
            <a:r>
              <a:rPr lang="ar-IQ" sz="2800" b="1" dirty="0" smtClean="0">
                <a:solidFill>
                  <a:srgbClr val="FFFF00"/>
                </a:solidFill>
                <a:latin typeface="Arabic Typesetting" pitchFamily="66" charset="-78"/>
                <a:cs typeface="Arabic Typesetting" pitchFamily="66" charset="-78"/>
              </a:rPr>
              <a:t>وهي</a:t>
            </a:r>
            <a:r>
              <a:rPr lang="ar-IQ" sz="2800" dirty="0" smtClean="0"/>
              <a:t>  </a:t>
            </a:r>
            <a:r>
              <a:rPr lang="ar-IQ" sz="2800" b="1" dirty="0" smtClean="0">
                <a:solidFill>
                  <a:srgbClr val="FFFF00"/>
                </a:solidFill>
                <a:latin typeface="Arabic Typesetting" pitchFamily="66" charset="-78"/>
                <a:cs typeface="Arabic Typesetting" pitchFamily="66" charset="-78"/>
              </a:rPr>
              <a:t>الخصائص</a:t>
            </a:r>
            <a:r>
              <a:rPr lang="ar-IQ" sz="2800" dirty="0" smtClean="0"/>
              <a:t> </a:t>
            </a:r>
            <a:r>
              <a:rPr lang="ar-IQ" sz="2800" dirty="0" smtClean="0">
                <a:solidFill>
                  <a:srgbClr val="FFFF00"/>
                </a:solidFill>
              </a:rPr>
              <a:t>(</a:t>
            </a:r>
            <a:r>
              <a:rPr lang="ar-IQ" sz="2800" b="1" dirty="0" smtClean="0">
                <a:solidFill>
                  <a:srgbClr val="FFFF00"/>
                </a:solidFill>
                <a:latin typeface="Arabic Typesetting" pitchFamily="66" charset="-78"/>
                <a:cs typeface="Arabic Typesetting" pitchFamily="66" charset="-78"/>
              </a:rPr>
              <a:t>الفيزيائية-</a:t>
            </a:r>
            <a:r>
              <a:rPr lang="ar-IQ" sz="2800" dirty="0" smtClean="0">
                <a:solidFill>
                  <a:srgbClr val="FFFF00"/>
                </a:solidFill>
              </a:rPr>
              <a:t> </a:t>
            </a:r>
            <a:r>
              <a:rPr lang="ar-IQ" sz="2800" b="1" dirty="0" smtClean="0">
                <a:solidFill>
                  <a:srgbClr val="FFFF00"/>
                </a:solidFill>
                <a:latin typeface="Arabic Typesetting" pitchFamily="66" charset="-78"/>
                <a:cs typeface="Arabic Typesetting" pitchFamily="66" charset="-78"/>
              </a:rPr>
              <a:t>الكيميائية</a:t>
            </a:r>
            <a:r>
              <a:rPr lang="ar-IQ" sz="2800" dirty="0" smtClean="0"/>
              <a:t> </a:t>
            </a:r>
            <a:r>
              <a:rPr lang="ar-IQ" sz="2800" dirty="0" smtClean="0">
                <a:solidFill>
                  <a:srgbClr val="FFFF00"/>
                </a:solidFill>
              </a:rPr>
              <a:t>) </a:t>
            </a:r>
            <a:r>
              <a:rPr lang="ar-IQ" sz="2800" b="1" dirty="0" smtClean="0">
                <a:solidFill>
                  <a:srgbClr val="FFFF00"/>
                </a:solidFill>
                <a:latin typeface="Arabic Typesetting" pitchFamily="66" charset="-78"/>
                <a:cs typeface="Arabic Typesetting" pitchFamily="66" charset="-78"/>
              </a:rPr>
              <a:t>التي</a:t>
            </a:r>
            <a:r>
              <a:rPr lang="ar-IQ" sz="2800" dirty="0" smtClean="0"/>
              <a:t> </a:t>
            </a:r>
            <a:r>
              <a:rPr lang="ar-IQ" sz="2800" b="1" dirty="0" smtClean="0">
                <a:solidFill>
                  <a:srgbClr val="FFFF00"/>
                </a:solidFill>
                <a:latin typeface="Arabic Typesetting" pitchFamily="66" charset="-78"/>
                <a:cs typeface="Arabic Typesetting" pitchFamily="66" charset="-78"/>
              </a:rPr>
              <a:t>تتضمنها</a:t>
            </a:r>
            <a:r>
              <a:rPr lang="ar-IQ" sz="2800" dirty="0" smtClean="0"/>
              <a:t> </a:t>
            </a:r>
            <a:r>
              <a:rPr lang="ar-IQ" sz="2800" b="1" dirty="0" smtClean="0">
                <a:solidFill>
                  <a:srgbClr val="FFFF00"/>
                </a:solidFill>
                <a:latin typeface="Arabic Typesetting" pitchFamily="66" charset="-78"/>
                <a:cs typeface="Arabic Typesetting" pitchFamily="66" charset="-78"/>
              </a:rPr>
              <a:t>المادة</a:t>
            </a:r>
            <a:r>
              <a:rPr lang="ar-IQ" sz="2800" dirty="0" smtClean="0"/>
              <a:t> </a:t>
            </a:r>
            <a:r>
              <a:rPr lang="ar-IQ" sz="2800" b="1" dirty="0" smtClean="0">
                <a:solidFill>
                  <a:srgbClr val="FFFF00"/>
                </a:solidFill>
                <a:latin typeface="Arabic Typesetting" pitchFamily="66" charset="-78"/>
                <a:cs typeface="Arabic Typesetting" pitchFamily="66" charset="-78"/>
              </a:rPr>
              <a:t>والتي</a:t>
            </a:r>
            <a:r>
              <a:rPr lang="ar-IQ" sz="2800" dirty="0" smtClean="0"/>
              <a:t> </a:t>
            </a:r>
            <a:r>
              <a:rPr lang="ar-IQ" sz="2800" b="1" dirty="0" smtClean="0">
                <a:solidFill>
                  <a:srgbClr val="FFFF00"/>
                </a:solidFill>
                <a:latin typeface="Arabic Typesetting" pitchFamily="66" charset="-78"/>
                <a:cs typeface="Arabic Typesetting" pitchFamily="66" charset="-78"/>
              </a:rPr>
              <a:t>تصنف</a:t>
            </a:r>
            <a:r>
              <a:rPr lang="ar-IQ" sz="2800" dirty="0" smtClean="0"/>
              <a:t> </a:t>
            </a:r>
            <a:r>
              <a:rPr lang="ar-IQ" sz="2800" b="1" dirty="0" smtClean="0">
                <a:solidFill>
                  <a:srgbClr val="FFFF00"/>
                </a:solidFill>
                <a:latin typeface="Arabic Typesetting" pitchFamily="66" charset="-78"/>
                <a:cs typeface="Arabic Typesetting" pitchFamily="66" charset="-78"/>
              </a:rPr>
              <a:t>على</a:t>
            </a:r>
            <a:r>
              <a:rPr lang="ar-IQ" sz="2800" dirty="0" smtClean="0"/>
              <a:t> </a:t>
            </a:r>
            <a:r>
              <a:rPr lang="ar-IQ" sz="2800" b="1" dirty="0" smtClean="0">
                <a:solidFill>
                  <a:srgbClr val="FFFF00"/>
                </a:solidFill>
                <a:latin typeface="Arabic Typesetting" pitchFamily="66" charset="-78"/>
                <a:cs typeface="Arabic Typesetting" pitchFamily="66" charset="-78"/>
              </a:rPr>
              <a:t>اساسها</a:t>
            </a:r>
            <a:r>
              <a:rPr lang="ar-IQ" sz="2800" dirty="0" smtClean="0"/>
              <a:t> </a:t>
            </a:r>
            <a:r>
              <a:rPr lang="ar-IQ" sz="2800" b="1" dirty="0" smtClean="0">
                <a:solidFill>
                  <a:srgbClr val="FFFF00"/>
                </a:solidFill>
                <a:latin typeface="Arabic Typesetting" pitchFamily="66" charset="-78"/>
                <a:cs typeface="Arabic Typesetting" pitchFamily="66" charset="-78"/>
              </a:rPr>
              <a:t>كالاتي</a:t>
            </a:r>
            <a:r>
              <a:rPr lang="ar-IQ" sz="2800" dirty="0" smtClean="0"/>
              <a:t>:</a:t>
            </a:r>
            <a:endParaRPr lang="ar-IQ" sz="3200" dirty="0" smtClean="0"/>
          </a:p>
          <a:p>
            <a:pPr algn="r">
              <a:buNone/>
            </a:pPr>
            <a:r>
              <a:rPr lang="ar-JO" sz="3200" b="1" dirty="0" smtClean="0">
                <a:solidFill>
                  <a:srgbClr val="FFFF00"/>
                </a:solidFill>
                <a:latin typeface="Arabic Typesetting" pitchFamily="66" charset="-78"/>
                <a:cs typeface="Arabic Typesetting" pitchFamily="66" charset="-78"/>
              </a:rPr>
              <a:t>آ- المواد القابلة للاشتعال:</a:t>
            </a:r>
            <a:endParaRPr lang="en-US" sz="3200" b="1" dirty="0" smtClean="0">
              <a:solidFill>
                <a:srgbClr val="FFFF00"/>
              </a:solidFill>
              <a:latin typeface="Arabic Typesetting" pitchFamily="66" charset="-78"/>
              <a:cs typeface="Arabic Typesetting" pitchFamily="66" charset="-78"/>
            </a:endParaRPr>
          </a:p>
          <a:p>
            <a:pPr algn="r">
              <a:buNone/>
            </a:pPr>
            <a:r>
              <a:rPr lang="ar-JO" sz="32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وهي مواد تقوم بإصدار أبخرة أوغازات قابلة للاشتعال إما لوحدها أو بالاتحاد</a:t>
            </a:r>
            <a:r>
              <a:rPr lang="ar-IQ" sz="2800" b="1" dirty="0" smtClean="0">
                <a:solidFill>
                  <a:srgbClr val="FFFF00"/>
                </a:solidFill>
                <a:latin typeface="Arabic Typesetting" pitchFamily="66" charset="-78"/>
                <a:cs typeface="Arabic Typesetting" pitchFamily="66" charset="-78"/>
              </a:rPr>
              <a:t> مع مادة أو مركب أو مزيج آخر بتوفر عوامل خارجية</a:t>
            </a:r>
          </a:p>
          <a:p>
            <a:pPr algn="r">
              <a:buNone/>
            </a:pPr>
            <a:r>
              <a:rPr lang="ar-JO" sz="3200" b="1" dirty="0" smtClean="0">
                <a:solidFill>
                  <a:srgbClr val="FFFF00"/>
                </a:solidFill>
                <a:latin typeface="Arabic Typesetting" pitchFamily="66" charset="-78"/>
                <a:cs typeface="Arabic Typesetting" pitchFamily="66" charset="-78"/>
              </a:rPr>
              <a:t> ب- المواد القابلة للانفج</a:t>
            </a:r>
            <a:r>
              <a:rPr lang="ar-IQ" sz="3200" b="1" dirty="0" smtClean="0">
                <a:solidFill>
                  <a:srgbClr val="FFFF00"/>
                </a:solidFill>
                <a:latin typeface="Arabic Typesetting" pitchFamily="66" charset="-78"/>
                <a:cs typeface="Arabic Typesetting" pitchFamily="66" charset="-78"/>
              </a:rPr>
              <a:t>ار :</a:t>
            </a:r>
            <a:r>
              <a:rPr lang="en-US" sz="2800" b="1" dirty="0" smtClean="0">
                <a:solidFill>
                  <a:srgbClr val="FFFF00"/>
                </a:solidFill>
                <a:latin typeface="Arabic Typesetting" pitchFamily="66" charset="-78"/>
                <a:cs typeface="Arabic Typesetting" pitchFamily="66" charset="-78"/>
              </a:rPr>
              <a:t> </a:t>
            </a:r>
            <a:br>
              <a:rPr lang="en-US" sz="2800"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وهي عبارة عن مواد تتضمن خصائص ذاتية تجعلها قابلة للانفجار بتأثير عوامل خارجية</a:t>
            </a:r>
          </a:p>
          <a:p>
            <a:pPr algn="r">
              <a:buNone/>
            </a:pPr>
            <a:r>
              <a:rPr lang="ar-IQ" sz="2800" b="1" dirty="0" smtClean="0">
                <a:solidFill>
                  <a:srgbClr val="FFFF00"/>
                </a:solidFill>
                <a:latin typeface="Arabic Typesetting" pitchFamily="66" charset="-78"/>
                <a:cs typeface="Arabic Typesetting" pitchFamily="66" charset="-78"/>
              </a:rPr>
              <a:t>(فيزيائية- ميكانيكية) كالحرارة أو الشرر أو الصدم أو السحق – جميع المواد القابلة للاشتعال تملك القدرة على تشكيل مخلوط قابل للانفجار  مع الهواء  عند تركيز معين وبتوفر عوامل مساعدة –يمكن لجميع الغازات المحفوظة تحت ضغط مرتفع ان تشكل خطر الانفجار عند توفر الشروط المساعدة .</a:t>
            </a:r>
            <a:endParaRPr lang="en-US" sz="2800" b="1" dirty="0" smtClean="0">
              <a:solidFill>
                <a:srgbClr val="FFFF00"/>
              </a:solidFill>
              <a:latin typeface="Arabic Typesetting" pitchFamily="66" charset="-78"/>
              <a:cs typeface="Arabic Typesetting" pitchFamily="66" charset="-78"/>
            </a:endParaRPr>
          </a:p>
        </p:txBody>
      </p:sp>
    </p:spTree>
  </p:cSld>
  <p:clrMapOvr>
    <a:overrideClrMapping bg1="dk1" tx1="lt1" bg2="dk2" tx2="lt2" accent1="accent1" accent2="accent2" accent3="accent3" accent4="accent4" accent5="accent5" accent6="accent6" hlink="hlink" folHlink="folHlink"/>
  </p:clrMapOvr>
  <p:transition spd="slow">
    <p:zoom/>
    <p:sndAc>
      <p:stSnd>
        <p:snd r:embed="rId3" name="bomb.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14282" y="357166"/>
            <a:ext cx="8715404" cy="6401753"/>
          </a:xfrm>
          <a:prstGeom prst="rect">
            <a:avLst/>
          </a:prstGeom>
        </p:spPr>
        <p:txBody>
          <a:bodyPr wrap="square">
            <a:spAutoFit/>
          </a:bodyPr>
          <a:lstStyle/>
          <a:p>
            <a:endParaRPr lang="en-US" sz="2400" b="1" dirty="0" smtClean="0">
              <a:solidFill>
                <a:srgbClr val="FFFF00"/>
              </a:solidFill>
              <a:latin typeface="Arabic Typesetting" pitchFamily="66" charset="-78"/>
              <a:cs typeface="Arabic Typesetting" pitchFamily="66" charset="-78"/>
            </a:endParaRPr>
          </a:p>
          <a:p>
            <a:r>
              <a:rPr lang="ar-JO" sz="2400" dirty="0" smtClean="0"/>
              <a:t> </a:t>
            </a:r>
            <a:r>
              <a:rPr lang="ar-JO" sz="3200" b="1" dirty="0" smtClean="0">
                <a:solidFill>
                  <a:srgbClr val="FFFF00"/>
                </a:solidFill>
                <a:latin typeface="Arabic Typesetting" pitchFamily="66" charset="-78"/>
                <a:cs typeface="Arabic Typesetting" pitchFamily="66" charset="-78"/>
              </a:rPr>
              <a:t>ج- المواد المؤكســدة</a:t>
            </a:r>
            <a:r>
              <a:rPr lang="en-US" sz="3200" b="1" dirty="0" smtClean="0">
                <a:solidFill>
                  <a:srgbClr val="FFFF00"/>
                </a:solidFill>
                <a:latin typeface="Arabic Typesetting" pitchFamily="66" charset="-78"/>
                <a:cs typeface="Arabic Typesetting" pitchFamily="66" charset="-78"/>
              </a:rPr>
              <a:t>: </a:t>
            </a:r>
            <a:r>
              <a:rPr lang="en-US" sz="2400" b="1" dirty="0" smtClean="0">
                <a:solidFill>
                  <a:srgbClr val="FFFF00"/>
                </a:solidFill>
                <a:latin typeface="Arabic Typesetting" pitchFamily="66" charset="-78"/>
                <a:cs typeface="Arabic Typesetting" pitchFamily="66" charset="-78"/>
              </a:rPr>
              <a:t/>
            </a:r>
            <a:br>
              <a:rPr lang="en-US" sz="2400" b="1" dirty="0" smtClean="0">
                <a:solidFill>
                  <a:srgbClr val="FFFF00"/>
                </a:solidFill>
                <a:latin typeface="Arabic Typesetting" pitchFamily="66" charset="-78"/>
                <a:cs typeface="Arabic Typesetting" pitchFamily="66" charset="-78"/>
              </a:rPr>
            </a:br>
            <a:r>
              <a:rPr lang="ar-JO" sz="2800" b="1" dirty="0" smtClean="0">
                <a:solidFill>
                  <a:srgbClr val="FFFF00"/>
                </a:solidFill>
                <a:latin typeface="Arabic Typesetting" pitchFamily="66" charset="-78"/>
                <a:cs typeface="Arabic Typesetting" pitchFamily="66" charset="-78"/>
              </a:rPr>
              <a:t>وهي عبارة عن مواد غـنـيـة</a:t>
            </a:r>
            <a:r>
              <a:rPr lang="en-US"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بالأوكسجين وشديدة التفاعل مع المواد الأخرى محررة كميات كبيرة من الحرارة </a:t>
            </a:r>
            <a:r>
              <a:rPr lang="ar-IQ" sz="2800" b="1" dirty="0" smtClean="0">
                <a:solidFill>
                  <a:srgbClr val="FFFF00"/>
                </a:solidFill>
                <a:latin typeface="Arabic Typesetting" pitchFamily="66" charset="-78"/>
                <a:cs typeface="Arabic Typesetting" pitchFamily="66" charset="-78"/>
              </a:rPr>
              <a:t>.</a:t>
            </a:r>
            <a:r>
              <a:rPr lang="en-US" sz="2400" b="1" dirty="0" smtClean="0">
                <a:solidFill>
                  <a:srgbClr val="FFFF00"/>
                </a:solidFill>
                <a:latin typeface="Arabic Typesetting" pitchFamily="66" charset="-78"/>
                <a:cs typeface="Arabic Typesetting" pitchFamily="66" charset="-78"/>
              </a:rPr>
              <a:t/>
            </a:r>
            <a:br>
              <a:rPr lang="en-US" sz="2400" b="1" dirty="0" smtClean="0">
                <a:solidFill>
                  <a:srgbClr val="FFFF00"/>
                </a:solidFill>
                <a:latin typeface="Arabic Typesetting" pitchFamily="66" charset="-78"/>
                <a:cs typeface="Arabic Typesetting" pitchFamily="66" charset="-78"/>
              </a:rPr>
            </a:br>
            <a:r>
              <a:rPr lang="ar-JO" sz="3200" b="1" dirty="0" smtClean="0">
                <a:solidFill>
                  <a:srgbClr val="FFFF00"/>
                </a:solidFill>
                <a:latin typeface="Arabic Typesetting" pitchFamily="66" charset="-78"/>
                <a:cs typeface="Arabic Typesetting" pitchFamily="66" charset="-78"/>
              </a:rPr>
              <a:t>د- المواد الأكــالـة</a:t>
            </a:r>
            <a:r>
              <a:rPr lang="en-US" sz="3200" b="1" dirty="0" smtClean="0">
                <a:solidFill>
                  <a:srgbClr val="FFFF00"/>
                </a:solidFill>
                <a:latin typeface="Arabic Typesetting" pitchFamily="66" charset="-78"/>
                <a:cs typeface="Arabic Typesetting" pitchFamily="66" charset="-78"/>
              </a:rPr>
              <a:t>: </a:t>
            </a:r>
            <a:r>
              <a:rPr lang="en-US" sz="2400" b="1" dirty="0" smtClean="0">
                <a:solidFill>
                  <a:srgbClr val="FFFF00"/>
                </a:solidFill>
                <a:latin typeface="Arabic Typesetting" pitchFamily="66" charset="-78"/>
                <a:cs typeface="Arabic Typesetting" pitchFamily="66" charset="-78"/>
              </a:rPr>
              <a:t/>
            </a:r>
            <a:br>
              <a:rPr lang="en-US" sz="2400" b="1" dirty="0" smtClean="0">
                <a:solidFill>
                  <a:srgbClr val="FFFF00"/>
                </a:solidFill>
                <a:latin typeface="Arabic Typesetting" pitchFamily="66" charset="-78"/>
                <a:cs typeface="Arabic Typesetting" pitchFamily="66" charset="-78"/>
              </a:rPr>
            </a:br>
            <a:r>
              <a:rPr lang="ar-JO" sz="2800" b="1" dirty="0" smtClean="0">
                <a:solidFill>
                  <a:srgbClr val="FFFF00"/>
                </a:solidFill>
                <a:latin typeface="Arabic Typesetting" pitchFamily="66" charset="-78"/>
                <a:cs typeface="Arabic Typesetting" pitchFamily="66" charset="-78"/>
              </a:rPr>
              <a:t>وهي مواد قادرة على إحداث</a:t>
            </a:r>
            <a:r>
              <a:rPr lang="en-US"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تخريب في النسيج الحي لدى ملامسته لها، وتكون درجة حموضتها أقل من 2 أو أكثر </a:t>
            </a:r>
            <a:r>
              <a:rPr lang="ar-JO" sz="2800" b="1" dirty="0" err="1" smtClean="0">
                <a:solidFill>
                  <a:srgbClr val="FFFF00"/>
                </a:solidFill>
                <a:latin typeface="Arabic Typesetting" pitchFamily="66" charset="-78"/>
                <a:cs typeface="Arabic Typesetting" pitchFamily="66" charset="-78"/>
              </a:rPr>
              <a:t>م</a:t>
            </a:r>
            <a:r>
              <a:rPr lang="ar-IQ" sz="2800" b="1" dirty="0" smtClean="0">
                <a:solidFill>
                  <a:srgbClr val="FFFF00"/>
                </a:solidFill>
                <a:latin typeface="Arabic Typesetting" pitchFamily="66" charset="-78"/>
                <a:cs typeface="Arabic Typesetting" pitchFamily="66" charset="-78"/>
              </a:rPr>
              <a:t>ن </a:t>
            </a:r>
            <a:r>
              <a:rPr lang="ar-JO" sz="2800" b="1" dirty="0" smtClean="0">
                <a:solidFill>
                  <a:srgbClr val="FFFF00"/>
                </a:solidFill>
                <a:latin typeface="Arabic Typesetting" pitchFamily="66" charset="-78"/>
                <a:cs typeface="Arabic Typesetting" pitchFamily="66" charset="-78"/>
              </a:rPr>
              <a:t>12.5</a:t>
            </a:r>
            <a:r>
              <a:rPr lang="ar-IQ" sz="2800" b="1" dirty="0" smtClean="0">
                <a:solidFill>
                  <a:srgbClr val="FFFF00"/>
                </a:solidFill>
                <a:latin typeface="Arabic Typesetting" pitchFamily="66" charset="-78"/>
                <a:cs typeface="Arabic Typesetting" pitchFamily="66" charset="-78"/>
              </a:rPr>
              <a:t> </a:t>
            </a:r>
            <a:r>
              <a:rPr lang="en-US"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ح</a:t>
            </a:r>
            <a:r>
              <a:rPr lang="ar-IQ" sz="2800" b="1" dirty="0" err="1" smtClean="0">
                <a:solidFill>
                  <a:srgbClr val="FFFF00"/>
                </a:solidFill>
                <a:latin typeface="Arabic Typesetting" pitchFamily="66" charset="-78"/>
                <a:cs typeface="Arabic Typesetting" pitchFamily="66" charset="-78"/>
              </a:rPr>
              <a:t>ام</a:t>
            </a:r>
            <a:r>
              <a:rPr lang="ar-JO" sz="2800" b="1" dirty="0" smtClean="0">
                <a:solidFill>
                  <a:srgbClr val="FFFF00"/>
                </a:solidFill>
                <a:latin typeface="Arabic Typesetting" pitchFamily="66" charset="-78"/>
                <a:cs typeface="Arabic Typesetting" pitchFamily="66" charset="-78"/>
              </a:rPr>
              <a:t>ض أو </a:t>
            </a:r>
            <a:r>
              <a:rPr lang="ar-JO" sz="2800" b="1" dirty="0" smtClean="0">
                <a:solidFill>
                  <a:srgbClr val="FFFF00"/>
                </a:solidFill>
                <a:latin typeface="Arabic Typesetting" pitchFamily="66" charset="-78"/>
                <a:cs typeface="Arabic Typesetting" pitchFamily="66" charset="-78"/>
              </a:rPr>
              <a:t> </a:t>
            </a:r>
            <a:r>
              <a:rPr lang="ar-JO" sz="2800" b="1" dirty="0" err="1" smtClean="0">
                <a:solidFill>
                  <a:srgbClr val="FFFF00"/>
                </a:solidFill>
                <a:latin typeface="Arabic Typesetting" pitchFamily="66" charset="-78"/>
                <a:cs typeface="Arabic Typesetting" pitchFamily="66" charset="-78"/>
              </a:rPr>
              <a:t>ق</a:t>
            </a:r>
            <a:r>
              <a:rPr lang="ar-IQ" sz="2800" b="1" dirty="0" smtClean="0">
                <a:solidFill>
                  <a:srgbClr val="FFFF00"/>
                </a:solidFill>
                <a:latin typeface="Arabic Typesetting" pitchFamily="66" charset="-78"/>
                <a:cs typeface="Arabic Typesetting" pitchFamily="66" charset="-78"/>
              </a:rPr>
              <a:t>ل</a:t>
            </a:r>
            <a:r>
              <a:rPr lang="ar-JO" sz="2800" b="1" dirty="0" err="1" smtClean="0">
                <a:solidFill>
                  <a:srgbClr val="FFFF00"/>
                </a:solidFill>
                <a:latin typeface="Arabic Typesetting" pitchFamily="66" charset="-78"/>
                <a:cs typeface="Arabic Typesetting" pitchFamily="66" charset="-78"/>
              </a:rPr>
              <a:t>وي</a:t>
            </a:r>
            <a:r>
              <a:rPr lang="ar-IQ" sz="2800" b="1" dirty="0" smtClean="0">
                <a:solidFill>
                  <a:srgbClr val="FFFF00"/>
                </a:solidFill>
                <a:latin typeface="Arabic Typesetting" pitchFamily="66" charset="-78"/>
                <a:cs typeface="Arabic Typesetting" pitchFamily="66" charset="-78"/>
              </a:rPr>
              <a:t>)</a:t>
            </a:r>
            <a:endParaRPr lang="ar-IQ" sz="2800" b="1" dirty="0" smtClean="0">
              <a:solidFill>
                <a:srgbClr val="FFFF00"/>
              </a:solidFill>
              <a:latin typeface="Arabic Typesetting" pitchFamily="66" charset="-78"/>
              <a:cs typeface="Arabic Typesetting" pitchFamily="66" charset="-78"/>
            </a:endParaRPr>
          </a:p>
          <a:p>
            <a:r>
              <a:rPr lang="ar-JO" sz="3200" b="1" dirty="0" smtClean="0">
                <a:solidFill>
                  <a:srgbClr val="FFFF00"/>
                </a:solidFill>
                <a:latin typeface="Arabic Typesetting" pitchFamily="66" charset="-78"/>
                <a:cs typeface="Arabic Typesetting" pitchFamily="66" charset="-78"/>
              </a:rPr>
              <a:t>هـ- المواد الفعالة كيميائياً</a:t>
            </a:r>
            <a:r>
              <a:rPr lang="en-US" sz="3200" b="1" dirty="0" smtClean="0">
                <a:solidFill>
                  <a:srgbClr val="FFFF00"/>
                </a:solidFill>
                <a:latin typeface="Arabic Typesetting" pitchFamily="66" charset="-78"/>
                <a:cs typeface="Arabic Typesetting" pitchFamily="66" charset="-78"/>
              </a:rPr>
              <a:t>: </a:t>
            </a:r>
            <a:r>
              <a:rPr lang="en-US" sz="2400" b="1" dirty="0" smtClean="0">
                <a:solidFill>
                  <a:srgbClr val="FFFF00"/>
                </a:solidFill>
                <a:latin typeface="Arabic Typesetting" pitchFamily="66" charset="-78"/>
                <a:cs typeface="Arabic Typesetting" pitchFamily="66" charset="-78"/>
              </a:rPr>
              <a:t/>
            </a:r>
            <a:br>
              <a:rPr lang="en-US" sz="2400" b="1" dirty="0" smtClean="0">
                <a:solidFill>
                  <a:srgbClr val="FFFF00"/>
                </a:solidFill>
                <a:latin typeface="Arabic Typesetting" pitchFamily="66" charset="-78"/>
                <a:cs typeface="Arabic Typesetting" pitchFamily="66" charset="-78"/>
              </a:rPr>
            </a:br>
            <a:r>
              <a:rPr lang="ar-JO" sz="2800" b="1" dirty="0" smtClean="0">
                <a:solidFill>
                  <a:srgbClr val="FFFF00"/>
                </a:solidFill>
                <a:latin typeface="Arabic Typesetting" pitchFamily="66" charset="-78"/>
                <a:cs typeface="Arabic Typesetting" pitchFamily="66" charset="-78"/>
              </a:rPr>
              <a:t>وهي مواد نشيطة كيميائياً</a:t>
            </a:r>
            <a:r>
              <a:rPr lang="en-US"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حيث يؤدي تفاعلها مع المواد الكيميائية الأخرى إلى احتمال وقوع حوادث خطرة نتيجة</a:t>
            </a:r>
            <a:r>
              <a:rPr lang="en-US"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تشكل مواد قابلة للاشتعال أو الانفجار أو مواد شديدة السمية</a:t>
            </a:r>
            <a:r>
              <a:rPr lang="en-US" sz="2800" b="1" dirty="0" smtClean="0">
                <a:solidFill>
                  <a:srgbClr val="FFFF00"/>
                </a:solidFill>
                <a:latin typeface="Arabic Typesetting" pitchFamily="66" charset="-78"/>
                <a:cs typeface="Arabic Typesetting" pitchFamily="66" charset="-78"/>
              </a:rPr>
              <a:t>.</a:t>
            </a:r>
          </a:p>
          <a:p>
            <a:endParaRPr lang="ar-IQ" sz="2400" b="1" dirty="0" smtClean="0">
              <a:solidFill>
                <a:srgbClr val="FFFF00"/>
              </a:solidFill>
              <a:latin typeface="Arabic Typesetting" pitchFamily="66" charset="-78"/>
              <a:cs typeface="Arabic Typesetting" pitchFamily="66" charset="-78"/>
            </a:endParaRPr>
          </a:p>
          <a:p>
            <a:r>
              <a:rPr lang="en-US" sz="2400" b="1" dirty="0" smtClean="0">
                <a:solidFill>
                  <a:srgbClr val="FFFF00"/>
                </a:solidFill>
                <a:latin typeface="Arabic Typesetting" pitchFamily="66" charset="-78"/>
                <a:cs typeface="Arabic Typesetting" pitchFamily="66" charset="-78"/>
              </a:rPr>
              <a:t/>
            </a:r>
            <a:br>
              <a:rPr lang="en-US" sz="2400" b="1" dirty="0" smtClean="0">
                <a:solidFill>
                  <a:srgbClr val="FFFF00"/>
                </a:solidFill>
                <a:latin typeface="Arabic Typesetting" pitchFamily="66" charset="-78"/>
                <a:cs typeface="Arabic Typesetting" pitchFamily="66" charset="-78"/>
              </a:rPr>
            </a:br>
            <a:endParaRPr lang="ar-IQ" sz="2400" b="1" dirty="0" smtClean="0">
              <a:solidFill>
                <a:srgbClr val="FFFF00"/>
              </a:solidFill>
              <a:latin typeface="Arabic Typesetting" pitchFamily="66" charset="-78"/>
              <a:cs typeface="Arabic Typesetting" pitchFamily="66" charset="-78"/>
            </a:endParaRPr>
          </a:p>
          <a:p>
            <a:r>
              <a:rPr lang="en-US" sz="2400" b="1" dirty="0" smtClean="0">
                <a:solidFill>
                  <a:srgbClr val="FFFF00"/>
                </a:solidFill>
                <a:latin typeface="Arabic Typesetting" pitchFamily="66" charset="-78"/>
                <a:cs typeface="Arabic Typesetting" pitchFamily="66" charset="-78"/>
              </a:rPr>
              <a:t/>
            </a:r>
            <a:br>
              <a:rPr lang="en-US" sz="2400" b="1" dirty="0" smtClean="0">
                <a:solidFill>
                  <a:srgbClr val="FFFF00"/>
                </a:solidFill>
                <a:latin typeface="Arabic Typesetting" pitchFamily="66" charset="-78"/>
                <a:cs typeface="Arabic Typesetting" pitchFamily="66" charset="-78"/>
              </a:rPr>
            </a:br>
            <a:r>
              <a:rPr lang="en-US" dirty="0" smtClean="0"/>
              <a:t/>
            </a:r>
            <a:br>
              <a:rPr lang="en-US" dirty="0" smtClean="0"/>
            </a:br>
            <a:r>
              <a:rPr lang="en-US" dirty="0" smtClean="0"/>
              <a:t> </a:t>
            </a:r>
            <a:br>
              <a:rPr lang="en-US" dirty="0" smtClean="0"/>
            </a:br>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285728"/>
            <a:ext cx="8786874" cy="6286544"/>
          </a:xfrm>
        </p:spPr>
        <p:txBody>
          <a:bodyPr>
            <a:normAutofit lnSpcReduction="10000"/>
          </a:bodyPr>
          <a:lstStyle/>
          <a:p>
            <a:pPr rtl="1"/>
            <a:r>
              <a:rPr lang="ar-SA" sz="4000" dirty="0" smtClean="0"/>
              <a:t> </a:t>
            </a:r>
            <a:r>
              <a:rPr lang="ar-SA" sz="4400" dirty="0" smtClean="0">
                <a:solidFill>
                  <a:srgbClr val="FFFF00"/>
                </a:solidFill>
                <a:latin typeface="Arabic Typesetting" pitchFamily="66" charset="-78"/>
                <a:cs typeface="Arabic Typesetting" pitchFamily="66" charset="-78"/>
              </a:rPr>
              <a:t>إجراءات السلامة في عمليات اللحام والقطع</a:t>
            </a:r>
            <a:endParaRPr lang="en-US" sz="4400" dirty="0" smtClean="0">
              <a:solidFill>
                <a:srgbClr val="FFFF00"/>
              </a:solidFill>
              <a:latin typeface="Arabic Typesetting" pitchFamily="66" charset="-78"/>
              <a:cs typeface="Arabic Typesetting" pitchFamily="66" charset="-78"/>
            </a:endParaRPr>
          </a:p>
          <a:p>
            <a:pPr lvl="0" rtl="1"/>
            <a:r>
              <a:rPr lang="ar-IQ" sz="2800"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يمنع منعا باتا استخدام الغاز المضغوط من الاسطوانات التي </a:t>
            </a:r>
            <a:r>
              <a:rPr lang="ar-JO" sz="2800" b="1" dirty="0" smtClean="0">
                <a:solidFill>
                  <a:srgbClr val="FFFF00"/>
                </a:solidFill>
                <a:latin typeface="Arabic Typesetting" pitchFamily="66" charset="-78"/>
                <a:cs typeface="Arabic Typesetting" pitchFamily="66" charset="-78"/>
              </a:rPr>
              <a:t>تخلو </a:t>
            </a:r>
            <a:r>
              <a:rPr lang="ar-JO" sz="2800" b="1" dirty="0" smtClean="0">
                <a:solidFill>
                  <a:srgbClr val="FFFF00"/>
                </a:solidFill>
                <a:latin typeface="Arabic Typesetting" pitchFamily="66" charset="-78"/>
                <a:cs typeface="Arabic Typesetting" pitchFamily="66" charset="-78"/>
              </a:rPr>
              <a:t>من ساعات تنظيم الضغط أو الاسطوانات التي تتلف بها هذه الساعات ولحين استبدالها.</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يجب فتح الاسطوانات أو خط الصمامات قبل وصل المنظمات لمنع تفريغ الغبار والشوائب في المنظم.</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يتم فتح الأسطوانة والصمام الخطي بالتدريج.</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يجب الالتزام بإغلاق صمام الأسطوانة وتفريغ الغاز من المنظم بفتح صمام أنبوبة النفخ وذلك عند إقفال الأسطوانة.</a:t>
            </a:r>
            <a:endParaRPr lang="ar-IQ"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أفحص الخراطيم وقاذف اللهب بانتظام للتأكد من سلامتها وجاهزيتها للعمل وتأكد من أن الخراطيم موصولة بإحكام بالجهاز ولا يوجد بها تسرب.</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نفذ عملية فحص التسرب باستخدام الماء والصابون </a:t>
            </a:r>
            <a:r>
              <a:rPr lang="ar-JO" sz="2800" b="1" dirty="0" smtClean="0">
                <a:solidFill>
                  <a:srgbClr val="FFFF00"/>
                </a:solidFill>
                <a:latin typeface="Arabic Typesetting" pitchFamily="66" charset="-78"/>
                <a:cs typeface="Arabic Typesetting" pitchFamily="66" charset="-78"/>
              </a:rPr>
              <a:t>واحذر</a:t>
            </a:r>
            <a:r>
              <a:rPr lang="ar-IQ" sz="2800" b="1" dirty="0" smtClean="0">
                <a:solidFill>
                  <a:srgbClr val="FFFF00"/>
                </a:solidFill>
                <a:latin typeface="Arabic Typesetting" pitchFamily="66" charset="-78"/>
                <a:cs typeface="Arabic Typesetting" pitchFamily="66" charset="-78"/>
              </a:rPr>
              <a:t> من</a:t>
            </a:r>
            <a:r>
              <a:rPr lang="ar-JO"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استخدام اللهب لهذا الغرض.</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تأكد من عدم وجود أي مواد ذات اطراف حادة بالقرب من خراطيم الغاز يؤدي ارتطامها أو احتكاكها بها إلى اتلاف هذه الخراطيم وتسريب الغاز.</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لا يسمح باستخدام اسطوانات الغاز أو إجراء عمليات اللحام لأي من العاملين غير المدربين </a:t>
            </a:r>
            <a:r>
              <a:rPr lang="ar-IQ" sz="2800" b="1" dirty="0" smtClean="0">
                <a:solidFill>
                  <a:srgbClr val="FFFF00"/>
                </a:solidFill>
                <a:latin typeface="Arabic Typesetting" pitchFamily="66" charset="-78"/>
                <a:cs typeface="Arabic Typesetting" pitchFamily="66" charset="-78"/>
              </a:rPr>
              <a:t>إلا بحضور ذوي الخبرة</a:t>
            </a:r>
            <a:r>
              <a:rPr lang="ar-JO" sz="2800" b="1" dirty="0" smtClean="0">
                <a:solidFill>
                  <a:srgbClr val="FFFF00"/>
                </a:solidFill>
                <a:latin typeface="Arabic Typesetting" pitchFamily="66" charset="-78"/>
                <a:cs typeface="Arabic Typesetting" pitchFamily="66" charset="-78"/>
              </a:rPr>
              <a:t>.</a:t>
            </a:r>
            <a:endParaRPr lang="en-US" sz="2800" b="1" dirty="0" smtClean="0">
              <a:solidFill>
                <a:srgbClr val="FFFF00"/>
              </a:solidFill>
              <a:latin typeface="Arabic Typesetting" pitchFamily="66" charset="-78"/>
              <a:cs typeface="Arabic Typesetting" pitchFamily="66" charset="-78"/>
            </a:endParaRPr>
          </a:p>
          <a:p>
            <a:pPr lvl="0" rtl="1"/>
            <a:r>
              <a:rPr lang="ar-IQ" sz="2800" b="1" dirty="0" smtClean="0">
                <a:solidFill>
                  <a:srgbClr val="FFFF00"/>
                </a:solidFill>
                <a:latin typeface="Arabic Typesetting" pitchFamily="66" charset="-78"/>
                <a:cs typeface="Arabic Typesetting" pitchFamily="66" charset="-78"/>
              </a:rPr>
              <a:t>* </a:t>
            </a:r>
            <a:r>
              <a:rPr lang="ar-JO" sz="2800" b="1" dirty="0" smtClean="0">
                <a:solidFill>
                  <a:srgbClr val="FFFF00"/>
                </a:solidFill>
                <a:latin typeface="Arabic Typesetting" pitchFamily="66" charset="-78"/>
                <a:cs typeface="Arabic Typesetting" pitchFamily="66" charset="-78"/>
              </a:rPr>
              <a:t>يجب المحافظة على بقاء الغطاء الخاص بالاسطوانات في مكانه إلى حين الحاجة للاستخدام.</a:t>
            </a:r>
            <a:endParaRPr lang="en-US" sz="2800" b="1" dirty="0" smtClean="0">
              <a:solidFill>
                <a:srgbClr val="FFFF00"/>
              </a:solidFill>
              <a:latin typeface="Arabic Typesetting" pitchFamily="66" charset="-78"/>
              <a:cs typeface="Arabic Typesetting" pitchFamily="66" charset="-78"/>
            </a:endParaRPr>
          </a:p>
          <a:p>
            <a:pPr lvl="0" rtl="1"/>
            <a:endParaRPr lang="en-US" sz="2800"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85728"/>
            <a:ext cx="8643998" cy="6357982"/>
          </a:xfrm>
        </p:spPr>
        <p:txBody>
          <a:bodyPr/>
          <a:lstStyle/>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تستخدم المعدات المعتمدة فقط لفتح أو إغلاق صمامات الاسطوانات ولتنظيف </a:t>
            </a:r>
            <a:r>
              <a:rPr lang="ar-JO" b="1" dirty="0" smtClean="0">
                <a:solidFill>
                  <a:srgbClr val="FFFF00"/>
                </a:solidFill>
                <a:latin typeface="Arabic Typesetting" pitchFamily="66" charset="-78"/>
                <a:cs typeface="Arabic Typesetting" pitchFamily="66" charset="-78"/>
              </a:rPr>
              <a:t>مش</a:t>
            </a:r>
            <a:r>
              <a:rPr lang="ar-IQ" b="1" dirty="0" smtClean="0">
                <a:solidFill>
                  <a:srgbClr val="FFFF00"/>
                </a:solidFill>
                <a:latin typeface="Arabic Typesetting" pitchFamily="66" charset="-78"/>
                <a:cs typeface="Arabic Typesetting" pitchFamily="66" charset="-78"/>
              </a:rPr>
              <a:t>ع</a:t>
            </a:r>
            <a:r>
              <a:rPr lang="ar-JO" b="1" dirty="0" smtClean="0">
                <a:solidFill>
                  <a:srgbClr val="FFFF00"/>
                </a:solidFill>
                <a:latin typeface="Arabic Typesetting" pitchFamily="66" charset="-78"/>
                <a:cs typeface="Arabic Typesetting" pitchFamily="66" charset="-78"/>
              </a:rPr>
              <a:t>ل </a:t>
            </a:r>
            <a:r>
              <a:rPr lang="ar-JO" b="1" dirty="0" smtClean="0">
                <a:solidFill>
                  <a:srgbClr val="FFFF00"/>
                </a:solidFill>
                <a:latin typeface="Arabic Typesetting" pitchFamily="66" charset="-78"/>
                <a:cs typeface="Arabic Typesetting" pitchFamily="66" charset="-78"/>
              </a:rPr>
              <a:t>اللهب.</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تأكد من أن خراطيم الغاز( الاستيلين والأكسجين ) بعيدة عن مرور المركبات أو العربات الثقيلة فوقها حتى ولو لم تكن مستخدمة لحمايتها من التلف والتمزق.</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أن تزود كل أجهزة اللحام الغازي </a:t>
            </a:r>
            <a:r>
              <a:rPr lang="ar-IQ" b="1" dirty="0" smtClean="0">
                <a:solidFill>
                  <a:srgbClr val="FFFF00"/>
                </a:solidFill>
                <a:latin typeface="Arabic Typesetting" pitchFamily="66" charset="-78"/>
                <a:cs typeface="Arabic Typesetting" pitchFamily="66" charset="-78"/>
              </a:rPr>
              <a:t>ب</a:t>
            </a:r>
            <a:r>
              <a:rPr lang="ar-JO" b="1" dirty="0" smtClean="0">
                <a:solidFill>
                  <a:srgbClr val="FFFF00"/>
                </a:solidFill>
                <a:latin typeface="Arabic Typesetting" pitchFamily="66" charset="-78"/>
                <a:cs typeface="Arabic Typesetting" pitchFamily="66" charset="-78"/>
              </a:rPr>
              <a:t>صمامات فحص عدم عودة اللهب المرتد إلى الخراطيم والأسطوانات.</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الالتزام بتشغيل شعلات اللحام باستخدام مشعل اللهب </a:t>
            </a:r>
            <a:r>
              <a:rPr lang="ar-JO" b="1" dirty="0" smtClean="0">
                <a:solidFill>
                  <a:srgbClr val="FFFF00"/>
                </a:solidFill>
                <a:latin typeface="Arabic Typesetting" pitchFamily="66" charset="-78"/>
                <a:cs typeface="Arabic Typesetting" pitchFamily="66" charset="-78"/>
              </a:rPr>
              <a:t>.</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ارتداء معدات الوقاية الشخصية أثناء العمل.</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توفير تهوية موضعية ( مراوح شفط) لإزالة الغازات والأبخرة الناجمة عن عمليات اللحام في الأماكن المغلقة.</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على اللحام ومساعديه التأكد من نظافة ملابسهم وخلوها من الزيوت والدهون لتجنب الاحتراق بواسطة </a:t>
            </a:r>
            <a:r>
              <a:rPr lang="ar-JO" b="1" dirty="0" smtClean="0">
                <a:solidFill>
                  <a:srgbClr val="FFFF00"/>
                </a:solidFill>
                <a:latin typeface="Arabic Typesetting" pitchFamily="66" charset="-78"/>
                <a:cs typeface="Arabic Typesetting" pitchFamily="66" charset="-78"/>
              </a:rPr>
              <a:t>الشرر</a:t>
            </a:r>
            <a:r>
              <a:rPr lang="ar-JO" b="1" dirty="0" smtClean="0">
                <a:solidFill>
                  <a:srgbClr val="FFFF00"/>
                </a:solidFill>
                <a:latin typeface="Arabic Typesetting" pitchFamily="66" charset="-78"/>
                <a:cs typeface="Arabic Typesetting" pitchFamily="66" charset="-78"/>
              </a:rPr>
              <a:t>.</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الالتزام بعدم التدخين.</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التأكد من وجود طفايات الحريق (البودرة الجافة) ومن معرفة العاملين باستخدامها.</a:t>
            </a:r>
            <a:endParaRPr lang="en-US" b="1" dirty="0" smtClean="0">
              <a:solidFill>
                <a:srgbClr val="FFFF00"/>
              </a:solidFill>
              <a:latin typeface="Arabic Typesetting" pitchFamily="66" charset="-78"/>
              <a:cs typeface="Arabic Typesetting" pitchFamily="66" charset="-78"/>
            </a:endParaRPr>
          </a:p>
          <a:p>
            <a:endParaRPr lang="en-US"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14290"/>
            <a:ext cx="8643998" cy="6357982"/>
          </a:xfrm>
        </p:spPr>
        <p:txBody>
          <a:bodyPr>
            <a:normAutofit/>
          </a:bodyPr>
          <a:lstStyle/>
          <a:p>
            <a:pPr rtl="1"/>
            <a:r>
              <a:rPr lang="ar-SA" sz="4000" b="1" dirty="0" smtClean="0"/>
              <a:t> </a:t>
            </a:r>
            <a:r>
              <a:rPr lang="ar-SA" sz="4000" b="1" dirty="0" smtClean="0">
                <a:solidFill>
                  <a:srgbClr val="FFFF00"/>
                </a:solidFill>
                <a:latin typeface="Arabic Typesetting" pitchFamily="66" charset="-78"/>
                <a:cs typeface="Arabic Typesetting" pitchFamily="66" charset="-78"/>
              </a:rPr>
              <a:t>السلامة في استخدام العدة اليدوية</a:t>
            </a:r>
            <a:endParaRPr lang="en-US" sz="4000"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على جميع العاملين في الورش مراعاة القواعد العامة التالية عند استخدام العدة اليدوية في العمل:</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التأكد من سلامة أي من المعدات قبل استخدامها بفحصها جيدا.</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استخدم العدة في الأغراض المخصصة لها فقط وبالطريقة الصحيحة ولا يسمح بتعديل أو ضبط هذه المعدات بصورة مغايرة لصنعها.</a:t>
            </a:r>
            <a:endParaRPr lang="en-US" b="1" dirty="0" smtClean="0">
              <a:solidFill>
                <a:srgbClr val="FFFF00"/>
              </a:solidFill>
              <a:latin typeface="Arabic Typesetting" pitchFamily="66" charset="-78"/>
              <a:cs typeface="Arabic Typesetting" pitchFamily="66" charset="-78"/>
            </a:endParaRPr>
          </a:p>
          <a:p>
            <a:pPr lvl="0" rtl="1"/>
            <a:r>
              <a:rPr lang="ar-JO" b="1" dirty="0" smtClean="0">
                <a:solidFill>
                  <a:srgbClr val="FFFF00"/>
                </a:solidFill>
                <a:latin typeface="Arabic Typesetting" pitchFamily="66" charset="-78"/>
                <a:cs typeface="Arabic Typesetting" pitchFamily="66" charset="-78"/>
              </a:rPr>
              <a:t>لا يسمح بحمل العدد اليدوية باليدين عند الصعود أو الهبوط عن السلالم كما لا يجوز رميها من مستوى إلى آخر </a:t>
            </a:r>
            <a:endParaRPr lang="ar-IQ" b="1" dirty="0" smtClean="0">
              <a:solidFill>
                <a:srgbClr val="FFFF00"/>
              </a:solidFill>
              <a:latin typeface="Arabic Typesetting" pitchFamily="66" charset="-78"/>
              <a:cs typeface="Arabic Typesetting" pitchFamily="66" charset="-78"/>
            </a:endParaRPr>
          </a:p>
          <a:p>
            <a:pPr lvl="0" rtl="1"/>
            <a:r>
              <a:rPr lang="ar-JO" b="1" dirty="0" smtClean="0">
                <a:solidFill>
                  <a:srgbClr val="FFFF00"/>
                </a:solidFill>
                <a:latin typeface="Arabic Typesetting" pitchFamily="66" charset="-78"/>
                <a:cs typeface="Arabic Typesetting" pitchFamily="66" charset="-78"/>
              </a:rPr>
              <a:t>أو من مكان  إلى آخر.</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التأكد من نظافة العدد اليدوية من الزيوت والشحوم وغيرها من الملوثات التي تعيق إحكام القبض عليها أثناء الاستخدام.</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حفظ العدد اليدوية عند الانتهاء من استخدامها بوضعها في مكانها المحدد وبصورة مرتبة آمنة.</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يجب اختيار الحجم والنوع الصحيح لأداة العمل قبل الاستخدام وخاصة مفاتيح الشد.</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لا تحاول تطويل يد مفتاح الشد أو المفتاح الانجليزي باستخدام أنبوبة أو أي طريقة أخرى.</a:t>
            </a:r>
            <a:endParaRPr lang="en-US" b="1" dirty="0" smtClean="0">
              <a:solidFill>
                <a:srgbClr val="FFFF00"/>
              </a:solidFill>
              <a:latin typeface="Arabic Typesetting" pitchFamily="66" charset="-78"/>
              <a:cs typeface="Arabic Typesetting" pitchFamily="66" charset="-78"/>
            </a:endParaRPr>
          </a:p>
          <a:p>
            <a:pPr lvl="0" rtl="1"/>
            <a:r>
              <a:rPr lang="ar-IQ" b="1" dirty="0" smtClean="0">
                <a:solidFill>
                  <a:srgbClr val="FFFF00"/>
                </a:solidFill>
                <a:latin typeface="Arabic Typesetting" pitchFamily="66" charset="-78"/>
                <a:cs typeface="Arabic Typesetting" pitchFamily="66" charset="-78"/>
              </a:rPr>
              <a:t>* </a:t>
            </a:r>
            <a:r>
              <a:rPr lang="ar-JO" b="1" dirty="0" smtClean="0">
                <a:solidFill>
                  <a:srgbClr val="FFFF00"/>
                </a:solidFill>
                <a:latin typeface="Arabic Typesetting" pitchFamily="66" charset="-78"/>
                <a:cs typeface="Arabic Typesetting" pitchFamily="66" charset="-78"/>
              </a:rPr>
              <a:t>لا تستخدم مفتاح الشد أو المفكات وغيرها من الأدوات كمطرقة.</a:t>
            </a:r>
            <a:endParaRPr lang="en-US" b="1" dirty="0" smtClean="0">
              <a:solidFill>
                <a:srgbClr val="FFFF00"/>
              </a:solidFill>
              <a:latin typeface="Arabic Typesetting" pitchFamily="66" charset="-78"/>
              <a:cs typeface="Arabic Typesetting" pitchFamily="66" charset="-78"/>
            </a:endParaRPr>
          </a:p>
          <a:p>
            <a:endParaRPr lang="en-US" b="1"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85728"/>
            <a:ext cx="8715436" cy="6357982"/>
          </a:xfrm>
        </p:spPr>
        <p:txBody>
          <a:bodyPr>
            <a:normAutofit lnSpcReduction="10000"/>
          </a:bodyPr>
          <a:lstStyle/>
          <a:p>
            <a:pPr rtl="1"/>
            <a:r>
              <a:rPr lang="ar-IQ" b="1" dirty="0" smtClean="0">
                <a:solidFill>
                  <a:srgbClr val="FFFF00"/>
                </a:solidFill>
              </a:rPr>
              <a:t>                  </a:t>
            </a:r>
            <a:r>
              <a:rPr lang="ar-IQ" b="1" dirty="0" smtClean="0">
                <a:solidFill>
                  <a:srgbClr val="FFFF00"/>
                </a:solidFill>
              </a:rPr>
              <a:t> </a:t>
            </a:r>
            <a:r>
              <a:rPr lang="ar-SA" b="1" dirty="0" smtClean="0">
                <a:solidFill>
                  <a:srgbClr val="FFFF00"/>
                </a:solidFill>
              </a:rPr>
              <a:t>معدات</a:t>
            </a:r>
            <a:r>
              <a:rPr lang="en-US" b="1" dirty="0" smtClean="0">
                <a:solidFill>
                  <a:srgbClr val="FFFF00"/>
                </a:solidFill>
              </a:rPr>
              <a:t> </a:t>
            </a:r>
            <a:r>
              <a:rPr lang="ar-SA" b="1" dirty="0" smtClean="0">
                <a:solidFill>
                  <a:srgbClr val="FFFF00"/>
                </a:solidFill>
              </a:rPr>
              <a:t>الوقاية</a:t>
            </a:r>
            <a:r>
              <a:rPr lang="en-US" b="1" dirty="0" smtClean="0">
                <a:solidFill>
                  <a:srgbClr val="FFFF00"/>
                </a:solidFill>
              </a:rPr>
              <a:t> </a:t>
            </a:r>
            <a:r>
              <a:rPr lang="ar-SA" b="1" dirty="0" smtClean="0">
                <a:solidFill>
                  <a:srgbClr val="FFFF00"/>
                </a:solidFill>
              </a:rPr>
              <a:t>الشخصية</a:t>
            </a:r>
            <a:r>
              <a:rPr lang="en-US" b="1" dirty="0" smtClean="0">
                <a:solidFill>
                  <a:srgbClr val="FFFF00"/>
                </a:solidFill>
              </a:rPr>
              <a:t> </a:t>
            </a:r>
            <a:r>
              <a:rPr lang="ar-SA" b="1" dirty="0" smtClean="0">
                <a:solidFill>
                  <a:srgbClr val="FFFF00"/>
                </a:solidFill>
              </a:rPr>
              <a:t>والسلامة</a:t>
            </a:r>
            <a:r>
              <a:rPr lang="en-US" b="1" dirty="0" smtClean="0">
                <a:solidFill>
                  <a:srgbClr val="FFFF00"/>
                </a:solidFill>
              </a:rPr>
              <a:t> </a:t>
            </a:r>
            <a:r>
              <a:rPr lang="ar-SA" b="1" dirty="0" smtClean="0">
                <a:solidFill>
                  <a:srgbClr val="FFFF00"/>
                </a:solidFill>
              </a:rPr>
              <a:t>المهنية</a:t>
            </a:r>
            <a:r>
              <a:rPr lang="en-US" b="1" dirty="0" smtClean="0">
                <a:solidFill>
                  <a:srgbClr val="FFFF00"/>
                </a:solidFill>
              </a:rPr>
              <a:t>:</a:t>
            </a:r>
            <a:r>
              <a:rPr lang="en-US" dirty="0" smtClean="0">
                <a:solidFill>
                  <a:srgbClr val="FFFF00"/>
                </a:solidFill>
              </a:rPr>
              <a:t/>
            </a:r>
            <a:br>
              <a:rPr lang="en-US" dirty="0" smtClean="0">
                <a:solidFill>
                  <a:srgbClr val="FFFF00"/>
                </a:solidFill>
              </a:rPr>
            </a:br>
            <a:r>
              <a:rPr lang="ar-SA" b="1" dirty="0" smtClean="0">
                <a:solidFill>
                  <a:srgbClr val="FFFF00"/>
                </a:solidFill>
                <a:latin typeface="Arabic Typesetting" pitchFamily="66" charset="-78"/>
                <a:cs typeface="Arabic Typesetting" pitchFamily="66" charset="-78"/>
              </a:rPr>
              <a:t>نوع</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معدات</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الوقاية</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الشخصية</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والسلامة</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المهنية</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يعتمد على</a:t>
            </a:r>
            <a:r>
              <a:rPr lang="en-US" b="1" dirty="0" smtClean="0">
                <a:solidFill>
                  <a:srgbClr val="FFFF00"/>
                </a:solidFill>
                <a:latin typeface="Arabic Typesetting" pitchFamily="66" charset="-78"/>
                <a:cs typeface="Arabic Typesetting" pitchFamily="66" charset="-78"/>
              </a:rPr>
              <a:t> </a:t>
            </a:r>
            <a:r>
              <a:rPr lang="ar-SA" b="1" dirty="0" smtClean="0">
                <a:solidFill>
                  <a:srgbClr val="FFFF00"/>
                </a:solidFill>
                <a:latin typeface="Arabic Typesetting" pitchFamily="66" charset="-78"/>
                <a:cs typeface="Arabic Typesetting" pitchFamily="66" charset="-78"/>
              </a:rPr>
              <a:t>نوع العمليات المنجزة بواسطة العامل ونوع الخطورة الممكنة </a:t>
            </a:r>
            <a:r>
              <a:rPr lang="ar-IQ" b="1" dirty="0" smtClean="0">
                <a:solidFill>
                  <a:srgbClr val="FFFF00"/>
                </a:solidFill>
                <a:latin typeface="Arabic Typesetting" pitchFamily="66" charset="-78"/>
                <a:cs typeface="Arabic Typesetting" pitchFamily="66" charset="-78"/>
              </a:rPr>
              <a:t>ا</a:t>
            </a:r>
            <a:r>
              <a:rPr lang="ar-SA" b="1" dirty="0" smtClean="0">
                <a:solidFill>
                  <a:srgbClr val="FFFF00"/>
                </a:solidFill>
                <a:latin typeface="Arabic Typesetting" pitchFamily="66" charset="-78"/>
                <a:cs typeface="Arabic Typesetting" pitchFamily="66" charset="-78"/>
              </a:rPr>
              <a:t>لحدوث</a:t>
            </a:r>
            <a:r>
              <a:rPr lang="en-US" b="1" dirty="0" smtClean="0">
                <a:solidFill>
                  <a:srgbClr val="FFFF00"/>
                </a:solidFill>
                <a:latin typeface="Arabic Typesetting" pitchFamily="66" charset="-78"/>
                <a:cs typeface="Arabic Typesetting" pitchFamily="66" charset="-78"/>
              </a:rPr>
              <a:t>.</a:t>
            </a:r>
            <a:r>
              <a:rPr lang="en-US" dirty="0" smtClean="0"/>
              <a:t/>
            </a:r>
            <a:br>
              <a:rPr lang="en-US" dirty="0" smtClean="0"/>
            </a:br>
            <a:r>
              <a:rPr lang="ar-IQ" dirty="0" smtClean="0">
                <a:solidFill>
                  <a:srgbClr val="FFFF00"/>
                </a:solidFill>
              </a:rPr>
              <a:t>1</a:t>
            </a:r>
            <a:r>
              <a:rPr lang="ar-IQ" sz="3200" b="1" dirty="0" smtClean="0">
                <a:solidFill>
                  <a:srgbClr val="FFFF00"/>
                </a:solidFill>
                <a:latin typeface="Arabic Typesetting" pitchFamily="66" charset="-78"/>
                <a:cs typeface="Arabic Typesetting" pitchFamily="66" charset="-78"/>
              </a:rPr>
              <a:t>-</a:t>
            </a:r>
            <a:r>
              <a:rPr lang="ar-SA" sz="3200" b="1" dirty="0" smtClean="0">
                <a:solidFill>
                  <a:srgbClr val="FFFF00"/>
                </a:solidFill>
                <a:latin typeface="Arabic Typesetting" pitchFamily="66" charset="-78"/>
                <a:cs typeface="Arabic Typesetting" pitchFamily="66" charset="-78"/>
              </a:rPr>
              <a:t>واقيات الرأس</a:t>
            </a:r>
            <a:r>
              <a:rPr lang="en-US" sz="3200" b="1" dirty="0" smtClean="0">
                <a:solidFill>
                  <a:srgbClr val="FFFF00"/>
                </a:solidFill>
                <a:latin typeface="Arabic Typesetting" pitchFamily="66" charset="-78"/>
                <a:cs typeface="Arabic Typesetting" pitchFamily="66" charset="-78"/>
              </a:rPr>
              <a:t>: </a:t>
            </a:r>
            <a:r>
              <a:rPr lang="en-US" b="1" dirty="0" smtClean="0">
                <a:solidFill>
                  <a:srgbClr val="FFFF00"/>
                </a:solidFill>
                <a:latin typeface="Arabic Typesetting" pitchFamily="66" charset="-78"/>
                <a:cs typeface="Arabic Typesetting" pitchFamily="66" charset="-78"/>
              </a:rPr>
              <a:t/>
            </a:r>
            <a:br>
              <a:rPr lang="en-US"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لمنع</a:t>
            </a:r>
            <a:r>
              <a:rPr lang="ar-SA" sz="2800" b="1" dirty="0" smtClean="0">
                <a:solidFill>
                  <a:srgbClr val="FFFF00"/>
                </a:solidFill>
                <a:latin typeface="Arabic Typesetting" pitchFamily="66" charset="-78"/>
                <a:cs typeface="Arabic Typesetting" pitchFamily="66" charset="-78"/>
              </a:rPr>
              <a:t> إصطدام رأس العامل بالأجسام الصلبة</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نتيجة سقوط الجسم الصلب أو أثناء</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حركته. تصنع الواقيات عادة من المواد البلاستيكية, ويشترط أن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تكون سهلة</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الاستخدام والتنظيف والصيانة, وتبطن من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الداخل بمواد تمتص السوائل كالعرق</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كما </a:t>
            </a:r>
            <a:r>
              <a:rPr lang="ar-SA" sz="2800" b="1" dirty="0" smtClean="0">
                <a:solidFill>
                  <a:srgbClr val="FFFF00"/>
                </a:solidFill>
                <a:latin typeface="Arabic Typesetting" pitchFamily="66" charset="-78"/>
                <a:cs typeface="Arabic Typesetting" pitchFamily="66" charset="-78"/>
              </a:rPr>
              <a:t>تستخدم واقيات الرأس المصنوعة من القماش بقصد منع</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الشعر من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الانسكاب بالقرب من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الأجزاء الدوارة وهذا بالنسبة للعاملات</a:t>
            </a:r>
            <a:r>
              <a:rPr lang="en-US" sz="2800" dirty="0" smtClean="0"/>
              <a:t>.</a:t>
            </a:r>
            <a:endParaRPr lang="ar-IQ" sz="2800" dirty="0" smtClean="0"/>
          </a:p>
          <a:p>
            <a:pPr rtl="1"/>
            <a:r>
              <a:rPr lang="ar-IQ" sz="3200" b="1" dirty="0" smtClean="0">
                <a:solidFill>
                  <a:srgbClr val="FFFF00"/>
                </a:solidFill>
                <a:latin typeface="Arabic Typesetting" pitchFamily="66" charset="-78"/>
                <a:cs typeface="Arabic Typesetting" pitchFamily="66" charset="-78"/>
              </a:rPr>
              <a:t>2-</a:t>
            </a:r>
            <a:r>
              <a:rPr lang="ar-SA" sz="3200" b="1" dirty="0" smtClean="0">
                <a:solidFill>
                  <a:srgbClr val="FFFF00"/>
                </a:solidFill>
                <a:latin typeface="Arabic Typesetting" pitchFamily="66" charset="-78"/>
                <a:cs typeface="Arabic Typesetting" pitchFamily="66" charset="-78"/>
              </a:rPr>
              <a:t>واقيات الأذن</a:t>
            </a:r>
            <a:r>
              <a:rPr lang="en-US" sz="3200" b="1" dirty="0" smtClean="0">
                <a:solidFill>
                  <a:srgbClr val="FFFF00"/>
                </a:solidFill>
                <a:latin typeface="Arabic Typesetting" pitchFamily="66" charset="-78"/>
                <a:cs typeface="Arabic Typesetting" pitchFamily="66" charset="-78"/>
              </a:rPr>
              <a:t>:</a:t>
            </a:r>
            <a:r>
              <a:rPr lang="en-US" b="1" dirty="0" smtClean="0">
                <a:solidFill>
                  <a:srgbClr val="FFFF00"/>
                </a:solidFill>
                <a:latin typeface="Arabic Typesetting" pitchFamily="66" charset="-78"/>
                <a:cs typeface="Arabic Typesetting" pitchFamily="66" charset="-78"/>
              </a:rPr>
              <a:t/>
            </a:r>
            <a:br>
              <a:rPr lang="en-US"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أ</a:t>
            </a:r>
            <a:r>
              <a:rPr lang="ar-SA" sz="2800" b="1" dirty="0" smtClean="0">
                <a:solidFill>
                  <a:srgbClr val="FFFF00"/>
                </a:solidFill>
                <a:latin typeface="Arabic Typesetting" pitchFamily="66" charset="-78"/>
                <a:cs typeface="Arabic Typesetting" pitchFamily="66" charset="-78"/>
              </a:rPr>
              <a:t>صبحت الضوضاء من المشاكل التي تواجه الصناعة</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بشكل عام وقد انعكست</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آثارها سلبيا</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على الحالة النفسية للعامل من جهة وعلى قدرته على السمع من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جهة أخرى. لقد ثبت من خلال التجارب والأبحاث المختبرية أن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للضوضاء أثر كبير</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على مقدرة العامل على السمع. وقد</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تؤدي الضوضاء الشديدة المستمرة إلى فقدان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العامل</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للسمع أحيانا, ولهذا إزداد الإهتمام باستخدام واقيات الأذن سواء</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كانت عن طريق سد قناة الأذن باستخدام مواد مختلفة كالقطن, أو</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استخدام</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الواقيات التي تربط على الأذن بشكل جيد</a:t>
            </a:r>
            <a:r>
              <a:rPr lang="en-US"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بحيث تؤدي إلى التقليل من مخاطر</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الضوضاء إلى أدنى</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حد ممكن</a:t>
            </a:r>
            <a:r>
              <a:rPr lang="en-US" sz="2800" b="1" dirty="0" smtClean="0">
                <a:solidFill>
                  <a:srgbClr val="FFFF00"/>
                </a:solidFill>
                <a:latin typeface="Arabic Typesetting" pitchFamily="66" charset="-78"/>
                <a:cs typeface="Arabic Typesetting" pitchFamily="66" charset="-78"/>
              </a:rPr>
              <a:t>.</a:t>
            </a:r>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14290"/>
            <a:ext cx="8572560" cy="6286544"/>
          </a:xfrm>
        </p:spPr>
        <p:txBody>
          <a:bodyPr>
            <a:normAutofit/>
          </a:bodyPr>
          <a:lstStyle/>
          <a:p>
            <a:pPr rtl="1"/>
            <a:r>
              <a:rPr lang="ar-IQ" sz="3200" dirty="0" smtClean="0">
                <a:solidFill>
                  <a:srgbClr val="FFFF00"/>
                </a:solidFill>
                <a:latin typeface="Arabic Typesetting" pitchFamily="66" charset="-78"/>
                <a:cs typeface="Arabic Typesetting" pitchFamily="66" charset="-78"/>
              </a:rPr>
              <a:t>3-</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واقيات الوجه والعينين</a:t>
            </a:r>
            <a:r>
              <a:rPr lang="en-US" sz="3200" b="1" dirty="0" smtClean="0">
                <a:solidFill>
                  <a:srgbClr val="FFFF00"/>
                </a:solidFill>
                <a:latin typeface="Arabic Typesetting" pitchFamily="66" charset="-78"/>
                <a:cs typeface="Arabic Typesetting" pitchFamily="66" charset="-78"/>
              </a:rPr>
              <a:t>:</a:t>
            </a:r>
            <a:r>
              <a:rPr lang="en-US" b="1" dirty="0" smtClean="0">
                <a:solidFill>
                  <a:srgbClr val="FFFF00"/>
                </a:solidFill>
                <a:latin typeface="Arabic Typesetting" pitchFamily="66" charset="-78"/>
                <a:cs typeface="Arabic Typesetting" pitchFamily="66" charset="-78"/>
              </a:rPr>
              <a:t/>
            </a:r>
            <a:br>
              <a:rPr lang="en-US" b="1" dirty="0" smtClean="0">
                <a:solidFill>
                  <a:srgbClr val="FFFF00"/>
                </a:solidFill>
                <a:latin typeface="Arabic Typesetting" pitchFamily="66" charset="-78"/>
                <a:cs typeface="Arabic Typesetting" pitchFamily="66" charset="-78"/>
              </a:rPr>
            </a:br>
            <a:r>
              <a:rPr lang="ar-IQ" sz="2800" b="1" dirty="0" err="1" smtClean="0">
                <a:solidFill>
                  <a:srgbClr val="FFFF00"/>
                </a:solidFill>
                <a:latin typeface="Arabic Typesetting" pitchFamily="66" charset="-78"/>
                <a:cs typeface="Arabic Typesetting" pitchFamily="66" charset="-78"/>
              </a:rPr>
              <a:t>تستخ</a:t>
            </a:r>
            <a:r>
              <a:rPr lang="ar-SA" sz="2800" b="1" dirty="0" smtClean="0">
                <a:solidFill>
                  <a:srgbClr val="FFFF00"/>
                </a:solidFill>
                <a:latin typeface="Arabic Typesetting" pitchFamily="66" charset="-78"/>
                <a:cs typeface="Arabic Typesetting" pitchFamily="66" charset="-78"/>
              </a:rPr>
              <a:t>دم النظارات المصنوعة من الزجاج أو</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البلاستيك لوقاية العينين والوجه من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المخاطر المختلفة والناتجة عن تطاير بعض الأجزاء الصغيرة من</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المواد في</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أثناء القيام بعمليات الخراطة أو التجليخ</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أو اللحام وغيرها. كذلك تستخدم النظارات لوقاية</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العينين والوجه من الحرارة والإشعاعات المختلفة, وعادة يتم</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تصنيع هذه النظارات وتصميمها بشكل يؤمن سهولة استخدامها وصيانتها</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وتتناسب</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مع الغرض الذي تستخدم له</a:t>
            </a:r>
            <a:r>
              <a:rPr lang="en-US" sz="2800" b="1" dirty="0" smtClean="0">
                <a:solidFill>
                  <a:srgbClr val="FFFF00"/>
                </a:solidFill>
                <a:latin typeface="Arabic Typesetting" pitchFamily="66" charset="-78"/>
                <a:cs typeface="Arabic Typesetting" pitchFamily="66" charset="-78"/>
              </a:rPr>
              <a:t>.</a:t>
            </a:r>
            <a:r>
              <a:rPr lang="en-US" b="1" dirty="0" smtClean="0">
                <a:solidFill>
                  <a:srgbClr val="FFFF00"/>
                </a:solidFill>
                <a:latin typeface="Arabic Typesetting" pitchFamily="66" charset="-78"/>
                <a:cs typeface="Arabic Typesetting" pitchFamily="66" charset="-78"/>
              </a:rPr>
              <a:t/>
            </a:r>
            <a:br>
              <a:rPr lang="en-US" b="1" dirty="0" smtClean="0">
                <a:solidFill>
                  <a:srgbClr val="FFFF00"/>
                </a:solidFill>
                <a:latin typeface="Arabic Typesetting" pitchFamily="66" charset="-78"/>
                <a:cs typeface="Arabic Typesetting" pitchFamily="66" charset="-78"/>
              </a:rPr>
            </a:br>
            <a:r>
              <a:rPr lang="ar-IQ" sz="3200" b="1" dirty="0" smtClean="0">
                <a:solidFill>
                  <a:srgbClr val="FFFF00"/>
                </a:solidFill>
                <a:latin typeface="Arabic Typesetting" pitchFamily="66" charset="-78"/>
                <a:cs typeface="Arabic Typesetting" pitchFamily="66" charset="-78"/>
              </a:rPr>
              <a:t>4-</a:t>
            </a:r>
            <a:r>
              <a:rPr lang="ar-SA" sz="3200" b="1" dirty="0" smtClean="0">
                <a:solidFill>
                  <a:srgbClr val="FFFF00"/>
                </a:solidFill>
                <a:latin typeface="Arabic Typesetting" pitchFamily="66" charset="-78"/>
                <a:cs typeface="Arabic Typesetting" pitchFamily="66" charset="-78"/>
              </a:rPr>
              <a:t>واقيات التنفس</a:t>
            </a:r>
            <a:r>
              <a:rPr lang="ar-IQ" sz="3200" b="1" dirty="0" smtClean="0">
                <a:solidFill>
                  <a:srgbClr val="FFFF00"/>
                </a:solidFill>
                <a:latin typeface="Arabic Typesetting" pitchFamily="66" charset="-78"/>
                <a:cs typeface="Arabic Typesetting" pitchFamily="66" charset="-78"/>
              </a:rPr>
              <a:t>:</a:t>
            </a:r>
          </a:p>
          <a:p>
            <a:pPr rtl="1"/>
            <a:r>
              <a:rPr lang="ar-IQ" sz="2800" b="1" dirty="0" smtClean="0">
                <a:solidFill>
                  <a:srgbClr val="FFFF00"/>
                </a:solidFill>
                <a:latin typeface="Arabic Typesetting" pitchFamily="66" charset="-78"/>
                <a:cs typeface="Arabic Typesetting" pitchFamily="66" charset="-78"/>
              </a:rPr>
              <a:t>تستخدم لوقاية العامل من المخاطر المختلفة الناجمة عن نقص في الأوكسجين في المناطق التي يعمل فيها أو الناتجة عن وجود غازات وأبخرة سامه  , وتكون مزوده بخرطوم لسحب الهواء وتكون هذه الواقيات مثبتة بأحكام على الوجة بأكمله  أو جزء منه . </a:t>
            </a:r>
            <a:r>
              <a:rPr lang="ar-IQ" sz="2800" b="1" dirty="0" smtClean="0">
                <a:solidFill>
                  <a:srgbClr val="FFFF00"/>
                </a:solidFill>
                <a:latin typeface="Arabic Typesetting" pitchFamily="66" charset="-78"/>
                <a:cs typeface="Arabic Typesetting" pitchFamily="66" charset="-78"/>
              </a:rPr>
              <a:t>إن </a:t>
            </a:r>
            <a:r>
              <a:rPr lang="ar-IQ" sz="2800" b="1" dirty="0" smtClean="0">
                <a:solidFill>
                  <a:srgbClr val="FFFF00"/>
                </a:solidFill>
                <a:latin typeface="Arabic Typesetting" pitchFamily="66" charset="-78"/>
                <a:cs typeface="Arabic Typesetting" pitchFamily="66" charset="-78"/>
              </a:rPr>
              <a:t>استخدام هذه الواقيات يعتمد على نوع الخطر وشدته ونوع التلوث والمدة التي يعمل فيها جهاز الوقايه  والجهد المطلوب للقيام بعملية الاستنشاق . وأجهزة وقاية التنفس متنوعه فبعضها مزود بقنينة للاوكسجين والبعض الاخر  مزود بمرشحات لازالة المواد الغير مرغوب فيها  والعالقه في الهواء الذي يستنشقه العامل والبعض الاخر يزود العامل مباشرة بالهواء النقي من الجو</a:t>
            </a:r>
            <a:r>
              <a:rPr lang="en-US" sz="2800" b="1" dirty="0" smtClean="0">
                <a:solidFill>
                  <a:srgbClr val="FFFF00"/>
                </a:solidFill>
                <a:latin typeface="Arabic Typesetting" pitchFamily="66" charset="-78"/>
                <a:cs typeface="Arabic Typesetting" pitchFamily="66" charset="-78"/>
              </a:rPr>
              <a:t>.</a:t>
            </a:r>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85728"/>
            <a:ext cx="8501122" cy="5786478"/>
          </a:xfrm>
        </p:spPr>
        <p:txBody>
          <a:bodyPr>
            <a:noAutofit/>
          </a:bodyPr>
          <a:lstStyle/>
          <a:p>
            <a:r>
              <a:rPr lang="en-US" sz="3200"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5</a:t>
            </a:r>
            <a:r>
              <a:rPr lang="ar-IQ" sz="3200"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حبل </a:t>
            </a:r>
            <a:r>
              <a:rPr lang="ar-SA" sz="3200" b="1" dirty="0" smtClean="0">
                <a:solidFill>
                  <a:srgbClr val="FFFF00"/>
                </a:solidFill>
                <a:latin typeface="Arabic Typesetting" pitchFamily="66" charset="-78"/>
                <a:cs typeface="Arabic Typesetting" pitchFamily="66" charset="-78"/>
              </a:rPr>
              <a:t>الأمان</a:t>
            </a:r>
            <a:r>
              <a:rPr lang="en-US" sz="2800" b="1" dirty="0" smtClean="0">
                <a:solidFill>
                  <a:srgbClr val="FFFF00"/>
                </a:solidFill>
                <a:latin typeface="Arabic Typesetting" pitchFamily="66" charset="-78"/>
                <a:cs typeface="Arabic Typesetting" pitchFamily="66" charset="-78"/>
              </a:rPr>
              <a:t> </a:t>
            </a:r>
            <a:br>
              <a:rPr lang="en-US" sz="2800"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يستخدم لحماية العامل من خطر السقوط من الأماكن المرتفعة وخاصة عمال البناء أو الذين  يعملون في صيانة الأنابيب والسقوف أو العاملين في نظم توزيع الطاقة الكهربائية الذين يتسلقون بأعمدة  الإمداد وغيرها .تعمل هذه الاحزمة على ايقاف سقوط الجسم بعد انزلاقه وتصنع عاده من الجلد أو من بعض الالياف النباتيه التي تتصف بقوة مقاومتها للتغيرات المختلفة ولفترة طويله نسبيا .</a:t>
            </a:r>
            <a:r>
              <a:rPr lang="en-US" sz="2800" b="1" dirty="0" smtClean="0">
                <a:solidFill>
                  <a:srgbClr val="FFFF00"/>
                </a:solidFill>
                <a:latin typeface="Arabic Typesetting" pitchFamily="66" charset="-78"/>
                <a:cs typeface="Arabic Typesetting" pitchFamily="66" charset="-78"/>
              </a:rPr>
              <a:t>.</a:t>
            </a:r>
            <a:endParaRPr lang="ar-IQ" sz="2800" b="1" dirty="0" smtClean="0">
              <a:solidFill>
                <a:srgbClr val="FFFF00"/>
              </a:solidFill>
              <a:latin typeface="Arabic Typesetting" pitchFamily="66" charset="-78"/>
              <a:cs typeface="Arabic Typesetting" pitchFamily="66" charset="-78"/>
            </a:endParaRPr>
          </a:p>
          <a:p>
            <a:r>
              <a:rPr lang="en-US" sz="3200" b="1"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6 -</a:t>
            </a:r>
            <a:r>
              <a:rPr lang="ar-SA" sz="3200" b="1" dirty="0" smtClean="0">
                <a:solidFill>
                  <a:srgbClr val="FFFF00"/>
                </a:solidFill>
                <a:latin typeface="Arabic Typesetting" pitchFamily="66" charset="-78"/>
                <a:cs typeface="Arabic Typesetting" pitchFamily="66" charset="-78"/>
              </a:rPr>
              <a:t>واقيات القدم والساق</a:t>
            </a:r>
            <a:r>
              <a:rPr lang="en-US" sz="2800" b="1" dirty="0" smtClean="0">
                <a:solidFill>
                  <a:srgbClr val="FFFF00"/>
                </a:solidFill>
                <a:latin typeface="Arabic Typesetting" pitchFamily="66" charset="-78"/>
                <a:cs typeface="Arabic Typesetting" pitchFamily="66" charset="-78"/>
              </a:rPr>
              <a:t> </a:t>
            </a:r>
            <a:br>
              <a:rPr lang="en-US" sz="2800" b="1" dirty="0" smtClean="0">
                <a:solidFill>
                  <a:srgbClr val="FFFF00"/>
                </a:solidFill>
                <a:latin typeface="Arabic Typesetting" pitchFamily="66" charset="-78"/>
                <a:cs typeface="Arabic Typesetting" pitchFamily="66" charset="-78"/>
              </a:rPr>
            </a:br>
            <a:r>
              <a:rPr lang="ar-IQ" sz="2800" b="1" dirty="0" smtClean="0">
                <a:solidFill>
                  <a:srgbClr val="FFFF00"/>
                </a:solidFill>
                <a:latin typeface="Arabic Typesetting" pitchFamily="66" charset="-78"/>
                <a:cs typeface="Arabic Typesetting" pitchFamily="66" charset="-78"/>
              </a:rPr>
              <a:t> وتستخدم لهذا الغرض أحذية  خاصة بعضها مصمم لوقاية القدمين من الإخطار نتيجة لسقوط أجسام ثقيلة عليها أو نتيجة لاصطدام بمثل هذه الأجسام.وتصنع مقدمتها عادة من مواد صلبة تتلاءم مع طبيعة الثقل المتوقع .وهناك انواع اخرى من الاحذية تستخدم لوقاية العامل من الخطر بسبب السير في أماكن مبتلة بمواد تسهل الانزلاق أو لوقايته من أخطار الكهرباء عند المرور فوق سلك مكشوف وقد تصنع قاعدة هذه الاحذيه من الخشب لمنع التوصيل وقد تكون الاحذيه من النوع الذي يغطي القدمين والساقين لتأمين أفضل حمايه للعامل ضد المخاطر المختلفة التي قد تحدث بسبب سكب بعض المواد الكيميائية على جسم العامل أو انتشارها .</a:t>
            </a:r>
            <a:r>
              <a:rPr lang="en-US" sz="2800" b="1" dirty="0" smtClean="0">
                <a:solidFill>
                  <a:srgbClr val="FFFF00"/>
                </a:solidFill>
                <a:latin typeface="Arabic Typesetting" pitchFamily="66" charset="-78"/>
                <a:cs typeface="Arabic Typesetting" pitchFamily="66" charset="-78"/>
              </a:rPr>
              <a:t/>
            </a:r>
            <a:br>
              <a:rPr lang="en-US" sz="2800" b="1" dirty="0" smtClean="0">
                <a:solidFill>
                  <a:srgbClr val="FFFF00"/>
                </a:solidFill>
                <a:latin typeface="Arabic Typesetting" pitchFamily="66" charset="-78"/>
                <a:cs typeface="Arabic Typesetting" pitchFamily="66" charset="-78"/>
              </a:rPr>
            </a:br>
            <a:endParaRPr lang="en-US" sz="28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142852"/>
            <a:ext cx="8786874" cy="6500858"/>
          </a:xfrm>
        </p:spPr>
        <p:txBody>
          <a:bodyPr>
            <a:normAutofit lnSpcReduction="10000"/>
          </a:bodyPr>
          <a:lstStyle/>
          <a:p>
            <a:pPr rtl="1"/>
            <a:r>
              <a:rPr lang="en-US" b="1" dirty="0" smtClean="0">
                <a:solidFill>
                  <a:srgbClr val="FFFF00"/>
                </a:solidFill>
                <a:latin typeface="Arabic Typesetting" pitchFamily="66" charset="-78"/>
                <a:cs typeface="Arabic Typesetting" pitchFamily="66" charset="-78"/>
              </a:rPr>
              <a:t> </a:t>
            </a:r>
            <a:r>
              <a:rPr lang="ar-IQ" b="1" dirty="0" smtClean="0">
                <a:solidFill>
                  <a:srgbClr val="FFFF00"/>
                </a:solidFill>
                <a:latin typeface="Arabic Typesetting" pitchFamily="66" charset="-78"/>
                <a:cs typeface="Arabic Typesetting" pitchFamily="66" charset="-78"/>
              </a:rPr>
              <a:t>7</a:t>
            </a:r>
            <a:r>
              <a:rPr lang="ar-IQ" sz="3200" b="1" dirty="0" smtClean="0">
                <a:solidFill>
                  <a:srgbClr val="FFFF00"/>
                </a:solidFill>
                <a:latin typeface="Arabic Typesetting" pitchFamily="66" charset="-78"/>
                <a:cs typeface="Arabic Typesetting" pitchFamily="66" charset="-78"/>
              </a:rPr>
              <a:t> - </a:t>
            </a:r>
            <a:r>
              <a:rPr lang="ar-SA" sz="3200" b="1" dirty="0" smtClean="0">
                <a:solidFill>
                  <a:srgbClr val="FFFF00"/>
                </a:solidFill>
                <a:latin typeface="Arabic Typesetting" pitchFamily="66" charset="-78"/>
                <a:cs typeface="Arabic Typesetting" pitchFamily="66" charset="-78"/>
              </a:rPr>
              <a:t>واقيات مكافحة الحريق</a:t>
            </a:r>
            <a:r>
              <a:rPr lang="en-US" sz="3200" b="1" dirty="0" smtClean="0">
                <a:solidFill>
                  <a:srgbClr val="FFFF00"/>
                </a:solidFill>
                <a:latin typeface="Arabic Typesetting" pitchFamily="66" charset="-78"/>
                <a:cs typeface="Arabic Typesetting" pitchFamily="66" charset="-78"/>
              </a:rPr>
              <a:t> </a:t>
            </a:r>
            <a:r>
              <a:rPr lang="en-US" b="1" dirty="0" smtClean="0">
                <a:solidFill>
                  <a:srgbClr val="FFFF00"/>
                </a:solidFill>
                <a:latin typeface="Arabic Typesetting" pitchFamily="66" charset="-78"/>
                <a:cs typeface="Arabic Typesetting" pitchFamily="66" charset="-78"/>
              </a:rPr>
              <a:t/>
            </a:r>
            <a:br>
              <a:rPr lang="en-US" b="1" dirty="0" smtClean="0">
                <a:solidFill>
                  <a:srgbClr val="FFFF00"/>
                </a:solidFill>
                <a:latin typeface="Arabic Typesetting" pitchFamily="66" charset="-78"/>
                <a:cs typeface="Arabic Typesetting" pitchFamily="66" charset="-78"/>
              </a:rPr>
            </a:br>
            <a:r>
              <a:rPr lang="ar-IQ" sz="3200" b="1" dirty="0" smtClean="0">
                <a:solidFill>
                  <a:srgbClr val="FFFF00"/>
                </a:solidFill>
                <a:latin typeface="Arabic Typesetting" pitchFamily="66" charset="-78"/>
                <a:cs typeface="Arabic Typesetting" pitchFamily="66" charset="-78"/>
              </a:rPr>
              <a:t>  ت</a:t>
            </a:r>
            <a:r>
              <a:rPr lang="ar-SA" sz="3200" b="1" dirty="0" smtClean="0">
                <a:solidFill>
                  <a:srgbClr val="FFFF00"/>
                </a:solidFill>
                <a:latin typeface="Arabic Typesetting" pitchFamily="66" charset="-78"/>
                <a:cs typeface="Arabic Typesetting" pitchFamily="66" charset="-78"/>
              </a:rPr>
              <a:t>ستخدم لوقاية جسم العامل من مخاطر الحريق أو</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ارتفاع درجات الحرارة في</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الأفران</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وهي ملابس مصنوعة من مواد خاصة لها القابلية على مقاومة الحرارة</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لحد درجة 2000 درجة مئوية ويزود بمثل هذه الملابس عادة </a:t>
            </a:r>
            <a:r>
              <a:rPr lang="ar-SA" sz="3200" b="1" dirty="0" err="1" smtClean="0">
                <a:solidFill>
                  <a:srgbClr val="FFFF00"/>
                </a:solidFill>
                <a:latin typeface="Arabic Typesetting" pitchFamily="66" charset="-78"/>
                <a:cs typeface="Arabic Typesetting" pitchFamily="66" charset="-78"/>
              </a:rPr>
              <a:t>ع</a:t>
            </a:r>
            <a:r>
              <a:rPr lang="ar-IQ" sz="3200" b="1" dirty="0" smtClean="0">
                <a:solidFill>
                  <a:srgbClr val="FFFF00"/>
                </a:solidFill>
                <a:latin typeface="Arabic Typesetting" pitchFamily="66" charset="-78"/>
                <a:cs typeface="Arabic Typesetting" pitchFamily="66" charset="-78"/>
              </a:rPr>
              <a:t>مال </a:t>
            </a:r>
            <a:r>
              <a:rPr lang="ar-IQ" sz="3200" b="1" dirty="0" err="1" smtClean="0">
                <a:solidFill>
                  <a:srgbClr val="FFFF00"/>
                </a:solidFill>
                <a:latin typeface="Arabic Typesetting" pitchFamily="66" charset="-78"/>
                <a:cs typeface="Arabic Typesetting" pitchFamily="66" charset="-78"/>
              </a:rPr>
              <a:t>ا</a:t>
            </a:r>
            <a:r>
              <a:rPr lang="ar-SA" sz="3200" b="1" dirty="0" smtClean="0">
                <a:solidFill>
                  <a:srgbClr val="FFFF00"/>
                </a:solidFill>
                <a:latin typeface="Arabic Typesetting" pitchFamily="66" charset="-78"/>
                <a:cs typeface="Arabic Typesetting" pitchFamily="66" charset="-78"/>
              </a:rPr>
              <a:t>لإطفاء. وتكون</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مهمتها تغطية جسم العامل بالكامل ضد</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خطر الحريق. وتتم الرؤيا من خلال فتحة</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زجاجية</a:t>
            </a:r>
            <a:r>
              <a:rPr lang="en-US" sz="3200"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لمقاومة الحرارة أمام العينين</a:t>
            </a:r>
            <a:r>
              <a:rPr lang="en-US" sz="3200" b="1" dirty="0" smtClean="0">
                <a:solidFill>
                  <a:srgbClr val="FFFF00"/>
                </a:solidFill>
                <a:latin typeface="Arabic Typesetting" pitchFamily="66" charset="-78"/>
                <a:cs typeface="Arabic Typesetting" pitchFamily="66" charset="-78"/>
              </a:rPr>
              <a:t>.</a:t>
            </a:r>
            <a:r>
              <a:rPr lang="en-US" b="1" dirty="0" smtClean="0">
                <a:solidFill>
                  <a:srgbClr val="FFFF00"/>
                </a:solidFill>
                <a:latin typeface="Arabic Typesetting" pitchFamily="66" charset="-78"/>
                <a:cs typeface="Arabic Typesetting" pitchFamily="66" charset="-78"/>
                <a:hlinkClick r:id="rId3"/>
              </a:rPr>
              <a:t/>
            </a:r>
            <a:br>
              <a:rPr lang="en-US" b="1" dirty="0" smtClean="0">
                <a:solidFill>
                  <a:srgbClr val="FFFF00"/>
                </a:solidFill>
                <a:latin typeface="Arabic Typesetting" pitchFamily="66" charset="-78"/>
                <a:cs typeface="Arabic Typesetting" pitchFamily="66" charset="-78"/>
                <a:hlinkClick r:id="rId3"/>
              </a:rPr>
            </a:br>
            <a:endParaRPr lang="ar-IQ" b="1" dirty="0" smtClean="0">
              <a:solidFill>
                <a:srgbClr val="FFFF00"/>
              </a:solidFill>
              <a:latin typeface="Arabic Typesetting" pitchFamily="66" charset="-78"/>
              <a:cs typeface="Arabic Typesetting" pitchFamily="66" charset="-78"/>
            </a:endParaRPr>
          </a:p>
          <a:p>
            <a:pPr rtl="1"/>
            <a:r>
              <a:rPr lang="ar-SA" sz="4400" b="1" dirty="0" smtClean="0">
                <a:solidFill>
                  <a:srgbClr val="FFFF00"/>
                </a:solidFill>
                <a:latin typeface="Arabic Typesetting" pitchFamily="66" charset="-78"/>
                <a:cs typeface="Arabic Typesetting" pitchFamily="66" charset="-78"/>
              </a:rPr>
              <a:t>اجراءات تنظيف خزانات الوقود</a:t>
            </a:r>
            <a:r>
              <a:rPr lang="ar-SA" b="1" dirty="0" smtClean="0">
                <a:solidFill>
                  <a:srgbClr val="FFFF00"/>
                </a:solidFill>
                <a:latin typeface="Arabic Typesetting" pitchFamily="66" charset="-78"/>
                <a:cs typeface="Arabic Typesetting" pitchFamily="66" charset="-78"/>
              </a:rPr>
              <a:t> </a:t>
            </a:r>
            <a:endParaRPr lang="en-US" b="1" dirty="0" smtClean="0">
              <a:solidFill>
                <a:srgbClr val="FFFF00"/>
              </a:solidFill>
              <a:latin typeface="Arabic Typesetting" pitchFamily="66" charset="-78"/>
              <a:cs typeface="Arabic Typesetting" pitchFamily="66" charset="-78"/>
            </a:endParaRPr>
          </a:p>
          <a:p>
            <a:pPr rtl="1"/>
            <a:r>
              <a:rPr lang="ar-IQ" sz="3200" dirty="0" smtClean="0">
                <a:solidFill>
                  <a:srgbClr val="FFFF00"/>
                </a:solidFill>
                <a:latin typeface="Arabic Typesetting" pitchFamily="66" charset="-78"/>
                <a:cs typeface="Arabic Typesetting" pitchFamily="66" charset="-78"/>
              </a:rPr>
              <a:t>ت</a:t>
            </a:r>
            <a:r>
              <a:rPr lang="ar-SA" sz="3200" dirty="0" err="1" smtClean="0">
                <a:solidFill>
                  <a:srgbClr val="FFFF00"/>
                </a:solidFill>
                <a:latin typeface="Arabic Typesetting" pitchFamily="66" charset="-78"/>
                <a:cs typeface="Arabic Typesetting" pitchFamily="66" charset="-78"/>
              </a:rPr>
              <a:t>عتبر</a:t>
            </a:r>
            <a:r>
              <a:rPr lang="ar-SA" sz="3200"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الخزانات النفطية من أكثر المناطق خطورة في محطات الوقود لذلك يجب التعامل معها من قبل أشخاص مدربين</a:t>
            </a:r>
            <a:r>
              <a:rPr lang="en-US" sz="3200" b="1"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ومؤهلين وبحذر لضمان عدم وقوع حوادث بشرية أو مادية لا قدر الله لذالك تتبع الخطوات التالية.</a:t>
            </a:r>
            <a:r>
              <a:rPr lang="en-US" sz="2800" b="1" dirty="0" smtClean="0">
                <a:solidFill>
                  <a:srgbClr val="FFFF00"/>
                </a:solidFill>
                <a:latin typeface="Arabic Typesetting" pitchFamily="66" charset="-78"/>
                <a:cs typeface="Arabic Typesetting" pitchFamily="66" charset="-78"/>
              </a:rPr>
              <a:t/>
            </a:r>
            <a:br>
              <a:rPr lang="en-US" sz="2800" b="1" dirty="0" smtClean="0">
                <a:solidFill>
                  <a:srgbClr val="FFFF00"/>
                </a:solidFill>
                <a:latin typeface="Arabic Typesetting" pitchFamily="66" charset="-78"/>
                <a:cs typeface="Arabic Typesetting" pitchFamily="66" charset="-78"/>
              </a:rPr>
            </a:br>
            <a:r>
              <a:rPr lang="en-US" sz="2800" b="1" dirty="0" smtClean="0">
                <a:solidFill>
                  <a:srgbClr val="FFFF00"/>
                </a:solidFill>
                <a:latin typeface="Arabic Typesetting" pitchFamily="66" charset="-78"/>
                <a:cs typeface="Arabic Typesetting" pitchFamily="66" charset="-78"/>
              </a:rPr>
              <a:t/>
            </a:r>
            <a:br>
              <a:rPr lang="en-US" sz="2800" b="1" dirty="0" smtClean="0">
                <a:solidFill>
                  <a:srgbClr val="FFFF00"/>
                </a:solidFill>
                <a:latin typeface="Arabic Typesetting" pitchFamily="66" charset="-78"/>
                <a:cs typeface="Arabic Typesetting" pitchFamily="66" charset="-78"/>
              </a:rPr>
            </a:br>
            <a:endParaRPr lang="en-US" sz="2800" b="1" dirty="0" smtClean="0">
              <a:solidFill>
                <a:srgbClr val="FFFF00"/>
              </a:solidFill>
              <a:latin typeface="Arabic Typesetting" pitchFamily="66" charset="-78"/>
              <a:cs typeface="Arabic Typesetting" pitchFamily="66" charset="-78"/>
            </a:endParaRPr>
          </a:p>
          <a:p>
            <a:r>
              <a:rPr lang="en-US" b="1" dirty="0" smtClean="0">
                <a:solidFill>
                  <a:srgbClr val="FFFF00"/>
                </a:solidFill>
                <a:latin typeface="Arabic Typesetting" pitchFamily="66" charset="-78"/>
                <a:cs typeface="Arabic Typesetting" pitchFamily="66" charset="-78"/>
                <a:hlinkClick r:id="rId3"/>
              </a:rPr>
              <a:t/>
            </a:r>
            <a:br>
              <a:rPr lang="en-US" b="1" dirty="0" smtClean="0">
                <a:solidFill>
                  <a:srgbClr val="FFFF00"/>
                </a:solidFill>
                <a:latin typeface="Arabic Typesetting" pitchFamily="66" charset="-78"/>
                <a:cs typeface="Arabic Typesetting" pitchFamily="66" charset="-78"/>
                <a:hlinkClick r:id="rId3"/>
              </a:rPr>
            </a:br>
            <a:endParaRPr lang="en-US"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14290"/>
            <a:ext cx="8715436" cy="6500858"/>
          </a:xfrm>
        </p:spPr>
        <p:txBody>
          <a:bodyPr>
            <a:normAutofit lnSpcReduction="10000"/>
          </a:bodyPr>
          <a:lstStyle/>
          <a:p>
            <a:pPr lvl="1" algn="r" rtl="1"/>
            <a:r>
              <a:rPr lang="ar-IQ" sz="2800" b="1" dirty="0" smtClean="0">
                <a:solidFill>
                  <a:srgbClr val="FFFF00"/>
                </a:solidFill>
                <a:latin typeface="Arabic Typesetting" pitchFamily="66" charset="-78"/>
                <a:cs typeface="Arabic Typesetting" pitchFamily="66" charset="-78"/>
              </a:rPr>
              <a:t>1. </a:t>
            </a:r>
            <a:r>
              <a:rPr lang="ar-SA" sz="2800" b="1" dirty="0" smtClean="0">
                <a:solidFill>
                  <a:srgbClr val="FFFF00"/>
                </a:solidFill>
                <a:latin typeface="Arabic Typesetting" pitchFamily="66" charset="-78"/>
                <a:cs typeface="Arabic Typesetting" pitchFamily="66" charset="-78"/>
              </a:rPr>
              <a:t>قبل البدء </a:t>
            </a:r>
            <a:r>
              <a:rPr lang="ar-SA" sz="2800" b="1" dirty="0" smtClean="0">
                <a:solidFill>
                  <a:srgbClr val="FFFF00"/>
                </a:solidFill>
                <a:latin typeface="Arabic Typesetting" pitchFamily="66" charset="-78"/>
                <a:cs typeface="Arabic Typesetting" pitchFamily="66" charset="-78"/>
              </a:rPr>
              <a:t>بت</a:t>
            </a:r>
            <a:r>
              <a:rPr lang="ar-IQ" sz="2800" b="1" dirty="0" smtClean="0">
                <a:solidFill>
                  <a:srgbClr val="FFFF00"/>
                </a:solidFill>
                <a:latin typeface="Arabic Typesetting" pitchFamily="66" charset="-78"/>
                <a:cs typeface="Arabic Typesetting" pitchFamily="66" charset="-78"/>
              </a:rPr>
              <a:t>نظف </a:t>
            </a:r>
            <a:r>
              <a:rPr lang="ar-IQ" sz="2800" b="1" dirty="0" err="1" smtClean="0">
                <a:solidFill>
                  <a:srgbClr val="FFFF00"/>
                </a:solidFill>
                <a:latin typeface="Arabic Typesetting" pitchFamily="66" charset="-78"/>
                <a:cs typeface="Arabic Typesetting" pitchFamily="66" charset="-78"/>
              </a:rPr>
              <a:t>اي</a:t>
            </a:r>
            <a:r>
              <a:rPr lang="ar-IQ" sz="2800" b="1" dirty="0" smtClean="0">
                <a:solidFill>
                  <a:srgbClr val="FFFF00"/>
                </a:solidFill>
                <a:latin typeface="Arabic Typesetting" pitchFamily="66" charset="-78"/>
                <a:cs typeface="Arabic Typesetting" pitchFamily="66" charset="-78"/>
              </a:rPr>
              <a:t> خزان</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تلتزم </a:t>
            </a:r>
            <a:r>
              <a:rPr lang="ar-IQ" sz="2800" b="1" dirty="0" smtClean="0">
                <a:solidFill>
                  <a:srgbClr val="FFFF00"/>
                </a:solidFill>
                <a:latin typeface="Arabic Typesetting" pitchFamily="66" charset="-78"/>
                <a:cs typeface="Arabic Typesetting" pitchFamily="66" charset="-78"/>
              </a:rPr>
              <a:t>الإدارة الفنية</a:t>
            </a:r>
            <a:r>
              <a:rPr lang="ar-SA" sz="2800" b="1" dirty="0" smtClean="0">
                <a:solidFill>
                  <a:srgbClr val="FFFF00"/>
                </a:solidFill>
                <a:latin typeface="Arabic Typesetting" pitchFamily="66" charset="-78"/>
                <a:cs typeface="Arabic Typesetting" pitchFamily="66" charset="-78"/>
              </a:rPr>
              <a:t> بإصدار وثيقة رخصة عمل بالفترة الزمنية اللازمة للتنظيف</a:t>
            </a:r>
            <a:endParaRPr lang="en-US" sz="28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2.الكشف الحسي على الموقع من قبل المدير المختص ومدير السلامة ، و</a:t>
            </a:r>
            <a:r>
              <a:rPr lang="ar-IQ" sz="2800" b="1" dirty="0" err="1" smtClean="0">
                <a:solidFill>
                  <a:srgbClr val="FFFF00"/>
                </a:solidFill>
                <a:latin typeface="Arabic Typesetting" pitchFamily="66" charset="-78"/>
                <a:cs typeface="Arabic Typesetting" pitchFamily="66" charset="-78"/>
              </a:rPr>
              <a:t>تو</a:t>
            </a:r>
            <a:r>
              <a:rPr lang="ar-SA" sz="2800" b="1" dirty="0" smtClean="0">
                <a:solidFill>
                  <a:srgbClr val="FFFF00"/>
                </a:solidFill>
                <a:latin typeface="Arabic Typesetting" pitchFamily="66" charset="-78"/>
                <a:cs typeface="Arabic Typesetting" pitchFamily="66" charset="-78"/>
              </a:rPr>
              <a:t>ضع الإشارات والعلامات التحذيرية وتحديد أماكن تواجد العاملين </a:t>
            </a:r>
            <a:r>
              <a:rPr lang="ar-SA" sz="2800" b="1" dirty="0" err="1" smtClean="0">
                <a:solidFill>
                  <a:srgbClr val="FFFF00"/>
                </a:solidFill>
                <a:latin typeface="Arabic Typesetting" pitchFamily="66" charset="-78"/>
                <a:cs typeface="Arabic Typesetting" pitchFamily="66" charset="-78"/>
              </a:rPr>
              <a:t>و</a:t>
            </a:r>
            <a:r>
              <a:rPr lang="ar-IQ" sz="2800" b="1" dirty="0" err="1" smtClean="0">
                <a:solidFill>
                  <a:srgbClr val="FFFF00"/>
                </a:solidFill>
                <a:latin typeface="Arabic Typesetting" pitchFamily="66" charset="-78"/>
                <a:cs typeface="Arabic Typesetting" pitchFamily="66" charset="-78"/>
              </a:rPr>
              <a:t>تو</a:t>
            </a:r>
            <a:r>
              <a:rPr lang="ar-SA" sz="2800" b="1" dirty="0" smtClean="0">
                <a:solidFill>
                  <a:srgbClr val="FFFF00"/>
                </a:solidFill>
                <a:latin typeface="Arabic Typesetting" pitchFamily="66" charset="-78"/>
                <a:cs typeface="Arabic Typesetting" pitchFamily="66" charset="-78"/>
              </a:rPr>
              <a:t>ضع الأجهزة في الموقع والتي تشمل معدات العمل وكاميرات مراقبة داخل وخارج خزانات الوقود تعمل على مدار الساعة وطول فترة تنفيذ المشروع، مع وضع معدات السلامة العامة  طفايات حريق وأنابيب مياه وغير ذلك بالإضافة إلى وجود منقذ مدرب ومؤهل موجود في أرض العمل</a:t>
            </a:r>
            <a:r>
              <a:rPr lang="en-US" sz="2800" b="1" dirty="0" smtClean="0">
                <a:solidFill>
                  <a:srgbClr val="FFFF00"/>
                </a:solidFill>
                <a:latin typeface="Arabic Typesetting" pitchFamily="66" charset="-78"/>
                <a:cs typeface="Arabic Typesetting" pitchFamily="66" charset="-78"/>
              </a:rPr>
              <a:t>.</a:t>
            </a:r>
          </a:p>
          <a:p>
            <a:pPr rtl="1"/>
            <a:r>
              <a:rPr lang="ar-IQ" sz="2800" b="1" dirty="0" smtClean="0">
                <a:solidFill>
                  <a:srgbClr val="FFFF00"/>
                </a:solidFill>
                <a:latin typeface="Arabic Typesetting" pitchFamily="66" charset="-78"/>
                <a:cs typeface="Arabic Typesetting" pitchFamily="66" charset="-78"/>
              </a:rPr>
              <a:t>3.</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التأكد من سلامة الجو الداخلي للخزان لنزول العاملين فيه، من خلال تفريغه من الأبخرة والغازات ذات السمية العالية الموجودة داخله باستخدام مواد خاصة، وإنزال أجهزة خاصة داخل الخزانات لفحص نسب هذه الغازات</a:t>
            </a:r>
            <a:r>
              <a:rPr lang="ar-IQ" sz="2800" b="1" dirty="0" smtClean="0">
                <a:solidFill>
                  <a:srgbClr val="FFFF00"/>
                </a:solidFill>
                <a:latin typeface="Arabic Typesetting" pitchFamily="66" charset="-78"/>
                <a:cs typeface="Arabic Typesetting" pitchFamily="66" charset="-78"/>
              </a:rPr>
              <a:t> .</a:t>
            </a:r>
            <a:endParaRPr lang="en-US" sz="2800" b="1" dirty="0" smtClean="0">
              <a:solidFill>
                <a:srgbClr val="FFFF00"/>
              </a:solidFill>
              <a:latin typeface="Arabic Typesetting" pitchFamily="66" charset="-78"/>
              <a:cs typeface="Arabic Typesetting" pitchFamily="66" charset="-78"/>
            </a:endParaRPr>
          </a:p>
          <a:p>
            <a:pPr rtl="1"/>
            <a:r>
              <a:rPr lang="ar-IQ" sz="2800" b="1" dirty="0" smtClean="0">
                <a:solidFill>
                  <a:srgbClr val="FFFF00"/>
                </a:solidFill>
                <a:latin typeface="Arabic Typesetting" pitchFamily="66" charset="-78"/>
                <a:cs typeface="Arabic Typesetting" pitchFamily="66" charset="-78"/>
              </a:rPr>
              <a:t>4</a:t>
            </a:r>
            <a:r>
              <a:rPr lang="en-US"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ولأن سلامة العامل أولاً </a:t>
            </a:r>
            <a:r>
              <a:rPr lang="ar-IQ" sz="2800" b="1" dirty="0" err="1" smtClean="0">
                <a:solidFill>
                  <a:srgbClr val="FFFF00"/>
                </a:solidFill>
                <a:latin typeface="Arabic Typesetting" pitchFamily="66" charset="-78"/>
                <a:cs typeface="Arabic Typesetting" pitchFamily="66" charset="-78"/>
              </a:rPr>
              <a:t>يز</a:t>
            </a:r>
            <a:r>
              <a:rPr lang="ar-SA" sz="2800" b="1" dirty="0" smtClean="0">
                <a:solidFill>
                  <a:srgbClr val="FFFF00"/>
                </a:solidFill>
                <a:latin typeface="Arabic Typesetting" pitchFamily="66" charset="-78"/>
                <a:cs typeface="Arabic Typesetting" pitchFamily="66" charset="-78"/>
              </a:rPr>
              <a:t>ود جميع العاملين  بألبسة ومعدات السلامة العامة من أجهزة أوكسجين، ونظارات وكمامات وخوذ </a:t>
            </a:r>
            <a:r>
              <a:rPr lang="ar-IQ" sz="2800" b="1" dirty="0" err="1" smtClean="0">
                <a:solidFill>
                  <a:srgbClr val="FFFF00"/>
                </a:solidFill>
                <a:latin typeface="Arabic Typesetting" pitchFamily="66" charset="-78"/>
                <a:cs typeface="Arabic Typesetting" pitchFamily="66" charset="-78"/>
              </a:rPr>
              <a:t>واحزمة</a:t>
            </a:r>
            <a:r>
              <a:rPr lang="ar-IQ" sz="2800" b="1" dirty="0" smtClean="0">
                <a:solidFill>
                  <a:srgbClr val="FFFF00"/>
                </a:solidFill>
                <a:latin typeface="Arabic Typesetting" pitchFamily="66" charset="-78"/>
                <a:cs typeface="Arabic Typesetting" pitchFamily="66" charset="-78"/>
              </a:rPr>
              <a:t> أمان </a:t>
            </a:r>
            <a:r>
              <a:rPr lang="ar-SA" sz="2800" b="1" dirty="0" smtClean="0">
                <a:solidFill>
                  <a:srgbClr val="FFFF00"/>
                </a:solidFill>
                <a:latin typeface="Arabic Typesetting" pitchFamily="66" charset="-78"/>
                <a:cs typeface="Arabic Typesetting" pitchFamily="66" charset="-78"/>
              </a:rPr>
              <a:t> وغير ذلك، </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وتقوم بعمل فحص طبي لجميع </a:t>
            </a:r>
            <a:r>
              <a:rPr lang="ar-IQ" sz="2800" b="1" dirty="0" smtClean="0">
                <a:solidFill>
                  <a:srgbClr val="FFFF00"/>
                </a:solidFill>
                <a:latin typeface="Arabic Typesetting" pitchFamily="66" charset="-78"/>
                <a:cs typeface="Arabic Typesetting" pitchFamily="66" charset="-78"/>
              </a:rPr>
              <a:t>العاملين</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قبل البدء بأي عمل.</a:t>
            </a:r>
            <a:endParaRPr lang="en-US" sz="28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5.التفريغ </a:t>
            </a:r>
            <a:r>
              <a:rPr lang="ar-SA" sz="2800" b="1" dirty="0" smtClean="0">
                <a:solidFill>
                  <a:srgbClr val="FFFF00"/>
                </a:solidFill>
                <a:latin typeface="Arabic Typesetting" pitchFamily="66" charset="-78"/>
                <a:cs typeface="Arabic Typesetting" pitchFamily="66" charset="-78"/>
              </a:rPr>
              <a:t>للمتبقي</a:t>
            </a:r>
            <a:r>
              <a:rPr lang="ar-IQ" sz="2800" b="1" dirty="0" smtClean="0">
                <a:solidFill>
                  <a:srgbClr val="FFFF00"/>
                </a:solidFill>
                <a:latin typeface="Arabic Typesetting" pitchFamily="66" charset="-78"/>
                <a:cs typeface="Arabic Typesetting" pitchFamily="66" charset="-78"/>
              </a:rPr>
              <a:t> </a:t>
            </a:r>
            <a:r>
              <a:rPr lang="ar-IQ" sz="2800" b="1" dirty="0" smtClean="0">
                <a:solidFill>
                  <a:srgbClr val="FFFF00"/>
                </a:solidFill>
                <a:latin typeface="Arabic Typesetting" pitchFamily="66" charset="-78"/>
                <a:cs typeface="Arabic Typesetting" pitchFamily="66" charset="-78"/>
              </a:rPr>
              <a:t>م</a:t>
            </a:r>
            <a:r>
              <a:rPr lang="ar-IQ" sz="2800" b="1" dirty="0" smtClean="0">
                <a:solidFill>
                  <a:srgbClr val="FFFF00"/>
                </a:solidFill>
                <a:latin typeface="Arabic Typesetting" pitchFamily="66" charset="-78"/>
                <a:cs typeface="Arabic Typesetting" pitchFamily="66" charset="-78"/>
              </a:rPr>
              <a:t>ن الوقود</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يتم بإشراف مختصين </a:t>
            </a:r>
            <a:r>
              <a:rPr lang="ar-SA" sz="2800" b="1" dirty="0" smtClean="0">
                <a:solidFill>
                  <a:srgbClr val="FFFF00"/>
                </a:solidFill>
                <a:latin typeface="Arabic Typesetting" pitchFamily="66" charset="-78"/>
                <a:cs typeface="Arabic Typesetting" pitchFamily="66" charset="-78"/>
              </a:rPr>
              <a:t>وتوف</a:t>
            </a:r>
            <a:r>
              <a:rPr lang="ar-IQ" sz="2800" b="1" dirty="0" smtClean="0">
                <a:solidFill>
                  <a:srgbClr val="FFFF00"/>
                </a:solidFill>
                <a:latin typeface="Arabic Typesetting" pitchFamily="66" charset="-78"/>
                <a:cs typeface="Arabic Typesetting" pitchFamily="66" charset="-78"/>
              </a:rPr>
              <a:t>ر</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كميات كافية من الرمل لغرض تنظيف أراضي الفتحات للمحافظة على الموقع نظيفا قدر الإمكان..</a:t>
            </a:r>
            <a:endParaRPr lang="en-US" sz="2800" b="1" dirty="0" smtClean="0">
              <a:solidFill>
                <a:srgbClr val="FFFF00"/>
              </a:solidFill>
              <a:latin typeface="Arabic Typesetting" pitchFamily="66" charset="-78"/>
              <a:cs typeface="Arabic Typesetting" pitchFamily="66" charset="-78"/>
            </a:endParaRPr>
          </a:p>
          <a:p>
            <a:pPr rtl="1"/>
            <a:r>
              <a:rPr lang="ar-SA" sz="2800" b="1" dirty="0" smtClean="0">
                <a:solidFill>
                  <a:srgbClr val="FFFF00"/>
                </a:solidFill>
                <a:latin typeface="Arabic Typesetting" pitchFamily="66" charset="-78"/>
                <a:cs typeface="Arabic Typesetting" pitchFamily="66" charset="-78"/>
              </a:rPr>
              <a:t>6. يفضل إجراء الصيانة كل خمس سنوات لتجنب تجمع كميات كبيرة من المخلفات والشوائب في القاع تؤثر على نقاوة ومواصفات الوقود الجديد.</a:t>
            </a:r>
            <a:endParaRPr lang="en-US" sz="2800" b="1" dirty="0" smtClean="0">
              <a:solidFill>
                <a:srgbClr val="FFFF00"/>
              </a:solidFill>
              <a:latin typeface="Arabic Typesetting" pitchFamily="66" charset="-78"/>
              <a:cs typeface="Arabic Typesetting" pitchFamily="66" charset="-78"/>
            </a:endParaRPr>
          </a:p>
          <a:p>
            <a:pPr rtl="1"/>
            <a:r>
              <a:rPr lang="en-US" sz="2800" dirty="0" smtClean="0"/>
              <a:t> </a:t>
            </a:r>
          </a:p>
          <a:p>
            <a:endParaRPr lang="en-US" dirty="0">
              <a:cs typeface="Akhbar MT" pitchFamily="2"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357166"/>
            <a:ext cx="9144000" cy="6143668"/>
          </a:xfrm>
        </p:spPr>
        <p:txBody>
          <a:bodyPr>
            <a:normAutofit lnSpcReduction="10000"/>
          </a:bodyPr>
          <a:lstStyle/>
          <a:p>
            <a:pPr rtl="1"/>
            <a:r>
              <a:rPr lang="ar-JO" sz="3600" b="1" dirty="0" smtClean="0">
                <a:solidFill>
                  <a:srgbClr val="FFFF00"/>
                </a:solidFill>
              </a:rPr>
              <a:t>أنواع مخاطر العمل :</a:t>
            </a:r>
            <a:endParaRPr lang="ar-IQ" sz="3600" b="1" dirty="0" smtClean="0">
              <a:solidFill>
                <a:srgbClr val="FFFF00"/>
              </a:solidFill>
            </a:endParaRPr>
          </a:p>
          <a:p>
            <a:pPr rtl="1"/>
            <a:r>
              <a:rPr lang="ar-IQ" sz="3200" b="1" dirty="0" smtClean="0">
                <a:solidFill>
                  <a:srgbClr val="FFFF00"/>
                </a:solidFill>
              </a:rPr>
              <a:t>أهمها:</a:t>
            </a:r>
            <a:endParaRPr lang="en-US" sz="3200" dirty="0" smtClean="0">
              <a:solidFill>
                <a:srgbClr val="FFFF00"/>
              </a:solidFill>
            </a:endParaRPr>
          </a:p>
          <a:p>
            <a:pPr rtl="1"/>
            <a:r>
              <a:rPr lang="ar-IQ" sz="3600" b="1" dirty="0" smtClean="0">
                <a:solidFill>
                  <a:srgbClr val="FFFF00"/>
                </a:solidFill>
                <a:latin typeface="Arabic Typesetting" pitchFamily="66" charset="-78"/>
                <a:cs typeface="Arabic Typesetting" pitchFamily="66" charset="-78"/>
              </a:rPr>
              <a:t>  </a:t>
            </a:r>
            <a:r>
              <a:rPr lang="ar-JO" sz="3600" b="1" dirty="0" smtClean="0">
                <a:solidFill>
                  <a:srgbClr val="FFFF00"/>
                </a:solidFill>
                <a:latin typeface="Arabic Typesetting" pitchFamily="66" charset="-78"/>
                <a:cs typeface="Arabic Typesetting" pitchFamily="66" charset="-78"/>
              </a:rPr>
              <a:t>مخاطر العنصر البشري </a:t>
            </a:r>
            <a:r>
              <a:rPr lang="en-US" sz="3600" dirty="0" smtClean="0">
                <a:solidFill>
                  <a:srgbClr val="FFFF00"/>
                </a:solidFill>
                <a:latin typeface="Arabic Typesetting" pitchFamily="66" charset="-78"/>
                <a:cs typeface="Arabic Typesetting" pitchFamily="66" charset="-78"/>
              </a:rPr>
              <a:t>:</a:t>
            </a:r>
          </a:p>
          <a:p>
            <a:pPr rtl="1"/>
            <a:r>
              <a:rPr lang="ar-JO" sz="3600" dirty="0" smtClean="0">
                <a:solidFill>
                  <a:srgbClr val="FFFF00"/>
                </a:solidFill>
                <a:latin typeface="Arabic Typesetting" pitchFamily="66" charset="-78"/>
                <a:cs typeface="Arabic Typesetting" pitchFamily="66" charset="-78"/>
              </a:rPr>
              <a:t> </a:t>
            </a:r>
            <a:r>
              <a:rPr lang="ar-JO" sz="3600" b="1" dirty="0" smtClean="0">
                <a:solidFill>
                  <a:srgbClr val="FFFF00"/>
                </a:solidFill>
                <a:latin typeface="Arabic Typesetting" pitchFamily="66" charset="-78"/>
                <a:cs typeface="Arabic Typesetting" pitchFamily="66" charset="-78"/>
              </a:rPr>
              <a:t> </a:t>
            </a:r>
            <a:r>
              <a:rPr lang="ar-IQ" sz="3600" b="1" dirty="0" smtClean="0">
                <a:solidFill>
                  <a:srgbClr val="FFFF00"/>
                </a:solidFill>
                <a:latin typeface="Arabic Typesetting" pitchFamily="66" charset="-78"/>
                <a:cs typeface="Arabic Typesetting" pitchFamily="66" charset="-78"/>
              </a:rPr>
              <a:t>يعتبر </a:t>
            </a:r>
            <a:r>
              <a:rPr lang="ar-IQ" sz="3600" b="1" dirty="0" err="1" smtClean="0">
                <a:solidFill>
                  <a:srgbClr val="FFFF00"/>
                </a:solidFill>
                <a:latin typeface="Arabic Typesetting" pitchFamily="66" charset="-78"/>
                <a:cs typeface="Arabic Typesetting" pitchFamily="66" charset="-78"/>
              </a:rPr>
              <a:t>ا</a:t>
            </a:r>
            <a:r>
              <a:rPr lang="ar-JO" sz="3600" b="1" dirty="0" smtClean="0">
                <a:solidFill>
                  <a:srgbClr val="FFFF00"/>
                </a:solidFill>
                <a:latin typeface="Arabic Typesetting" pitchFamily="66" charset="-78"/>
                <a:cs typeface="Arabic Typesetting" pitchFamily="66" charset="-78"/>
              </a:rPr>
              <a:t>لعنصر البشري </a:t>
            </a:r>
            <a:r>
              <a:rPr lang="ar-IQ" sz="3600" b="1" dirty="0" smtClean="0">
                <a:solidFill>
                  <a:srgbClr val="FFFF00"/>
                </a:solidFill>
                <a:latin typeface="Arabic Typesetting" pitchFamily="66" charset="-78"/>
                <a:cs typeface="Arabic Typesetting" pitchFamily="66" charset="-78"/>
              </a:rPr>
              <a:t>أ</a:t>
            </a:r>
            <a:r>
              <a:rPr lang="ar-JO" sz="3600" b="1" dirty="0" smtClean="0">
                <a:solidFill>
                  <a:srgbClr val="FFFF00"/>
                </a:solidFill>
                <a:latin typeface="Arabic Typesetting" pitchFamily="66" charset="-78"/>
                <a:cs typeface="Arabic Typesetting" pitchFamily="66" charset="-78"/>
              </a:rPr>
              <a:t>حد</a:t>
            </a:r>
            <a:r>
              <a:rPr lang="ar-IQ" sz="3600" b="1" dirty="0" smtClean="0">
                <a:solidFill>
                  <a:srgbClr val="FFFF00"/>
                </a:solidFill>
                <a:latin typeface="Arabic Typesetting" pitchFamily="66" charset="-78"/>
                <a:cs typeface="Arabic Typesetting" pitchFamily="66" charset="-78"/>
              </a:rPr>
              <a:t> أهم</a:t>
            </a:r>
            <a:r>
              <a:rPr lang="ar-JO" sz="3600" b="1" dirty="0" smtClean="0">
                <a:solidFill>
                  <a:srgbClr val="FFFF00"/>
                </a:solidFill>
                <a:latin typeface="Arabic Typesetting" pitchFamily="66" charset="-78"/>
                <a:cs typeface="Arabic Typesetting" pitchFamily="66" charset="-78"/>
              </a:rPr>
              <a:t> مسببات الحوادث  فوفقا لمعظم إحصاءات الحوادث يعتبر</a:t>
            </a:r>
            <a:r>
              <a:rPr lang="ar-IQ" sz="3600" b="1" dirty="0" smtClean="0">
                <a:solidFill>
                  <a:srgbClr val="FFFF00"/>
                </a:solidFill>
                <a:latin typeface="Arabic Typesetting" pitchFamily="66" charset="-78"/>
                <a:cs typeface="Arabic Typesetting" pitchFamily="66" charset="-78"/>
              </a:rPr>
              <a:t> الإنسان (</a:t>
            </a:r>
            <a:r>
              <a:rPr lang="ar-JO" sz="3600" b="1" dirty="0" smtClean="0">
                <a:solidFill>
                  <a:srgbClr val="FFFF00"/>
                </a:solidFill>
                <a:latin typeface="Arabic Typesetting" pitchFamily="66" charset="-78"/>
                <a:cs typeface="Arabic Typesetting" pitchFamily="66" charset="-78"/>
              </a:rPr>
              <a:t> العامل</a:t>
            </a:r>
            <a:r>
              <a:rPr lang="ar-IQ" sz="3600" b="1" dirty="0" smtClean="0">
                <a:solidFill>
                  <a:srgbClr val="FFFF00"/>
                </a:solidFill>
                <a:latin typeface="Arabic Typesetting" pitchFamily="66" charset="-78"/>
                <a:cs typeface="Arabic Typesetting" pitchFamily="66" charset="-78"/>
              </a:rPr>
              <a:t>)</a:t>
            </a:r>
            <a:r>
              <a:rPr lang="ar-JO" sz="3600" b="1" dirty="0" smtClean="0">
                <a:solidFill>
                  <a:srgbClr val="FFFF00"/>
                </a:solidFill>
                <a:latin typeface="Arabic Typesetting" pitchFamily="66" charset="-78"/>
                <a:cs typeface="Arabic Typesetting" pitchFamily="66" charset="-78"/>
              </a:rPr>
              <a:t> هو الأساس ويشكل ما نسبته 80% من أسباب وقوع الحوادث</a:t>
            </a:r>
            <a:r>
              <a:rPr lang="ar-IQ" sz="3600" b="1" dirty="0" smtClean="0">
                <a:solidFill>
                  <a:srgbClr val="FFFF00"/>
                </a:solidFill>
                <a:latin typeface="Arabic Typesetting" pitchFamily="66" charset="-78"/>
                <a:cs typeface="Arabic Typesetting" pitchFamily="66" charset="-78"/>
              </a:rPr>
              <a:t>(تقريبا)</a:t>
            </a:r>
          </a:p>
          <a:p>
            <a:pPr rtl="1"/>
            <a:r>
              <a:rPr lang="ar-IQ" sz="3600" b="1" dirty="0" smtClean="0">
                <a:solidFill>
                  <a:srgbClr val="FFFF00"/>
                </a:solidFill>
                <a:latin typeface="Arabic Typesetting" pitchFamily="66" charset="-78"/>
                <a:cs typeface="Arabic Typesetting" pitchFamily="66" charset="-78"/>
              </a:rPr>
              <a:t> </a:t>
            </a:r>
            <a:r>
              <a:rPr lang="ar-JO" sz="3600" b="1" dirty="0" smtClean="0">
                <a:solidFill>
                  <a:srgbClr val="FFFF00"/>
                </a:solidFill>
                <a:latin typeface="Arabic Typesetting" pitchFamily="66" charset="-78"/>
                <a:cs typeface="Arabic Typesetting" pitchFamily="66" charset="-78"/>
              </a:rPr>
              <a:t>وهو في الوقت نفسه </a:t>
            </a:r>
            <a:r>
              <a:rPr lang="ar-IQ" sz="3600" b="1" dirty="0" smtClean="0">
                <a:solidFill>
                  <a:srgbClr val="FFFF00"/>
                </a:solidFill>
                <a:latin typeface="Arabic Typesetting" pitchFamily="66" charset="-78"/>
                <a:cs typeface="Arabic Typesetting" pitchFamily="66" charset="-78"/>
              </a:rPr>
              <a:t>يعتبر </a:t>
            </a:r>
            <a:r>
              <a:rPr lang="ar-JO" sz="3600" b="1" dirty="0" smtClean="0">
                <a:solidFill>
                  <a:srgbClr val="FFFF00"/>
                </a:solidFill>
                <a:latin typeface="Arabic Typesetting" pitchFamily="66" charset="-78"/>
                <a:cs typeface="Arabic Typesetting" pitchFamily="66" charset="-78"/>
              </a:rPr>
              <a:t>العامل الأساس الذي نهدف للمحافظة</a:t>
            </a:r>
            <a:r>
              <a:rPr lang="en-US" sz="3600" b="1" dirty="0" smtClean="0">
                <a:solidFill>
                  <a:srgbClr val="FFFF00"/>
                </a:solidFill>
                <a:latin typeface="Arabic Typesetting" pitchFamily="66" charset="-78"/>
                <a:cs typeface="Arabic Typesetting" pitchFamily="66" charset="-78"/>
              </a:rPr>
              <a:t> </a:t>
            </a:r>
            <a:r>
              <a:rPr lang="ar-JO" sz="3600" b="1" dirty="0" smtClean="0">
                <a:solidFill>
                  <a:srgbClr val="FFFF00"/>
                </a:solidFill>
                <a:latin typeface="Arabic Typesetting" pitchFamily="66" charset="-78"/>
                <a:cs typeface="Arabic Typesetting" pitchFamily="66" charset="-78"/>
              </a:rPr>
              <a:t>عليه وتقع حوادث وإصابات العمل نتيجة العامل أو العنصر البشري غالبا لأسباب تتعلق بما يلي  :</a:t>
            </a:r>
            <a:endParaRPr lang="ar-IQ" sz="3600" b="1" dirty="0" smtClean="0">
              <a:solidFill>
                <a:srgbClr val="FFFF00"/>
              </a:solidFill>
              <a:latin typeface="Arabic Typesetting" pitchFamily="66" charset="-78"/>
              <a:cs typeface="Arabic Typesetting" pitchFamily="66" charset="-78"/>
            </a:endParaRPr>
          </a:p>
          <a:p>
            <a:pPr rtl="1"/>
            <a:endParaRPr lang="ar-IQ" sz="3600" dirty="0" smtClean="0">
              <a:solidFill>
                <a:srgbClr val="FFFF00"/>
              </a:solidFill>
              <a:latin typeface="Arabic Typesetting" pitchFamily="66" charset="-78"/>
              <a:cs typeface="Arabic Typesetting" pitchFamily="66" charset="-78"/>
            </a:endParaRPr>
          </a:p>
          <a:p>
            <a:pPr rtl="1"/>
            <a:r>
              <a:rPr lang="en-US" dirty="0" smtClean="0">
                <a:solidFill>
                  <a:srgbClr val="FFFF00"/>
                </a:solidFill>
              </a:rPr>
              <a:t/>
            </a:r>
            <a:br>
              <a:rPr lang="en-US" dirty="0" smtClean="0">
                <a:solidFill>
                  <a:srgbClr val="FFFF00"/>
                </a:solidFill>
              </a:rPr>
            </a:br>
            <a:r>
              <a:rPr lang="en-US" dirty="0" smtClean="0"/>
              <a:t/>
            </a:r>
            <a:br>
              <a:rPr lang="en-US" dirty="0" smtClean="0"/>
            </a:br>
            <a:endParaRPr lang="en-US" dirty="0" smtClean="0"/>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85728"/>
            <a:ext cx="8501122" cy="6357982"/>
          </a:xfrm>
        </p:spPr>
        <p:txBody>
          <a:bodyPr>
            <a:normAutofit/>
          </a:bodyPr>
          <a:lstStyle/>
          <a:p>
            <a:r>
              <a:rPr lang="ar-IQ" sz="3200" b="1" dirty="0" smtClean="0">
                <a:solidFill>
                  <a:srgbClr val="FFFF00"/>
                </a:solidFill>
              </a:rPr>
              <a:t> الشروط الواجب توفرها بصهريج تحميل الوقود</a:t>
            </a:r>
            <a:endParaRPr lang="en-US" sz="3200" b="1" dirty="0" smtClean="0">
              <a:solidFill>
                <a:srgbClr val="FFFF00"/>
              </a:solidFill>
            </a:endParaRPr>
          </a:p>
          <a:p>
            <a:pPr rtl="1"/>
            <a:r>
              <a:rPr lang="ar-IQ" b="1" dirty="0" smtClean="0">
                <a:solidFill>
                  <a:srgbClr val="FFFF00"/>
                </a:solidFill>
                <a:latin typeface="Arabic Typesetting" pitchFamily="66" charset="-78"/>
                <a:cs typeface="Arabic Typesetting" pitchFamily="66" charset="-78"/>
              </a:rPr>
              <a:t>شروط السلامة:</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   </a:t>
            </a:r>
            <a:r>
              <a:rPr lang="ar-IQ" b="1" dirty="0" smtClean="0">
                <a:solidFill>
                  <a:srgbClr val="FFFF00"/>
                </a:solidFill>
                <a:latin typeface="Arabic Typesetting" pitchFamily="66" charset="-78"/>
                <a:cs typeface="Arabic Typesetting" pitchFamily="66" charset="-78"/>
              </a:rPr>
              <a:t>يجب أن يكون محرك السيارة صالحاً ولا يجوز تشغيله إلا بواسطة المحرك الذاتي (</a:t>
            </a:r>
            <a:r>
              <a:rPr lang="en-US" b="1" dirty="0" smtClean="0">
                <a:solidFill>
                  <a:srgbClr val="FFFF00"/>
                </a:solidFill>
                <a:latin typeface="Arabic Typesetting" pitchFamily="66" charset="-78"/>
                <a:cs typeface="Arabic Typesetting" pitchFamily="66" charset="-78"/>
              </a:rPr>
              <a:t>self operation</a:t>
            </a:r>
            <a:r>
              <a:rPr lang="ar-IQ" b="1" dirty="0" smtClean="0">
                <a:solidFill>
                  <a:srgbClr val="FFFF00"/>
                </a:solidFill>
                <a:latin typeface="Arabic Typesetting" pitchFamily="66" charset="-78"/>
                <a:cs typeface="Arabic Typesetting" pitchFamily="66" charset="-78"/>
              </a:rPr>
              <a:t>).</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2-   </a:t>
            </a:r>
            <a:r>
              <a:rPr lang="ar-IQ" b="1" dirty="0" smtClean="0">
                <a:solidFill>
                  <a:srgbClr val="FFFF00"/>
                </a:solidFill>
                <a:latin typeface="Arabic Typesetting" pitchFamily="66" charset="-78"/>
                <a:cs typeface="Arabic Typesetting" pitchFamily="66" charset="-78"/>
              </a:rPr>
              <a:t>يجب أن تكون كافة الأسلاك الكهربائية في السيارة صالحة ومغلفة.</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3-   </a:t>
            </a:r>
            <a:r>
              <a:rPr lang="ar-IQ" b="1" dirty="0" smtClean="0">
                <a:solidFill>
                  <a:srgbClr val="FFFF00"/>
                </a:solidFill>
                <a:latin typeface="Arabic Typesetting" pitchFamily="66" charset="-78"/>
                <a:cs typeface="Arabic Typesetting" pitchFamily="66" charset="-78"/>
              </a:rPr>
              <a:t>يجب أن تحفظ البطارية داخل صندوق معدني محكم.</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4- </a:t>
            </a:r>
            <a:r>
              <a:rPr lang="ar-IQ" b="1" dirty="0" smtClean="0">
                <a:solidFill>
                  <a:srgbClr val="FFFF00"/>
                </a:solidFill>
                <a:latin typeface="Arabic Typesetting" pitchFamily="66" charset="-78"/>
                <a:cs typeface="Arabic Typesetting" pitchFamily="66" charset="-78"/>
              </a:rPr>
              <a:t>يجب أن يكون العادم (</a:t>
            </a:r>
            <a:r>
              <a:rPr lang="en-US" b="1" dirty="0" smtClean="0">
                <a:solidFill>
                  <a:srgbClr val="FFFF00"/>
                </a:solidFill>
                <a:latin typeface="Arabic Typesetting" pitchFamily="66" charset="-78"/>
                <a:cs typeface="Arabic Typesetting" pitchFamily="66" charset="-78"/>
              </a:rPr>
              <a:t>exhaust</a:t>
            </a:r>
            <a:r>
              <a:rPr lang="ar-IQ" b="1" dirty="0" smtClean="0">
                <a:solidFill>
                  <a:srgbClr val="FFFF00"/>
                </a:solidFill>
                <a:latin typeface="Arabic Typesetting" pitchFamily="66" charset="-78"/>
                <a:cs typeface="Arabic Typesetting" pitchFamily="66" charset="-78"/>
              </a:rPr>
              <a:t>) بعيداً عن خزانات الوقود وباتجاه عرضي للسيارات وفوهة أنبوب العادم مغطاة بمشبك معدني .</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5-   </a:t>
            </a:r>
            <a:r>
              <a:rPr lang="ar-IQ" b="1" dirty="0" smtClean="0">
                <a:solidFill>
                  <a:srgbClr val="FFFF00"/>
                </a:solidFill>
                <a:latin typeface="Arabic Typesetting" pitchFamily="66" charset="-78"/>
                <a:cs typeface="Arabic Typesetting" pitchFamily="66" charset="-78"/>
              </a:rPr>
              <a:t>يجب أن يكون المحرك غير مكشوف وله غطاء معدني.</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6-   </a:t>
            </a:r>
            <a:r>
              <a:rPr lang="ar-IQ" b="1" dirty="0" smtClean="0">
                <a:solidFill>
                  <a:srgbClr val="FFFF00"/>
                </a:solidFill>
                <a:latin typeface="Arabic Typesetting" pitchFamily="66" charset="-78"/>
                <a:cs typeface="Arabic Typesetting" pitchFamily="66" charset="-78"/>
              </a:rPr>
              <a:t>يجب أن تكون السيارة الحوضية مجهزة بمفتاح رئيسي لغلق الدورة الكهربائية.</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7-   </a:t>
            </a:r>
            <a:r>
              <a:rPr lang="ar-IQ" b="1" dirty="0" smtClean="0">
                <a:solidFill>
                  <a:srgbClr val="FFFF00"/>
                </a:solidFill>
                <a:latin typeface="Arabic Typesetting" pitchFamily="66" charset="-78"/>
                <a:cs typeface="Arabic Typesetting" pitchFamily="66" charset="-78"/>
              </a:rPr>
              <a:t>يجب أن تكون السيارة مجهزة بمطفأتين من الحجم الوسط (</a:t>
            </a:r>
            <a:r>
              <a:rPr lang="en-US" b="1" dirty="0" smtClean="0">
                <a:solidFill>
                  <a:srgbClr val="FFFF00"/>
                </a:solidFill>
                <a:latin typeface="Arabic Typesetting" pitchFamily="66" charset="-78"/>
                <a:cs typeface="Arabic Typesetting" pitchFamily="66" charset="-78"/>
              </a:rPr>
              <a:t>12 kg</a:t>
            </a:r>
            <a:r>
              <a:rPr lang="ar-IQ" b="1" dirty="0" smtClean="0">
                <a:solidFill>
                  <a:srgbClr val="FFFF00"/>
                </a:solidFill>
                <a:latin typeface="Arabic Typesetting" pitchFamily="66" charset="-78"/>
                <a:cs typeface="Arabic Typesetting" pitchFamily="66" charset="-78"/>
              </a:rPr>
              <a:t>) معبئة بمادة صالحة لإطفاء الحرائق.</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8- </a:t>
            </a:r>
            <a:r>
              <a:rPr lang="ar-IQ" b="1" dirty="0" smtClean="0">
                <a:solidFill>
                  <a:srgbClr val="FFFF00"/>
                </a:solidFill>
                <a:latin typeface="Arabic Typesetting" pitchFamily="66" charset="-78"/>
                <a:cs typeface="Arabic Typesetting" pitchFamily="66" charset="-78"/>
              </a:rPr>
              <a:t>يجب أن يكون خزان السيارة متصل بقاعدتها (الشاصي) وصلا مباشر بدون عازل كهربائي وان يكون الشاصي موصول او ملحوم عليه قطعة نحاسية ومن الجهتين وقرب فتحة التكييل الغرض منها هو التوصيل الكهربائي (</a:t>
            </a:r>
            <a:r>
              <a:rPr lang="en-US" b="1" dirty="0" err="1" smtClean="0">
                <a:solidFill>
                  <a:srgbClr val="FFFF00"/>
                </a:solidFill>
                <a:latin typeface="Arabic Typesetting" pitchFamily="66" charset="-78"/>
                <a:cs typeface="Arabic Typesetting" pitchFamily="66" charset="-78"/>
              </a:rPr>
              <a:t>earthing</a:t>
            </a:r>
            <a:r>
              <a:rPr lang="ar-IQ" b="1" dirty="0" smtClean="0">
                <a:solidFill>
                  <a:srgbClr val="FFFF00"/>
                </a:solidFill>
                <a:latin typeface="Arabic Typesetting" pitchFamily="66" charset="-78"/>
                <a:cs typeface="Arabic Typesetting" pitchFamily="66" charset="-78"/>
              </a:rPr>
              <a:t>) اثناء التحميل او التفريغ.</a:t>
            </a:r>
            <a:endParaRPr lang="en-US" b="1" dirty="0" smtClean="0">
              <a:solidFill>
                <a:srgbClr val="FFFF00"/>
              </a:solidFill>
              <a:latin typeface="Arabic Typesetting" pitchFamily="66" charset="-78"/>
              <a:cs typeface="Arabic Typesetting" pitchFamily="66" charset="-78"/>
            </a:endParaRPr>
          </a:p>
          <a:p>
            <a:endParaRPr lang="en-US"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01122" cy="6215106"/>
          </a:xfrm>
        </p:spPr>
        <p:txBody>
          <a:bodyPr>
            <a:normAutofit/>
          </a:bodyPr>
          <a:lstStyle/>
          <a:p>
            <a:pPr rtl="1"/>
            <a:r>
              <a:rPr lang="ar-SA" b="1" dirty="0" smtClean="0">
                <a:solidFill>
                  <a:srgbClr val="FFFF00"/>
                </a:solidFill>
                <a:latin typeface="Arabic Typesetting" pitchFamily="66" charset="-78"/>
                <a:cs typeface="Arabic Typesetting" pitchFamily="66" charset="-78"/>
              </a:rPr>
              <a:t>9- </a:t>
            </a:r>
            <a:r>
              <a:rPr lang="ar-IQ" b="1" dirty="0" smtClean="0">
                <a:solidFill>
                  <a:srgbClr val="FFFF00"/>
                </a:solidFill>
                <a:latin typeface="Arabic Typesetting" pitchFamily="66" charset="-78"/>
                <a:cs typeface="Arabic Typesetting" pitchFamily="66" charset="-78"/>
              </a:rPr>
              <a:t>يجب أن تربط سلسلة معدنية بقاعدة السيارة (الشاصي) على ان تكون نهايتها الحرة من النحاس وتلاقي سطح الارض اثناء التحميل للمنتجات النفطية لغرض تسريب الشحنات الكهربائية المتولدة من احتكاك الخزان بالهواء اثناء حركة السيارة.</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10- </a:t>
            </a:r>
            <a:r>
              <a:rPr lang="ar-IQ" b="1" dirty="0" smtClean="0">
                <a:solidFill>
                  <a:srgbClr val="FFFF00"/>
                </a:solidFill>
                <a:latin typeface="Arabic Typesetting" pitchFamily="66" charset="-78"/>
                <a:cs typeface="Arabic Typesetting" pitchFamily="66" charset="-78"/>
              </a:rPr>
              <a:t>يجب أن تثبت حمولة وسعة الخزان بالإضافة إلى علامات تحذيرية وعبارة ( مخصصة لنقل المشتقات النفطية) على جانبي الخزان.</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11- </a:t>
            </a:r>
            <a:r>
              <a:rPr lang="ar-IQ" b="1" dirty="0" smtClean="0">
                <a:solidFill>
                  <a:srgbClr val="FFFF00"/>
                </a:solidFill>
                <a:latin typeface="Arabic Typesetting" pitchFamily="66" charset="-78"/>
                <a:cs typeface="Arabic Typesetting" pitchFamily="66" charset="-78"/>
              </a:rPr>
              <a:t>يجب أن يكون أنبوب تصريف الفائض من الوقود صالحاً للعمل وقادراً على تصريفه بالكامل إلى (خزان الفضلة) وبحجم تصريف لا يقل عن (</a:t>
            </a:r>
            <a:r>
              <a:rPr lang="en-US" b="1" dirty="0" smtClean="0">
                <a:solidFill>
                  <a:srgbClr val="FFFF00"/>
                </a:solidFill>
                <a:latin typeface="Arabic Typesetting" pitchFamily="66" charset="-78"/>
                <a:cs typeface="Arabic Typesetting" pitchFamily="66" charset="-78"/>
              </a:rPr>
              <a:t>50lt</a:t>
            </a:r>
            <a:r>
              <a:rPr lang="ar-IQ" b="1" dirty="0" smtClean="0">
                <a:solidFill>
                  <a:srgbClr val="FFFF00"/>
                </a:solidFill>
                <a:latin typeface="Arabic Typesetting" pitchFamily="66" charset="-78"/>
                <a:cs typeface="Arabic Typesetting" pitchFamily="66" charset="-78"/>
              </a:rPr>
              <a:t>) لغرض تجميع المنتوج او الوقود الزائد اثناء التحميل او التفريغ بالمستودعات.</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12-   </a:t>
            </a:r>
            <a:r>
              <a:rPr lang="ar-IQ" b="1" dirty="0" smtClean="0">
                <a:solidFill>
                  <a:srgbClr val="FFFF00"/>
                </a:solidFill>
                <a:latin typeface="Arabic Typesetting" pitchFamily="66" charset="-78"/>
                <a:cs typeface="Arabic Typesetting" pitchFamily="66" charset="-78"/>
              </a:rPr>
              <a:t>يجب أن يكون هناك حاوية (صينية) تحت الصمامات مباشرة مع غطاء فوقها.</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13-   </a:t>
            </a:r>
            <a:r>
              <a:rPr lang="ar-IQ" b="1" dirty="0" smtClean="0">
                <a:solidFill>
                  <a:srgbClr val="FFFF00"/>
                </a:solidFill>
                <a:latin typeface="Arabic Typesetting" pitchFamily="66" charset="-78"/>
                <a:cs typeface="Arabic Typesetting" pitchFamily="66" charset="-78"/>
              </a:rPr>
              <a:t>يجب وضع خط احمر وسطي على طول الخزان وبعرض (</a:t>
            </a:r>
            <a:r>
              <a:rPr lang="en-US" b="1" dirty="0" smtClean="0">
                <a:solidFill>
                  <a:srgbClr val="FFFF00"/>
                </a:solidFill>
                <a:latin typeface="Arabic Typesetting" pitchFamily="66" charset="-78"/>
                <a:cs typeface="Arabic Typesetting" pitchFamily="66" charset="-78"/>
              </a:rPr>
              <a:t>30 cm</a:t>
            </a:r>
            <a:r>
              <a:rPr lang="ar-IQ" b="1" dirty="0" smtClean="0">
                <a:solidFill>
                  <a:srgbClr val="FFFF00"/>
                </a:solidFill>
                <a:latin typeface="Arabic Typesetting" pitchFamily="66" charset="-78"/>
                <a:cs typeface="Arabic Typesetting" pitchFamily="66" charset="-78"/>
              </a:rPr>
              <a:t>).</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14- </a:t>
            </a:r>
            <a:r>
              <a:rPr lang="ar-IQ" b="1" dirty="0" smtClean="0">
                <a:solidFill>
                  <a:srgbClr val="FFFF00"/>
                </a:solidFill>
                <a:latin typeface="Arabic Typesetting" pitchFamily="66" charset="-78"/>
                <a:cs typeface="Arabic Typesetting" pitchFamily="66" charset="-78"/>
              </a:rPr>
              <a:t>يجب وضع قواطع داخلية (</a:t>
            </a:r>
            <a:r>
              <a:rPr lang="en-US" b="1" dirty="0" smtClean="0">
                <a:solidFill>
                  <a:srgbClr val="FFFF00"/>
                </a:solidFill>
                <a:latin typeface="Arabic Typesetting" pitchFamily="66" charset="-78"/>
                <a:cs typeface="Arabic Typesetting" pitchFamily="66" charset="-78"/>
              </a:rPr>
              <a:t>baffles</a:t>
            </a:r>
            <a:r>
              <a:rPr lang="ar-IQ" b="1" dirty="0" smtClean="0">
                <a:solidFill>
                  <a:srgbClr val="FFFF00"/>
                </a:solidFill>
                <a:latin typeface="Arabic Typesetting" pitchFamily="66" charset="-78"/>
                <a:cs typeface="Arabic Typesetting" pitchFamily="66" charset="-78"/>
              </a:rPr>
              <a:t>) في الخزان تمنع الحركة الارتجاجية او الاضطرابات </a:t>
            </a:r>
            <a:r>
              <a:rPr lang="ar-IQ" b="1" dirty="0" err="1" smtClean="0">
                <a:solidFill>
                  <a:srgbClr val="FFFF00"/>
                </a:solidFill>
                <a:latin typeface="Arabic Typesetting" pitchFamily="66" charset="-78"/>
                <a:cs typeface="Arabic Typesetting" pitchFamily="66" charset="-78"/>
              </a:rPr>
              <a:t>للمنتوج</a:t>
            </a:r>
            <a:r>
              <a:rPr lang="ar-IQ" b="1" dirty="0" smtClean="0">
                <a:solidFill>
                  <a:srgbClr val="FFFF00"/>
                </a:solidFill>
                <a:latin typeface="Arabic Typesetting" pitchFamily="66" charset="-78"/>
                <a:cs typeface="Arabic Typesetting" pitchFamily="66" charset="-78"/>
              </a:rPr>
              <a:t> </a:t>
            </a:r>
            <a:r>
              <a:rPr lang="ar-IQ" b="1" dirty="0" smtClean="0">
                <a:solidFill>
                  <a:srgbClr val="FFFF00"/>
                </a:solidFill>
                <a:latin typeface="Arabic Typesetting" pitchFamily="66" charset="-78"/>
                <a:cs typeface="Arabic Typesetting" pitchFamily="66" charset="-78"/>
              </a:rPr>
              <a:t>داخل الخزان اثناء الحركة وان لا تكون هذه القواطع حاجزة للمنتوج.</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15-   </a:t>
            </a:r>
            <a:r>
              <a:rPr lang="ar-IQ" b="1" dirty="0" smtClean="0">
                <a:solidFill>
                  <a:srgbClr val="FFFF00"/>
                </a:solidFill>
                <a:latin typeface="Arabic Typesetting" pitchFamily="66" charset="-78"/>
                <a:cs typeface="Arabic Typesetting" pitchFamily="66" charset="-78"/>
              </a:rPr>
              <a:t>يجب وضع فتحة او فتحتين للتنفيس في أعلى الخزان.</a:t>
            </a:r>
            <a:endParaRPr lang="en-US" b="1" dirty="0" smtClean="0">
              <a:solidFill>
                <a:srgbClr val="FFFF00"/>
              </a:solidFill>
              <a:latin typeface="Arabic Typesetting" pitchFamily="66" charset="-78"/>
              <a:cs typeface="Arabic Typesetting" pitchFamily="66" charset="-78"/>
            </a:endParaRPr>
          </a:p>
          <a:p>
            <a:pPr rtl="1"/>
            <a:r>
              <a:rPr lang="ar-SA" b="1" dirty="0" smtClean="0">
                <a:solidFill>
                  <a:srgbClr val="FFFF00"/>
                </a:solidFill>
                <a:latin typeface="Arabic Typesetting" pitchFamily="66" charset="-78"/>
                <a:cs typeface="Arabic Typesetting" pitchFamily="66" charset="-78"/>
              </a:rPr>
              <a:t>16- </a:t>
            </a:r>
            <a:r>
              <a:rPr lang="ar-IQ" b="1" dirty="0" smtClean="0">
                <a:solidFill>
                  <a:srgbClr val="FFFF00"/>
                </a:solidFill>
                <a:latin typeface="Arabic Typesetting" pitchFamily="66" charset="-78"/>
                <a:cs typeface="Arabic Typesetting" pitchFamily="66" charset="-78"/>
              </a:rPr>
              <a:t>لايسمح بتحميل الخزان بمنتوج مغاير ما لم يتم تبخير الخزان قبل التحميل.</a:t>
            </a:r>
            <a:endParaRPr lang="en-US" b="1" dirty="0" smtClean="0">
              <a:solidFill>
                <a:srgbClr val="FFFF00"/>
              </a:solidFill>
              <a:latin typeface="Arabic Typesetting" pitchFamily="66" charset="-78"/>
              <a:cs typeface="Arabic Typesetting" pitchFamily="66" charset="-78"/>
            </a:endParaRPr>
          </a:p>
          <a:p>
            <a:endParaRPr lang="en-US"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285728"/>
            <a:ext cx="8858280" cy="6286544"/>
          </a:xfrm>
        </p:spPr>
        <p:txBody>
          <a:bodyPr>
            <a:normAutofit/>
          </a:bodyPr>
          <a:lstStyle/>
          <a:p>
            <a:pPr rtl="1" fontAlgn="base"/>
            <a:r>
              <a:rPr lang="ar-SA" sz="4000" b="1" dirty="0" smtClean="0">
                <a:solidFill>
                  <a:srgbClr val="FFFF00"/>
                </a:solidFill>
                <a:latin typeface="Arabic Typesetting" pitchFamily="66" charset="-78"/>
                <a:cs typeface="Arabic Typesetting" pitchFamily="66" charset="-78"/>
              </a:rPr>
              <a:t>الأماكن </a:t>
            </a:r>
            <a:r>
              <a:rPr lang="ar-SA" sz="4000" b="1" dirty="0" smtClean="0">
                <a:solidFill>
                  <a:srgbClr val="FFFF00"/>
                </a:solidFill>
                <a:latin typeface="Arabic Typesetting" pitchFamily="66" charset="-78"/>
                <a:cs typeface="Arabic Typesetting" pitchFamily="66" charset="-78"/>
              </a:rPr>
              <a:t>المغلقة</a:t>
            </a:r>
            <a:r>
              <a:rPr lang="ar-IQ" sz="4000" b="1" dirty="0" smtClean="0">
                <a:solidFill>
                  <a:srgbClr val="FFFF00"/>
                </a:solidFill>
                <a:latin typeface="Arabic Typesetting" pitchFamily="66" charset="-78"/>
                <a:cs typeface="Arabic Typesetting" pitchFamily="66" charset="-78"/>
              </a:rPr>
              <a:t>:</a:t>
            </a:r>
            <a:r>
              <a:rPr lang="ar-SA" sz="4000" b="1" dirty="0" smtClean="0">
                <a:solidFill>
                  <a:srgbClr val="FFFF00"/>
                </a:solidFill>
                <a:latin typeface="Arabic Typesetting" pitchFamily="66" charset="-78"/>
                <a:cs typeface="Arabic Typesetting" pitchFamily="66" charset="-78"/>
              </a:rPr>
              <a:t> </a:t>
            </a:r>
            <a:r>
              <a:rPr lang="ar-SA" sz="4000" b="1" dirty="0" smtClean="0">
                <a:solidFill>
                  <a:srgbClr val="FFFF00"/>
                </a:solidFill>
                <a:latin typeface="Arabic Typesetting" pitchFamily="66" charset="-78"/>
                <a:cs typeface="Arabic Typesetting" pitchFamily="66" charset="-78"/>
              </a:rPr>
              <a:t> </a:t>
            </a:r>
            <a:endParaRPr lang="en-US" sz="4000" b="1" dirty="0" smtClean="0">
              <a:solidFill>
                <a:srgbClr val="FFFF00"/>
              </a:solidFill>
              <a:latin typeface="Arabic Typesetting" pitchFamily="66" charset="-78"/>
              <a:cs typeface="Arabic Typesetting" pitchFamily="66" charset="-78"/>
            </a:endParaRPr>
          </a:p>
          <a:p>
            <a:pPr rtl="1" fontAlgn="base"/>
            <a:r>
              <a:rPr lang="ar-IQ" b="1" dirty="0" smtClean="0">
                <a:solidFill>
                  <a:srgbClr val="FFFF00"/>
                </a:solidFill>
                <a:latin typeface="Arabic Typesetting" pitchFamily="66" charset="-78"/>
                <a:cs typeface="Arabic Typesetting" pitchFamily="66" charset="-78"/>
              </a:rPr>
              <a:t> </a:t>
            </a:r>
            <a:r>
              <a:rPr lang="ar-IQ" sz="2800" b="1" dirty="0" smtClean="0">
                <a:solidFill>
                  <a:srgbClr val="FFFF00"/>
                </a:solidFill>
                <a:latin typeface="Arabic Typesetting" pitchFamily="66" charset="-78"/>
                <a:cs typeface="Arabic Typesetting" pitchFamily="66" charset="-78"/>
              </a:rPr>
              <a:t>ت</a:t>
            </a:r>
            <a:r>
              <a:rPr lang="ar-SA" sz="2800" b="1" dirty="0" smtClean="0">
                <a:solidFill>
                  <a:srgbClr val="FFFF00"/>
                </a:solidFill>
                <a:latin typeface="Arabic Typesetting" pitchFamily="66" charset="-78"/>
                <a:cs typeface="Arabic Typesetting" pitchFamily="66" charset="-78"/>
              </a:rPr>
              <a:t>عتبر  الأماكن المغلقة كالمنهولات وأنابيب المجاري </a:t>
            </a:r>
            <a:r>
              <a:rPr lang="ar-IQ" sz="2800" b="1" dirty="0" smtClean="0">
                <a:solidFill>
                  <a:srgbClr val="FFFF00"/>
                </a:solidFill>
                <a:latin typeface="Arabic Typesetting" pitchFamily="66" charset="-78"/>
                <a:cs typeface="Arabic Typesetting" pitchFamily="66" charset="-78"/>
              </a:rPr>
              <a:t>و</a:t>
            </a:r>
            <a:r>
              <a:rPr lang="ar-SA" sz="2800" b="1" dirty="0" smtClean="0">
                <a:solidFill>
                  <a:srgbClr val="FFFF00"/>
                </a:solidFill>
                <a:latin typeface="Arabic Typesetting" pitchFamily="66" charset="-78"/>
                <a:cs typeface="Arabic Typesetting" pitchFamily="66" charset="-78"/>
              </a:rPr>
              <a:t>خزانات </a:t>
            </a:r>
            <a:r>
              <a:rPr lang="ar-SA" sz="2800" b="1" dirty="0" err="1" smtClean="0">
                <a:solidFill>
                  <a:srgbClr val="FFFF00"/>
                </a:solidFill>
                <a:latin typeface="Arabic Typesetting" pitchFamily="66" charset="-78"/>
                <a:cs typeface="Arabic Typesetting" pitchFamily="66" charset="-78"/>
              </a:rPr>
              <a:t>الوق</a:t>
            </a:r>
            <a:r>
              <a:rPr lang="ar-IQ" sz="2800" b="1" dirty="0" smtClean="0">
                <a:solidFill>
                  <a:srgbClr val="FFFF00"/>
                </a:solidFill>
                <a:latin typeface="Arabic Typesetting" pitchFamily="66" charset="-78"/>
                <a:cs typeface="Arabic Typesetting" pitchFamily="66" charset="-78"/>
              </a:rPr>
              <a:t>ود </a:t>
            </a:r>
            <a:r>
              <a:rPr lang="ar-IQ" sz="2800" b="1" dirty="0" err="1" smtClean="0">
                <a:solidFill>
                  <a:srgbClr val="FFFF00"/>
                </a:solidFill>
                <a:latin typeface="Arabic Typesetting" pitchFamily="66" charset="-78"/>
                <a:cs typeface="Arabic Typesetting" pitchFamily="66" charset="-78"/>
              </a:rPr>
              <a:t>و</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الخزانات الأرضية  </a:t>
            </a:r>
            <a:r>
              <a:rPr lang="ar-SA" sz="2800" b="1" dirty="0" err="1" smtClean="0">
                <a:solidFill>
                  <a:srgbClr val="FFFF00"/>
                </a:solidFill>
                <a:latin typeface="Arabic Typesetting" pitchFamily="66" charset="-78"/>
                <a:cs typeface="Arabic Typesetting" pitchFamily="66" charset="-78"/>
              </a:rPr>
              <a:t>والدكتات</a:t>
            </a:r>
            <a:r>
              <a:rPr lang="ar-SA" sz="2800" b="1" dirty="0" smtClean="0">
                <a:solidFill>
                  <a:srgbClr val="FFFF00"/>
                </a:solidFill>
                <a:latin typeface="Arabic Typesetting" pitchFamily="66" charset="-78"/>
                <a:cs typeface="Arabic Typesetting" pitchFamily="66" charset="-78"/>
              </a:rPr>
              <a:t> وغيرها</a:t>
            </a:r>
            <a:r>
              <a:rPr lang="ar-IQ" sz="2800" b="1" dirty="0" smtClean="0">
                <a:solidFill>
                  <a:srgbClr val="FFFF00"/>
                </a:solidFill>
                <a:latin typeface="Arabic Typesetting" pitchFamily="66" charset="-78"/>
                <a:cs typeface="Arabic Typesetting" pitchFamily="66" charset="-78"/>
              </a:rPr>
              <a:t> من </a:t>
            </a:r>
            <a:r>
              <a:rPr lang="ar-IQ" sz="2800" b="1" dirty="0" err="1" smtClean="0">
                <a:solidFill>
                  <a:srgbClr val="FFFF00"/>
                </a:solidFill>
                <a:latin typeface="Arabic Typesetting" pitchFamily="66" charset="-78"/>
                <a:cs typeface="Arabic Typesetting" pitchFamily="66" charset="-78"/>
              </a:rPr>
              <a:t>الاماكن</a:t>
            </a:r>
            <a:r>
              <a:rPr lang="ar-IQ" sz="2800" b="1" dirty="0" smtClean="0">
                <a:solidFill>
                  <a:srgbClr val="FFFF00"/>
                </a:solidFill>
                <a:latin typeface="Arabic Typesetting" pitchFamily="66" charset="-78"/>
                <a:cs typeface="Arabic Typesetting" pitchFamily="66" charset="-78"/>
              </a:rPr>
              <a:t> الخطرة للعمل...</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وتقسم أنواع المخاطر فيها إلى : </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أ_مخاطر في جو العمل (نقص اوكسجين, الاشتعال, غازات سامة)</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ب_المخاطر الميكانيكية والكهربائية (حركة غير متوقعة لعدة ما , تفريغ الشحنات الكهربائية من المحركات الكهربائية)</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ج_مخاطر طبيعية (اختلاف درجات الحرارة, وجود مواد كيمياوية حارقة </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وجود حشرات او زواحف </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انزلاق </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تعثر</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معدات غير سليمة </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ضوضاء </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جهل </a:t>
            </a:r>
            <a:r>
              <a:rPr lang="ar-SA" sz="2800" b="1" dirty="0" smtClean="0">
                <a:solidFill>
                  <a:srgbClr val="FFFF00"/>
                </a:solidFill>
                <a:latin typeface="Arabic Typesetting" pitchFamily="66" charset="-78"/>
                <a:cs typeface="Arabic Typesetting" pitchFamily="66" charset="-78"/>
              </a:rPr>
              <a:t>بالمخارج</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الخ)</a:t>
            </a:r>
            <a:endParaRPr lang="en-US" sz="2800"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د_الاجتياح (حركة مائع داخل مكان مغلق , تشغيل خاطيء لمروحة او </a:t>
            </a:r>
            <a:r>
              <a:rPr lang="ar-SA" sz="2800" b="1" dirty="0" smtClean="0">
                <a:solidFill>
                  <a:srgbClr val="FFFF00"/>
                </a:solidFill>
                <a:latin typeface="Arabic Typesetting" pitchFamily="66" charset="-78"/>
                <a:cs typeface="Arabic Typesetting" pitchFamily="66" charset="-78"/>
              </a:rPr>
              <a:t>دافع</a:t>
            </a:r>
            <a:r>
              <a:rPr lang="ar-IQ" sz="2800" b="1" dirty="0" smtClean="0">
                <a:solidFill>
                  <a:srgbClr val="FFFF00"/>
                </a:solidFill>
                <a:latin typeface="Arabic Typesetting" pitchFamily="66" charset="-78"/>
                <a:cs typeface="Arabic Typesetting" pitchFamily="66" charset="-78"/>
              </a:rPr>
              <a:t>ه</a:t>
            </a:r>
            <a:r>
              <a:rPr lang="ar-SA" sz="2800" b="1" dirty="0" smtClean="0">
                <a:solidFill>
                  <a:srgbClr val="FFFF00"/>
                </a:solidFill>
                <a:latin typeface="Arabic Typesetting" pitchFamily="66" charset="-78"/>
                <a:cs typeface="Arabic Typesetting" pitchFamily="66" charset="-78"/>
              </a:rPr>
              <a:t> </a:t>
            </a:r>
            <a:r>
              <a:rPr lang="ar-SA" sz="2800" b="1" dirty="0" smtClean="0">
                <a:solidFill>
                  <a:srgbClr val="FFFF00"/>
                </a:solidFill>
                <a:latin typeface="Arabic Typesetting" pitchFamily="66" charset="-78"/>
                <a:cs typeface="Arabic Typesetting" pitchFamily="66" charset="-78"/>
              </a:rPr>
              <a:t>هواء </a:t>
            </a:r>
            <a:r>
              <a:rPr lang="ar-IQ" sz="2800" b="1" dirty="0" smtClean="0">
                <a:solidFill>
                  <a:srgbClr val="FFFF00"/>
                </a:solidFill>
                <a:latin typeface="Arabic Typesetting" pitchFamily="66" charset="-78"/>
                <a:cs typeface="Arabic Typesetting" pitchFamily="66" charset="-78"/>
              </a:rPr>
              <a:t>..</a:t>
            </a:r>
            <a:r>
              <a:rPr lang="ar-SA" sz="2800" b="1" dirty="0" smtClean="0">
                <a:solidFill>
                  <a:srgbClr val="FFFF00"/>
                </a:solidFill>
                <a:latin typeface="Arabic Typesetting" pitchFamily="66" charset="-78"/>
                <a:cs typeface="Arabic Typesetting" pitchFamily="66" charset="-78"/>
              </a:rPr>
              <a:t>الخ</a:t>
            </a:r>
            <a:r>
              <a:rPr lang="ar-SA" sz="2800" b="1" dirty="0" smtClean="0">
                <a:solidFill>
                  <a:srgbClr val="FFFF00"/>
                </a:solidFill>
                <a:latin typeface="Arabic Typesetting" pitchFamily="66" charset="-78"/>
                <a:cs typeface="Arabic Typesetting" pitchFamily="66" charset="-78"/>
              </a:rPr>
              <a:t>)</a:t>
            </a:r>
            <a:endParaRPr lang="ar-IQ" sz="2800" b="1" dirty="0" smtClean="0">
              <a:solidFill>
                <a:srgbClr val="FFFF00"/>
              </a:solidFill>
              <a:latin typeface="Arabic Typesetting" pitchFamily="66" charset="-78"/>
              <a:cs typeface="Arabic Typesetting" pitchFamily="66" charset="-78"/>
            </a:endParaRPr>
          </a:p>
          <a:p>
            <a:pPr rtl="1" fontAlgn="base"/>
            <a:endParaRPr lang="en-US" b="1"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72560" cy="6357982"/>
          </a:xfrm>
        </p:spPr>
        <p:txBody>
          <a:bodyPr>
            <a:normAutofit lnSpcReduction="10000"/>
          </a:bodyPr>
          <a:lstStyle/>
          <a:p>
            <a:pPr rtl="1" fontAlgn="base"/>
            <a:r>
              <a:rPr lang="ar-SA" sz="4000" b="1" dirty="0" smtClean="0">
                <a:solidFill>
                  <a:srgbClr val="FFFF00"/>
                </a:solidFill>
                <a:latin typeface="Arabic Typesetting" pitchFamily="66" charset="-78"/>
                <a:cs typeface="Arabic Typesetting" pitchFamily="66" charset="-78"/>
              </a:rPr>
              <a:t>اجراءات العمل في الأماكن المغلقة:</a:t>
            </a:r>
            <a:endParaRPr lang="en-US" sz="4000" b="1" dirty="0" smtClean="0">
              <a:solidFill>
                <a:srgbClr val="FFFF00"/>
              </a:solidFill>
              <a:latin typeface="Arabic Typesetting" pitchFamily="66" charset="-78"/>
              <a:cs typeface="Arabic Typesetting" pitchFamily="66" charset="-78"/>
            </a:endParaRPr>
          </a:p>
          <a:p>
            <a:pPr rtl="1" fontAlgn="base"/>
            <a:r>
              <a:rPr lang="ar-SA" b="1" dirty="0" smtClean="0">
                <a:solidFill>
                  <a:srgbClr val="FFFF00"/>
                </a:solidFill>
                <a:latin typeface="Arabic Typesetting" pitchFamily="66" charset="-78"/>
                <a:cs typeface="Arabic Typesetting" pitchFamily="66" charset="-78"/>
              </a:rPr>
              <a:t> </a:t>
            </a:r>
            <a:r>
              <a:rPr lang="ar-SA" sz="3200" b="1" dirty="0" smtClean="0">
                <a:solidFill>
                  <a:srgbClr val="FFFF00"/>
                </a:solidFill>
                <a:latin typeface="Arabic Typesetting" pitchFamily="66" charset="-78"/>
                <a:cs typeface="Arabic Typesetting" pitchFamily="66" charset="-78"/>
              </a:rPr>
              <a:t>1_عمل تصريح دخول بالفترة اللازمة للعمل</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2_فحص وتقدير المخاطر داخل المكان </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3_عمل تهويه جيده أو تبريده</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4_تحديد المسؤول عن العمل وإبقاء شخص آخر مراقب خارج المكان</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5_</a:t>
            </a:r>
            <a:r>
              <a:rPr lang="ar-SA" sz="3200" b="1" dirty="0" err="1" smtClean="0">
                <a:solidFill>
                  <a:srgbClr val="FFFF00"/>
                </a:solidFill>
                <a:latin typeface="Arabic Typesetting" pitchFamily="66" charset="-78"/>
                <a:cs typeface="Arabic Typesetting" pitchFamily="66" charset="-78"/>
              </a:rPr>
              <a:t>اعلام</a:t>
            </a:r>
            <a:r>
              <a:rPr lang="ar-SA" sz="3200" b="1" dirty="0" smtClean="0">
                <a:solidFill>
                  <a:srgbClr val="FFFF00"/>
                </a:solidFill>
                <a:latin typeface="Arabic Typesetting" pitchFamily="66" charset="-78"/>
                <a:cs typeface="Arabic Typesetting" pitchFamily="66" charset="-78"/>
              </a:rPr>
              <a:t> العامل بنوع الخطر</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6_ اختيار الشخص المناسب للعمل (ذهنيا وجسميا)</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7_</a:t>
            </a:r>
            <a:r>
              <a:rPr lang="ar-SA" sz="3200" b="1" dirty="0" err="1" smtClean="0">
                <a:solidFill>
                  <a:srgbClr val="FFFF00"/>
                </a:solidFill>
                <a:latin typeface="Arabic Typesetting" pitchFamily="66" charset="-78"/>
                <a:cs typeface="Arabic Typesetting" pitchFamily="66" charset="-78"/>
              </a:rPr>
              <a:t>تسوير</a:t>
            </a:r>
            <a:r>
              <a:rPr lang="ar-SA" sz="3200" b="1" dirty="0" smtClean="0">
                <a:solidFill>
                  <a:srgbClr val="FFFF00"/>
                </a:solidFill>
                <a:latin typeface="Arabic Typesetting" pitchFamily="66" charset="-78"/>
                <a:cs typeface="Arabic Typesetting" pitchFamily="66" charset="-78"/>
              </a:rPr>
              <a:t> المنطقة مع وضع العلامات التحذيرية</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8_ توفير عدد السلامة والإطفاء قريبا من الموقع</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9_تواجد إطفائي (في حالة اللحام او تنظيف خزانات الوقود او غيرها)</a:t>
            </a:r>
            <a:endParaRPr lang="en-US" sz="3200" b="1" dirty="0" smtClean="0">
              <a:solidFill>
                <a:srgbClr val="FFFF00"/>
              </a:solidFill>
              <a:latin typeface="Arabic Typesetting" pitchFamily="66" charset="-78"/>
              <a:cs typeface="Arabic Typesetting" pitchFamily="66" charset="-78"/>
            </a:endParaRPr>
          </a:p>
          <a:p>
            <a:pPr rtl="1" fontAlgn="base"/>
            <a:r>
              <a:rPr lang="ar-SA" b="1" dirty="0" smtClean="0">
                <a:solidFill>
                  <a:srgbClr val="FFFF00"/>
                </a:solidFill>
                <a:latin typeface="Arabic Typesetting" pitchFamily="66" charset="-78"/>
                <a:cs typeface="Arabic Typesetting" pitchFamily="66" charset="-78"/>
              </a:rPr>
              <a:t> </a:t>
            </a:r>
            <a:endParaRPr lang="en-US" b="1"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500018"/>
            <a:ext cx="9144000" cy="6357982"/>
          </a:xfrm>
        </p:spPr>
        <p:txBody>
          <a:bodyPr>
            <a:normAutofit/>
          </a:bodyPr>
          <a:lstStyle/>
          <a:p>
            <a:pPr rtl="1" fontAlgn="base"/>
            <a:r>
              <a:rPr lang="ar-SA" sz="3900" b="1" dirty="0" smtClean="0">
                <a:solidFill>
                  <a:srgbClr val="FFFF00"/>
                </a:solidFill>
                <a:latin typeface="Arabic Typesetting" pitchFamily="66" charset="-78"/>
                <a:cs typeface="Arabic Typesetting" pitchFamily="66" charset="-78"/>
              </a:rPr>
              <a:t>وسائل الرفع</a:t>
            </a:r>
            <a:r>
              <a:rPr lang="ar-SA" b="1" dirty="0" smtClean="0">
                <a:solidFill>
                  <a:srgbClr val="FFFF00"/>
                </a:solidFill>
                <a:latin typeface="Arabic Typesetting" pitchFamily="66" charset="-78"/>
                <a:cs typeface="Arabic Typesetting" pitchFamily="66" charset="-78"/>
              </a:rPr>
              <a:t> </a:t>
            </a:r>
            <a:r>
              <a:rPr lang="ar-IQ" b="1" dirty="0" smtClean="0">
                <a:solidFill>
                  <a:srgbClr val="FFFF00"/>
                </a:solidFill>
                <a:latin typeface="Arabic Typesetting" pitchFamily="66" charset="-78"/>
                <a:cs typeface="Arabic Typesetting" pitchFamily="66" charset="-78"/>
              </a:rPr>
              <a:t>:</a:t>
            </a:r>
            <a:endParaRPr lang="en-US" b="1" dirty="0" smtClean="0">
              <a:solidFill>
                <a:srgbClr val="FFFF00"/>
              </a:solidFill>
              <a:latin typeface="Arabic Typesetting" pitchFamily="66" charset="-78"/>
              <a:cs typeface="Arabic Typesetting" pitchFamily="66" charset="-78"/>
            </a:endParaRPr>
          </a:p>
          <a:p>
            <a:pPr rtl="1" fontAlgn="base"/>
            <a:r>
              <a:rPr lang="ar-SA" sz="2800" b="1" dirty="0" smtClean="0">
                <a:solidFill>
                  <a:srgbClr val="FFFF00"/>
                </a:solidFill>
                <a:latin typeface="Arabic Typesetting" pitchFamily="66" charset="-78"/>
                <a:cs typeface="Arabic Typesetting" pitchFamily="66" charset="-78"/>
              </a:rPr>
              <a:t>الونش...الرافعة الثابتة أو المتحركة... بكرة العمل</a:t>
            </a:r>
            <a:endParaRPr lang="en-US" sz="28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إرشادات عامة</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1_لا يمكن استخدام وسائل رفع تالفة أو فيها جزء تالف</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2_غير مسموح بتقليل طول الأسلاك أو عمل عكرة أو غيرها</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3_غير مسموح بالالتواء</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4_غير مسموح استخدام حمولة أعلى من المقررة للرافعة</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5_الحرص على مبدأ التوازن بالرفع</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6_عدم الوقوف أسفل منطقة الرفع</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7_عدم إعطاء سائق الكرين أي اشارات ويخصص شخص واحد فقط للتاشير</a:t>
            </a:r>
            <a:endParaRPr lang="en-US" sz="3000" b="1" dirty="0" smtClean="0">
              <a:solidFill>
                <a:srgbClr val="FFFF00"/>
              </a:solidFill>
              <a:latin typeface="Arabic Typesetting" pitchFamily="66" charset="-78"/>
              <a:cs typeface="Arabic Typesetting" pitchFamily="66" charset="-78"/>
            </a:endParaRPr>
          </a:p>
          <a:p>
            <a:pPr rtl="1" fontAlgn="base"/>
            <a:r>
              <a:rPr lang="ar-SA" sz="3000" b="1" dirty="0" smtClean="0">
                <a:solidFill>
                  <a:srgbClr val="FFFF00"/>
                </a:solidFill>
                <a:latin typeface="Arabic Typesetting" pitchFamily="66" charset="-78"/>
                <a:cs typeface="Arabic Typesetting" pitchFamily="66" charset="-78"/>
              </a:rPr>
              <a:t>8_فحص دوري للرافعة ولكل اجزاءها ومنح شهادة صلاحية لعملها من قبل قسم الفحص</a:t>
            </a:r>
            <a:endParaRPr lang="en-US" sz="3000" b="1" dirty="0" smtClean="0">
              <a:solidFill>
                <a:srgbClr val="FFFF00"/>
              </a:solidFill>
              <a:latin typeface="Arabic Typesetting" pitchFamily="66" charset="-78"/>
              <a:cs typeface="Arabic Typesetting" pitchFamily="66" charset="-78"/>
            </a:endParaRPr>
          </a:p>
          <a:p>
            <a:pPr rtl="1" fontAlgn="base"/>
            <a:endParaRPr lang="ar-IQ" b="1" dirty="0" smtClean="0">
              <a:solidFill>
                <a:srgbClr val="FFFF00"/>
              </a:solidFill>
              <a:latin typeface="Arabic Typesetting" pitchFamily="66" charset="-78"/>
              <a:cs typeface="Arabic Typesetting" pitchFamily="66" charset="-78"/>
            </a:endParaRPr>
          </a:p>
          <a:p>
            <a:pPr rtl="1" fontAlgn="base"/>
            <a:endParaRPr lang="en-US" b="1" dirty="0" smtClean="0">
              <a:solidFill>
                <a:srgbClr val="FFFF00"/>
              </a:solidFill>
              <a:latin typeface="Arabic Typesetting" pitchFamily="66" charset="-78"/>
              <a:cs typeface="Arabic Typesetting" pitchFamily="66" charset="-78"/>
            </a:endParaRPr>
          </a:p>
          <a:p>
            <a:endParaRPr lang="en-US"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357166"/>
            <a:ext cx="8572560" cy="6143668"/>
          </a:xfrm>
        </p:spPr>
        <p:txBody>
          <a:bodyPr/>
          <a:lstStyle/>
          <a:p>
            <a:pPr rtl="1" fontAlgn="base"/>
            <a:r>
              <a:rPr lang="ar-SA" sz="3200" b="1" dirty="0" smtClean="0">
                <a:solidFill>
                  <a:srgbClr val="FFFF00"/>
                </a:solidFill>
                <a:latin typeface="Arabic Typesetting" pitchFamily="66" charset="-78"/>
                <a:cs typeface="Arabic Typesetting" pitchFamily="66" charset="-78"/>
              </a:rPr>
              <a:t>9_تثبيت لوحة صغيرة لحمولة الهوك</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10_استخدام السلك المناسب للحمل المناسب </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11_عدم المجازفة</a:t>
            </a:r>
            <a:endParaRPr lang="en-US" sz="3200" b="1" dirty="0" smtClean="0">
              <a:solidFill>
                <a:srgbClr val="FFFF00"/>
              </a:solidFill>
              <a:latin typeface="Arabic Typesetting" pitchFamily="66" charset="-78"/>
              <a:cs typeface="Arabic Typesetting" pitchFamily="66" charset="-78"/>
            </a:endParaRPr>
          </a:p>
          <a:p>
            <a:pPr rtl="1" fontAlgn="base"/>
            <a:r>
              <a:rPr lang="ar-SA" sz="3200" b="1" dirty="0" smtClean="0">
                <a:solidFill>
                  <a:srgbClr val="FFFF00"/>
                </a:solidFill>
                <a:latin typeface="Arabic Typesetting" pitchFamily="66" charset="-78"/>
                <a:cs typeface="Arabic Typesetting" pitchFamily="66" charset="-78"/>
              </a:rPr>
              <a:t>الخ</a:t>
            </a:r>
            <a:r>
              <a:rPr lang="ar-SA" sz="3200" b="1" dirty="0" smtClean="0">
                <a:solidFill>
                  <a:srgbClr val="FFFF00"/>
                </a:solidFill>
                <a:latin typeface="Arabic Typesetting" pitchFamily="66" charset="-78"/>
                <a:cs typeface="Arabic Typesetting" pitchFamily="66" charset="-78"/>
              </a:rPr>
              <a:t>...</a:t>
            </a:r>
            <a:endParaRPr lang="ar-IQ" sz="3200" b="1" u="sng" dirty="0" smtClean="0">
              <a:solidFill>
                <a:srgbClr val="FFFF00"/>
              </a:solidFill>
              <a:latin typeface="Arabic Typesetting" pitchFamily="66" charset="-78"/>
              <a:cs typeface="Arabic Typesetting" pitchFamily="66" charset="-78"/>
            </a:endParaRPr>
          </a:p>
          <a:p>
            <a:pPr rtl="1" fontAlgn="base"/>
            <a:r>
              <a:rPr lang="ar-IQ" sz="4800" b="1" dirty="0" smtClean="0">
                <a:solidFill>
                  <a:srgbClr val="FFFF00"/>
                </a:solidFill>
                <a:latin typeface="Arabic Typesetting" pitchFamily="66" charset="-78"/>
                <a:cs typeface="Arabic Typesetting" pitchFamily="66" charset="-78"/>
              </a:rPr>
              <a:t>أسطح</a:t>
            </a:r>
            <a:r>
              <a:rPr lang="ar-SA" sz="4800" b="1" dirty="0" smtClean="0">
                <a:solidFill>
                  <a:srgbClr val="FFFF00"/>
                </a:solidFill>
                <a:latin typeface="Arabic Typesetting" pitchFamily="66" charset="-78"/>
                <a:cs typeface="Arabic Typesetting" pitchFamily="66" charset="-78"/>
              </a:rPr>
              <a:t> العمل والسير عليها </a:t>
            </a:r>
            <a:endParaRPr lang="en-US" b="1" dirty="0" smtClean="0">
              <a:solidFill>
                <a:srgbClr val="FFFF00"/>
              </a:solidFill>
              <a:latin typeface="Arabic Typesetting" pitchFamily="66" charset="-78"/>
              <a:cs typeface="Arabic Typesetting" pitchFamily="66" charset="-78"/>
            </a:endParaRPr>
          </a:p>
          <a:p>
            <a:pPr rtl="1" fontAlgn="base"/>
            <a:r>
              <a:rPr lang="ar-SA" sz="4000" b="1" dirty="0" smtClean="0">
                <a:solidFill>
                  <a:srgbClr val="FFFF00"/>
                </a:solidFill>
                <a:latin typeface="Arabic Typesetting" pitchFamily="66" charset="-78"/>
                <a:cs typeface="Arabic Typesetting" pitchFamily="66" charset="-78"/>
              </a:rPr>
              <a:t>المتطلبات العامة للسلامة في السير على السطوح:</a:t>
            </a:r>
            <a:endParaRPr lang="en-US" sz="4000" b="1" dirty="0" smtClean="0">
              <a:solidFill>
                <a:srgbClr val="FFFF00"/>
              </a:solidFill>
              <a:latin typeface="Arabic Typesetting" pitchFamily="66" charset="-78"/>
              <a:cs typeface="Arabic Typesetting" pitchFamily="66" charset="-78"/>
            </a:endParaRPr>
          </a:p>
          <a:p>
            <a:pPr rtl="1" fontAlgn="base"/>
            <a:r>
              <a:rPr lang="ar-SA" sz="3600" b="1" dirty="0" smtClean="0">
                <a:solidFill>
                  <a:srgbClr val="FFFF00"/>
                </a:solidFill>
                <a:latin typeface="Arabic Typesetting" pitchFamily="66" charset="-78"/>
                <a:cs typeface="Arabic Typesetting" pitchFamily="66" charset="-78"/>
              </a:rPr>
              <a:t>النظافة,الترتيب,حواجز </a:t>
            </a:r>
            <a:r>
              <a:rPr lang="ar-SA" sz="3600" b="1" dirty="0" smtClean="0">
                <a:solidFill>
                  <a:srgbClr val="FFFF00"/>
                </a:solidFill>
                <a:latin typeface="Arabic Typesetting" pitchFamily="66" charset="-78"/>
                <a:cs typeface="Arabic Typesetting" pitchFamily="66" charset="-78"/>
              </a:rPr>
              <a:t>الوقاية</a:t>
            </a:r>
            <a:r>
              <a:rPr lang="ar-IQ" sz="3600" b="1" dirty="0" smtClean="0">
                <a:solidFill>
                  <a:srgbClr val="FFFF00"/>
                </a:solidFill>
                <a:latin typeface="Arabic Typesetting" pitchFamily="66" charset="-78"/>
                <a:cs typeface="Arabic Typesetting" pitchFamily="66" charset="-78"/>
              </a:rPr>
              <a:t>,</a:t>
            </a:r>
            <a:r>
              <a:rPr lang="ar-IQ" sz="3600" b="1" dirty="0" smtClean="0">
                <a:solidFill>
                  <a:srgbClr val="FFFF00"/>
                </a:solidFill>
                <a:latin typeface="Arabic Typesetting" pitchFamily="66" charset="-78"/>
                <a:cs typeface="Arabic Typesetting" pitchFamily="66" charset="-78"/>
              </a:rPr>
              <a:t>أ</a:t>
            </a:r>
            <a:r>
              <a:rPr lang="ar-SA" sz="3600" b="1" dirty="0" smtClean="0">
                <a:solidFill>
                  <a:srgbClr val="FFFF00"/>
                </a:solidFill>
                <a:latin typeface="Arabic Typesetting" pitchFamily="66" charset="-78"/>
                <a:cs typeface="Arabic Typesetting" pitchFamily="66" charset="-78"/>
              </a:rPr>
              <a:t>غطية الفتحات الأرضية والدكتات,عدم الركض</a:t>
            </a:r>
            <a:r>
              <a:rPr lang="ar-IQ" sz="3600" b="1" dirty="0" smtClean="0">
                <a:solidFill>
                  <a:srgbClr val="FFFF00"/>
                </a:solidFill>
                <a:latin typeface="Arabic Typesetting" pitchFamily="66" charset="-78"/>
                <a:cs typeface="Arabic Typesetting" pitchFamily="66" charset="-78"/>
              </a:rPr>
              <a:t>....</a:t>
            </a:r>
            <a:r>
              <a:rPr lang="ar-SA" sz="3600" b="1" dirty="0" smtClean="0">
                <a:solidFill>
                  <a:srgbClr val="FFFF00"/>
                </a:solidFill>
                <a:latin typeface="Arabic Typesetting" pitchFamily="66" charset="-78"/>
                <a:cs typeface="Arabic Typesetting" pitchFamily="66" charset="-78"/>
              </a:rPr>
              <a:t> الخ</a:t>
            </a:r>
            <a:endParaRPr lang="en-US" sz="3600" b="1" dirty="0" smtClean="0">
              <a:solidFill>
                <a:srgbClr val="FFFF00"/>
              </a:solidFill>
              <a:latin typeface="Arabic Typesetting" pitchFamily="66" charset="-78"/>
              <a:cs typeface="Arabic Typesetting" pitchFamily="66" charset="-78"/>
            </a:endParaRPr>
          </a:p>
          <a:p>
            <a:pPr rtl="1" fontAlgn="base"/>
            <a:r>
              <a:rPr lang="ar-SA" dirty="0" smtClean="0"/>
              <a:t> </a:t>
            </a:r>
            <a:endParaRPr lang="en-US" dirty="0" smtClean="0"/>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357158" y="500042"/>
            <a:ext cx="8786842" cy="6000792"/>
          </a:xfrm>
        </p:spPr>
        <p:txBody>
          <a:bodyPr>
            <a:normAutofit fontScale="92500" lnSpcReduction="10000"/>
          </a:bodyPr>
          <a:lstStyle/>
          <a:p>
            <a:pPr rtl="1"/>
            <a:r>
              <a:rPr lang="ar-IQ" sz="3900" b="1" dirty="0" smtClean="0">
                <a:solidFill>
                  <a:srgbClr val="FFFF00"/>
                </a:solidFill>
              </a:rPr>
              <a:t>أ</a:t>
            </a:r>
            <a:r>
              <a:rPr lang="ar-JO" sz="3900" b="1" dirty="0" smtClean="0">
                <a:solidFill>
                  <a:srgbClr val="FFFF00"/>
                </a:solidFill>
              </a:rPr>
              <a:t>سباب شخصية </a:t>
            </a:r>
            <a:endParaRPr lang="en-US" sz="3900" dirty="0" smtClean="0">
              <a:solidFill>
                <a:srgbClr val="FFFF00"/>
              </a:solidFill>
            </a:endParaRPr>
          </a:p>
          <a:p>
            <a:pPr rtl="1"/>
            <a:r>
              <a:rPr lang="en-US" b="1" dirty="0" smtClean="0">
                <a:solidFill>
                  <a:srgbClr val="FFFF00"/>
                </a:solidFill>
              </a:rPr>
              <a:t/>
            </a:r>
            <a:br>
              <a:rPr lang="en-US" b="1" dirty="0" smtClean="0">
                <a:solidFill>
                  <a:srgbClr val="FFFF00"/>
                </a:solidFill>
              </a:rPr>
            </a:br>
            <a:r>
              <a:rPr lang="en-US" sz="3500" b="1" dirty="0" smtClean="0">
                <a:solidFill>
                  <a:srgbClr val="FFFF00"/>
                </a:solidFill>
              </a:rPr>
              <a:t>   </a:t>
            </a:r>
            <a:r>
              <a:rPr lang="ar-IQ" sz="3500" b="1" dirty="0" smtClean="0">
                <a:solidFill>
                  <a:srgbClr val="FFFF00"/>
                </a:solidFill>
              </a:rPr>
              <a:t>1-</a:t>
            </a:r>
            <a:r>
              <a:rPr lang="ar-JO" sz="3500" b="1" dirty="0" smtClean="0">
                <a:solidFill>
                  <a:srgbClr val="FFFF00"/>
                </a:solidFill>
                <a:latin typeface="Arabic Typesetting" pitchFamily="66" charset="-78"/>
                <a:cs typeface="Arabic Typesetting" pitchFamily="66" charset="-78"/>
              </a:rPr>
              <a:t>السن ( العمر)</a:t>
            </a:r>
            <a:endParaRPr lang="en-US" sz="3500" dirty="0" smtClean="0">
              <a:solidFill>
                <a:srgbClr val="FFFF00"/>
              </a:solidFill>
              <a:latin typeface="Arabic Typesetting" pitchFamily="66" charset="-78"/>
              <a:cs typeface="Arabic Typesetting" pitchFamily="66" charset="-78"/>
            </a:endParaRPr>
          </a:p>
          <a:p>
            <a:pPr rtl="1"/>
            <a:r>
              <a:rPr lang="ar-IQ" sz="3500" b="1" dirty="0" smtClean="0">
                <a:solidFill>
                  <a:srgbClr val="FFFF00"/>
                </a:solidFill>
                <a:latin typeface="Arabic Typesetting" pitchFamily="66" charset="-78"/>
                <a:cs typeface="Arabic Typesetting" pitchFamily="66" charset="-78"/>
              </a:rPr>
              <a:t>  ي</a:t>
            </a:r>
            <a:r>
              <a:rPr lang="ar-JO" sz="3500" b="1" dirty="0" err="1" smtClean="0">
                <a:solidFill>
                  <a:srgbClr val="FFFF00"/>
                </a:solidFill>
                <a:latin typeface="Arabic Typesetting" pitchFamily="66" charset="-78"/>
                <a:cs typeface="Arabic Typesetting" pitchFamily="66" charset="-78"/>
              </a:rPr>
              <a:t>عتبر</a:t>
            </a:r>
            <a:r>
              <a:rPr lang="ar-JO" sz="3500" b="1" dirty="0" smtClean="0">
                <a:solidFill>
                  <a:srgbClr val="FFFF00"/>
                </a:solidFill>
                <a:latin typeface="Arabic Typesetting" pitchFamily="66" charset="-78"/>
                <a:cs typeface="Arabic Typesetting" pitchFamily="66" charset="-78"/>
              </a:rPr>
              <a:t> عامل</a:t>
            </a:r>
            <a:r>
              <a:rPr lang="en-US" sz="3500" b="1" dirty="0" smtClean="0">
                <a:solidFill>
                  <a:srgbClr val="FFFF00"/>
                </a:solidFill>
                <a:latin typeface="Arabic Typesetting" pitchFamily="66" charset="-78"/>
                <a:cs typeface="Arabic Typesetting" pitchFamily="66" charset="-78"/>
              </a:rPr>
              <a:t> </a:t>
            </a:r>
            <a:r>
              <a:rPr lang="ar-JO" sz="3500" b="1" dirty="0" smtClean="0">
                <a:solidFill>
                  <a:srgbClr val="FFFF00"/>
                </a:solidFill>
                <a:latin typeface="Arabic Typesetting" pitchFamily="66" charset="-78"/>
                <a:cs typeface="Arabic Typesetting" pitchFamily="66" charset="-78"/>
              </a:rPr>
              <a:t>السن من العوامل الأساسية حيث أن العمل الخطر يجب أن يعتمد على عمال </a:t>
            </a:r>
            <a:r>
              <a:rPr lang="en-US" sz="3500" b="1" dirty="0" smtClean="0">
                <a:solidFill>
                  <a:srgbClr val="FFFF00"/>
                </a:solidFill>
                <a:latin typeface="Arabic Typesetting" pitchFamily="66" charset="-78"/>
                <a:cs typeface="Arabic Typesetting" pitchFamily="66" charset="-78"/>
              </a:rPr>
              <a:t>   </a:t>
            </a:r>
            <a:r>
              <a:rPr lang="ar-IQ" sz="3500" b="1" dirty="0" smtClean="0">
                <a:solidFill>
                  <a:srgbClr val="FFFF00"/>
                </a:solidFill>
                <a:latin typeface="Arabic Typesetting" pitchFamily="66" charset="-78"/>
                <a:cs typeface="Arabic Typesetting" pitchFamily="66" charset="-78"/>
              </a:rPr>
              <a:t>بأعمار متوسطة</a:t>
            </a:r>
            <a:endParaRPr lang="en-US" sz="3500" b="1" dirty="0" smtClean="0">
              <a:solidFill>
                <a:srgbClr val="FFFF00"/>
              </a:solidFill>
              <a:latin typeface="Arabic Typesetting" pitchFamily="66" charset="-78"/>
              <a:cs typeface="Arabic Typesetting" pitchFamily="66" charset="-78"/>
            </a:endParaRPr>
          </a:p>
          <a:p>
            <a:pPr rtl="1"/>
            <a:r>
              <a:rPr lang="ar-IQ" sz="3500" b="1" dirty="0" smtClean="0">
                <a:solidFill>
                  <a:srgbClr val="FFFF00"/>
                </a:solidFill>
                <a:latin typeface="Arabic Typesetting" pitchFamily="66" charset="-78"/>
                <a:cs typeface="Arabic Typesetting" pitchFamily="66" charset="-78"/>
              </a:rPr>
              <a:t> - فالعامل صغير السن(الحدث) لايدرك طبيعة المخاطر وقد يلهو بتجربة شئ ما فيؤدي إلى حدوث كارثة كعمل طفل على مكبس اله.</a:t>
            </a:r>
          </a:p>
          <a:p>
            <a:pPr rtl="1"/>
            <a:r>
              <a:rPr lang="ar-IQ" sz="3500" b="1" dirty="0" smtClean="0">
                <a:solidFill>
                  <a:srgbClr val="FFFF00"/>
                </a:solidFill>
                <a:latin typeface="Arabic Typesetting" pitchFamily="66" charset="-78"/>
                <a:cs typeface="Arabic Typesetting" pitchFamily="66" charset="-78"/>
              </a:rPr>
              <a:t>_العامل المسن تصبح ردود فعلة بطيئة لتجنب الخطر.</a:t>
            </a:r>
          </a:p>
          <a:p>
            <a:pPr rtl="1"/>
            <a:endParaRPr lang="en-US" sz="3600" b="1" dirty="0" smtClean="0">
              <a:solidFill>
                <a:srgbClr val="FFFF00"/>
              </a:solidFill>
              <a:latin typeface="Arabic Typesetting" pitchFamily="66" charset="-78"/>
              <a:cs typeface="Arabic Typesetting" pitchFamily="66" charset="-78"/>
            </a:endParaRPr>
          </a:p>
          <a:p>
            <a:r>
              <a:rPr lang="en-US" sz="3600" b="1" dirty="0" smtClean="0">
                <a:solidFill>
                  <a:srgbClr val="FFFF00"/>
                </a:solidFill>
                <a:latin typeface="Arabic Typesetting" pitchFamily="66" charset="-78"/>
                <a:cs typeface="Arabic Typesetting" pitchFamily="66" charset="-78"/>
              </a:rPr>
              <a:t> </a:t>
            </a:r>
            <a:br>
              <a:rPr lang="en-US" sz="3600" b="1" dirty="0" smtClean="0">
                <a:solidFill>
                  <a:srgbClr val="FFFF00"/>
                </a:solidFill>
                <a:latin typeface="Arabic Typesetting" pitchFamily="66" charset="-78"/>
                <a:cs typeface="Arabic Typesetting" pitchFamily="66" charset="-78"/>
              </a:rPr>
            </a:br>
            <a:endParaRPr lang="ar-IQ" sz="3600" b="1" dirty="0" smtClean="0">
              <a:solidFill>
                <a:srgbClr val="FFFF00"/>
              </a:solidFill>
              <a:latin typeface="Arabic Typesetting" pitchFamily="66" charset="-78"/>
              <a:cs typeface="Arabic Typesetting" pitchFamily="66" charset="-78"/>
            </a:endParaRPr>
          </a:p>
          <a:p>
            <a:endParaRPr lang="ar-IQ" sz="3600" dirty="0" smtClean="0">
              <a:solidFill>
                <a:srgbClr val="FFFF00"/>
              </a:solidFill>
              <a:latin typeface="Arabic Typesetting" pitchFamily="66" charset="-78"/>
              <a:cs typeface="Arabic Typesetting" pitchFamily="66" charset="-78"/>
            </a:endParaRPr>
          </a:p>
          <a:p>
            <a:endParaRPr lang="ar-IQ" sz="3600" dirty="0" smtClean="0">
              <a:solidFill>
                <a:srgbClr val="FFFF00"/>
              </a:solidFill>
              <a:latin typeface="Arabic Typesetting" pitchFamily="66" charset="-78"/>
              <a:cs typeface="Arabic Typesetting" pitchFamily="66" charset="-78"/>
            </a:endParaRPr>
          </a:p>
          <a:p>
            <a:endParaRPr lang="en-US" sz="36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14282" y="500042"/>
            <a:ext cx="8715436" cy="6072230"/>
          </a:xfrm>
        </p:spPr>
        <p:txBody>
          <a:bodyPr>
            <a:normAutofit/>
          </a:bodyPr>
          <a:lstStyle/>
          <a:p>
            <a:pPr rtl="1"/>
            <a:r>
              <a:rPr lang="ar-IQ" sz="3600" b="1" dirty="0" smtClean="0">
                <a:solidFill>
                  <a:srgbClr val="FFFF00"/>
                </a:solidFill>
                <a:latin typeface="Arabic Typesetting" pitchFamily="66" charset="-78"/>
                <a:cs typeface="Arabic Typesetting" pitchFamily="66" charset="-78"/>
              </a:rPr>
              <a:t>2</a:t>
            </a:r>
            <a:r>
              <a:rPr lang="ar-IQ" sz="3200" b="1" dirty="0" smtClean="0">
                <a:solidFill>
                  <a:srgbClr val="FFFF00"/>
                </a:solidFill>
                <a:latin typeface="Arabic Typesetting" pitchFamily="66" charset="-78"/>
                <a:cs typeface="Arabic Typesetting" pitchFamily="66" charset="-78"/>
              </a:rPr>
              <a:t> - </a:t>
            </a:r>
            <a:r>
              <a:rPr lang="ar-JO" sz="3200" b="1" dirty="0" smtClean="0">
                <a:solidFill>
                  <a:srgbClr val="FFFF00"/>
                </a:solidFill>
                <a:latin typeface="Arabic Typesetting" pitchFamily="66" charset="-78"/>
                <a:cs typeface="Arabic Typesetting" pitchFamily="66" charset="-78"/>
              </a:rPr>
              <a:t>الحالة الصحية للعامل</a:t>
            </a:r>
            <a:endParaRPr lang="en-US" sz="3200" b="1" dirty="0" smtClean="0">
              <a:solidFill>
                <a:srgbClr val="FFFF00"/>
              </a:solidFill>
              <a:latin typeface="Arabic Typesetting" pitchFamily="66" charset="-78"/>
              <a:cs typeface="Arabic Typesetting" pitchFamily="66" charset="-78"/>
            </a:endParaRPr>
          </a:p>
          <a:p>
            <a:pPr rtl="1"/>
            <a:r>
              <a:rPr lang="ar-JO" sz="3200"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تؤثر الحالة الصحية السيئة للعامل على </a:t>
            </a:r>
            <a:r>
              <a:rPr lang="ar-JO" sz="3200" b="1" dirty="0" err="1" smtClean="0">
                <a:solidFill>
                  <a:srgbClr val="FFFF00"/>
                </a:solidFill>
                <a:latin typeface="Arabic Typesetting" pitchFamily="66" charset="-78"/>
                <a:cs typeface="Arabic Typesetting" pitchFamily="66" charset="-78"/>
              </a:rPr>
              <a:t>أدا</a:t>
            </a:r>
            <a:r>
              <a:rPr lang="ar-IQ" sz="3200" b="1" dirty="0" err="1" smtClean="0">
                <a:solidFill>
                  <a:srgbClr val="FFFF00"/>
                </a:solidFill>
                <a:latin typeface="Arabic Typesetting" pitchFamily="66" charset="-78"/>
                <a:cs typeface="Arabic Typesetting" pitchFamily="66" charset="-78"/>
              </a:rPr>
              <a:t>ءه</a:t>
            </a:r>
            <a:r>
              <a:rPr lang="ar-JO" sz="3200" b="1" dirty="0" smtClean="0">
                <a:solidFill>
                  <a:srgbClr val="FFFF00"/>
                </a:solidFill>
                <a:latin typeface="Arabic Typesetting" pitchFamily="66" charset="-78"/>
                <a:cs typeface="Arabic Typesetting" pitchFamily="66" charset="-78"/>
              </a:rPr>
              <a:t> وكفاءته في تنفيذ العمل مما</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قد يعرضه للمخاطر فالرشح مثلاً لعامل على آلة دوارة قد يؤدي لحادث عند العطس </a:t>
            </a:r>
            <a:r>
              <a:rPr lang="ar-JO" sz="3200" b="1" dirty="0" err="1" smtClean="0">
                <a:solidFill>
                  <a:srgbClr val="FFFF00"/>
                </a:solidFill>
                <a:latin typeface="Arabic Typesetting" pitchFamily="66" charset="-78"/>
                <a:cs typeface="Arabic Typesetting" pitchFamily="66" charset="-78"/>
              </a:rPr>
              <a:t>و</a:t>
            </a:r>
            <a:r>
              <a:rPr lang="ar-JO" sz="3200" b="1" dirty="0" smtClean="0">
                <a:solidFill>
                  <a:srgbClr val="FFFF00"/>
                </a:solidFill>
                <a:latin typeface="Arabic Typesetting" pitchFamily="66" charset="-78"/>
                <a:cs typeface="Arabic Typesetting" pitchFamily="66" charset="-78"/>
              </a:rPr>
              <a:t> العامل المريض</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يشعره بالإجهاد بشكل أسرع بكثير من</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العمال الأصحاء عندما يحتاج عمله لمجهود فكري كبير أو عضلي ، العامل الذي يشكو من ضعف البصر لا يقوى على تمييز أجزاء العمل أو الأجزاء المتحركة من الآلات وقد يتعرض للإصابة . كما أن العامل ضعيف السمع لا يست</a:t>
            </a:r>
            <a:r>
              <a:rPr lang="ar-IQ" sz="3200" b="1" dirty="0" smtClean="0">
                <a:solidFill>
                  <a:srgbClr val="FFFF00"/>
                </a:solidFill>
                <a:latin typeface="Arabic Typesetting" pitchFamily="66" charset="-78"/>
                <a:cs typeface="Arabic Typesetting" pitchFamily="66" charset="-78"/>
              </a:rPr>
              <a:t>ف</a:t>
            </a:r>
            <a:r>
              <a:rPr lang="ar-JO" sz="3200" b="1" dirty="0" smtClean="0">
                <a:solidFill>
                  <a:srgbClr val="FFFF00"/>
                </a:solidFill>
                <a:latin typeface="Arabic Typesetting" pitchFamily="66" charset="-78"/>
                <a:cs typeface="Arabic Typesetting" pitchFamily="66" charset="-78"/>
              </a:rPr>
              <a:t>يد من الإنذارات الأولية للآلة قبل وقوع الحادث </a:t>
            </a:r>
            <a:endParaRPr lang="ar-IQ" sz="3200" b="1" dirty="0" smtClean="0">
              <a:solidFill>
                <a:srgbClr val="FFFF00"/>
              </a:solidFill>
              <a:latin typeface="Arabic Typesetting" pitchFamily="66" charset="-78"/>
              <a:cs typeface="Arabic Typesetting" pitchFamily="66" charset="-78"/>
            </a:endParaRPr>
          </a:p>
          <a:p>
            <a:pPr rtl="1"/>
            <a:r>
              <a:rPr lang="ar-JO" sz="3200" b="1" dirty="0" smtClean="0">
                <a:solidFill>
                  <a:srgbClr val="FFFF00"/>
                </a:solidFill>
                <a:latin typeface="Arabic Typesetting" pitchFamily="66" charset="-78"/>
                <a:cs typeface="Arabic Typesetting" pitchFamily="66" charset="-78"/>
              </a:rPr>
              <a:t>( صرير ، أزيز ..الخ) </a:t>
            </a:r>
            <a:endParaRPr lang="ar-IQ" sz="3200" b="1" dirty="0" smtClean="0">
              <a:solidFill>
                <a:srgbClr val="FFFF00"/>
              </a:solidFill>
              <a:latin typeface="Arabic Typesetting" pitchFamily="66" charset="-78"/>
              <a:cs typeface="Arabic Typesetting" pitchFamily="66" charset="-78"/>
            </a:endParaRPr>
          </a:p>
          <a:p>
            <a:pPr rtl="1"/>
            <a:r>
              <a:rPr lang="ar-JO" sz="3200" b="1" dirty="0" smtClean="0">
                <a:solidFill>
                  <a:srgbClr val="FFFF00"/>
                </a:solidFill>
                <a:latin typeface="Arabic Typesetting" pitchFamily="66" charset="-78"/>
                <a:cs typeface="Arabic Typesetting" pitchFamily="66" charset="-78"/>
              </a:rPr>
              <a:t>أو التحذيرات من زملائه أو المسئولين وبالتالي هو أقرب للتسبب بالحوادث والإصابة، </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ضعف حاسة الشم</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يعرض العامل لعدم الشعور بتسرب الغازات</a:t>
            </a:r>
            <a:r>
              <a:rPr lang="ar-IQ" sz="3200" b="1" dirty="0" smtClean="0">
                <a:solidFill>
                  <a:srgbClr val="FFFF00"/>
                </a:solidFill>
                <a:latin typeface="Arabic Typesetting" pitchFamily="66" charset="-78"/>
                <a:cs typeface="Arabic Typesetting" pitchFamily="66" charset="-78"/>
              </a:rPr>
              <a:t> وأبخرة المواد الكيماوية.</a:t>
            </a:r>
          </a:p>
          <a:p>
            <a:pPr rtl="1"/>
            <a:r>
              <a:rPr lang="ar-JO" sz="3200" b="1" dirty="0" smtClean="0">
                <a:solidFill>
                  <a:srgbClr val="FFFF00"/>
                </a:solidFill>
                <a:latin typeface="Arabic Typesetting" pitchFamily="66" charset="-78"/>
                <a:cs typeface="Arabic Typesetting" pitchFamily="66" charset="-78"/>
              </a:rPr>
              <a:t> ....الخ</a:t>
            </a:r>
            <a:endParaRPr lang="ar-IQ" sz="3200" b="1" dirty="0" smtClean="0">
              <a:solidFill>
                <a:srgbClr val="FFFF00"/>
              </a:solidFill>
              <a:latin typeface="Arabic Typesetting" pitchFamily="66" charset="-78"/>
              <a:cs typeface="Arabic Typesetting" pitchFamily="66" charset="-78"/>
            </a:endParaRPr>
          </a:p>
          <a:p>
            <a:pPr rtl="1"/>
            <a:endParaRPr lang="en-US" sz="3600" b="1" dirty="0" smtClean="0">
              <a:solidFill>
                <a:srgbClr val="FFFF00"/>
              </a:solidFill>
              <a:latin typeface="Arabic Typesetting" pitchFamily="66" charset="-78"/>
              <a:cs typeface="Arabic Typesetting" pitchFamily="66" charset="-78"/>
            </a:endParaRPr>
          </a:p>
          <a:p>
            <a:endParaRPr lang="en-US" dirty="0"/>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357166"/>
            <a:ext cx="8643998" cy="6143668"/>
          </a:xfrm>
        </p:spPr>
        <p:txBody>
          <a:bodyPr>
            <a:normAutofit/>
          </a:bodyPr>
          <a:lstStyle/>
          <a:p>
            <a:pPr rtl="1"/>
            <a:r>
              <a:rPr lang="ar-IQ" b="1" dirty="0" smtClean="0">
                <a:solidFill>
                  <a:srgbClr val="FFFF00"/>
                </a:solidFill>
              </a:rPr>
              <a:t>3</a:t>
            </a:r>
            <a:r>
              <a:rPr lang="ar-IQ" sz="3200" b="1" dirty="0" smtClean="0">
                <a:solidFill>
                  <a:srgbClr val="FFFF00"/>
                </a:solidFill>
              </a:rPr>
              <a:t> - </a:t>
            </a:r>
            <a:r>
              <a:rPr lang="ar-JO" sz="3200" b="1" dirty="0" smtClean="0">
                <a:solidFill>
                  <a:srgbClr val="FFFF00"/>
                </a:solidFill>
                <a:latin typeface="Arabic Typesetting" pitchFamily="66" charset="-78"/>
                <a:cs typeface="Arabic Typesetting" pitchFamily="66" charset="-78"/>
              </a:rPr>
              <a:t>الحالة النفسية للعامل</a:t>
            </a:r>
            <a:endParaRPr lang="en-US" sz="3200" b="1" dirty="0" smtClean="0">
              <a:solidFill>
                <a:srgbClr val="FFFF00"/>
              </a:solidFill>
              <a:latin typeface="Arabic Typesetting" pitchFamily="66" charset="-78"/>
              <a:cs typeface="Arabic Typesetting" pitchFamily="66" charset="-78"/>
            </a:endParaRPr>
          </a:p>
          <a:p>
            <a:pPr rtl="1"/>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تلعب الحالة النفسية السيئة للعامل</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على تشتت الذهن وعدم التركيز وبالتالي قد يفقد السيطرة على أدوات الإنتاج مما</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يعرضه للمخاطر</a:t>
            </a:r>
            <a:r>
              <a:rPr lang="en-US" sz="3200" b="1" dirty="0" smtClean="0">
                <a:solidFill>
                  <a:srgbClr val="FFFF00"/>
                </a:solidFill>
                <a:latin typeface="Arabic Typesetting" pitchFamily="66" charset="-78"/>
                <a:cs typeface="Arabic Typesetting" pitchFamily="66" charset="-78"/>
              </a:rPr>
              <a:t>.</a:t>
            </a:r>
            <a:r>
              <a:rPr lang="ar-JO" sz="3200" b="1" dirty="0" smtClean="0">
                <a:solidFill>
                  <a:srgbClr val="FFFF00"/>
                </a:solidFill>
                <a:latin typeface="Arabic Typesetting" pitchFamily="66" charset="-78"/>
                <a:cs typeface="Arabic Typesetting" pitchFamily="66" charset="-78"/>
              </a:rPr>
              <a:t> والحالة النفسية السيئة يمكن أن تكون قبل قدوم العامل للعمل</a:t>
            </a:r>
            <a:endParaRPr lang="ar-IQ" sz="3200" b="1" dirty="0" smtClean="0">
              <a:solidFill>
                <a:srgbClr val="FFFF00"/>
              </a:solidFill>
              <a:latin typeface="Arabic Typesetting" pitchFamily="66" charset="-78"/>
              <a:cs typeface="Arabic Typesetting" pitchFamily="66" charset="-78"/>
            </a:endParaRPr>
          </a:p>
          <a:p>
            <a:pPr rtl="1"/>
            <a:r>
              <a:rPr lang="ar-JO" sz="3200" b="1" dirty="0" smtClean="0">
                <a:solidFill>
                  <a:srgbClr val="FFFF00"/>
                </a:solidFill>
                <a:latin typeface="Arabic Typesetting" pitchFamily="66" charset="-78"/>
                <a:cs typeface="Arabic Typesetting" pitchFamily="66" charset="-78"/>
              </a:rPr>
              <a:t>( متاعب اجتماعية ، عائلية ) أو</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من خلال عدم راحة العامل بعمله أو نتيجة لتعرضه لضغوط نفسية من صاحب العمل أو التسلط من المسئول المباشر ..الخ.</a:t>
            </a:r>
            <a:endParaRPr lang="en-US" sz="3200" b="1" dirty="0" smtClean="0">
              <a:solidFill>
                <a:srgbClr val="FFFF00"/>
              </a:solidFill>
              <a:latin typeface="Arabic Typesetting" pitchFamily="66" charset="-78"/>
              <a:cs typeface="Arabic Typesetting" pitchFamily="66" charset="-78"/>
            </a:endParaRPr>
          </a:p>
          <a:p>
            <a:pPr rtl="1"/>
            <a:r>
              <a:rPr lang="ar-IQ" sz="3200" b="1" dirty="0" smtClean="0">
                <a:solidFill>
                  <a:srgbClr val="FFFF00"/>
                </a:solidFill>
                <a:latin typeface="Arabic Typesetting" pitchFamily="66" charset="-78"/>
                <a:cs typeface="Arabic Typesetting" pitchFamily="66" charset="-78"/>
              </a:rPr>
              <a:t>4- </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التعب</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والإجهاد</a:t>
            </a:r>
            <a:endParaRPr lang="en-US" sz="3200" b="1" dirty="0" smtClean="0">
              <a:solidFill>
                <a:srgbClr val="FFFF00"/>
              </a:solidFill>
              <a:latin typeface="Arabic Typesetting" pitchFamily="66" charset="-78"/>
              <a:cs typeface="Arabic Typesetting" pitchFamily="66" charset="-78"/>
            </a:endParaRPr>
          </a:p>
          <a:p>
            <a:pPr rtl="1"/>
            <a:r>
              <a:rPr lang="ar-JO" sz="3200" b="1" dirty="0" smtClean="0">
                <a:solidFill>
                  <a:srgbClr val="FFFF00"/>
                </a:solidFill>
                <a:latin typeface="Arabic Typesetting" pitchFamily="66" charset="-78"/>
                <a:cs typeface="Arabic Typesetting" pitchFamily="66" charset="-78"/>
              </a:rPr>
              <a:t>إن إرغام العامل على العمل المضني والشاق</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لفترات طويلة تعرضه للتعب والإجهاد مما يؤثر على </a:t>
            </a:r>
            <a:r>
              <a:rPr lang="ar-JO" sz="3200" b="1" dirty="0" err="1" smtClean="0">
                <a:solidFill>
                  <a:srgbClr val="FFFF00"/>
                </a:solidFill>
                <a:latin typeface="Arabic Typesetting" pitchFamily="66" charset="-78"/>
                <a:cs typeface="Arabic Typesetting" pitchFamily="66" charset="-78"/>
              </a:rPr>
              <a:t>أدا</a:t>
            </a:r>
            <a:r>
              <a:rPr lang="ar-IQ" sz="3200" b="1" dirty="0" err="1" smtClean="0">
                <a:solidFill>
                  <a:srgbClr val="FFFF00"/>
                </a:solidFill>
                <a:latin typeface="Arabic Typesetting" pitchFamily="66" charset="-78"/>
                <a:cs typeface="Arabic Typesetting" pitchFamily="66" charset="-78"/>
              </a:rPr>
              <a:t>ءه</a:t>
            </a:r>
            <a:r>
              <a:rPr lang="ar-JO" sz="3200" b="1" dirty="0" smtClean="0">
                <a:solidFill>
                  <a:srgbClr val="FFFF00"/>
                </a:solidFill>
                <a:latin typeface="Arabic Typesetting" pitchFamily="66" charset="-78"/>
                <a:cs typeface="Arabic Typesetting" pitchFamily="66" charset="-78"/>
              </a:rPr>
              <a:t> ويعرضه للمخاطر وهذا يستدعي</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وجود فترات راحة مناسبة خلال فترات العمل</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و تحديد ساعات العمل الإضافي القصوى المسموح بها يوميا للعامل .</a:t>
            </a:r>
            <a:r>
              <a:rPr lang="en-US" sz="3200" b="1" dirty="0" smtClean="0">
                <a:solidFill>
                  <a:srgbClr val="FFFF00"/>
                </a:solidFill>
                <a:latin typeface="Arabic Typesetting" pitchFamily="66" charset="-78"/>
                <a:cs typeface="Arabic Typesetting" pitchFamily="66" charset="-78"/>
              </a:rPr>
              <a:t>.</a:t>
            </a:r>
          </a:p>
          <a:p>
            <a:endParaRPr lang="en-US" sz="3600"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285720" y="357166"/>
            <a:ext cx="8572560" cy="6215106"/>
          </a:xfrm>
        </p:spPr>
        <p:txBody>
          <a:bodyPr>
            <a:noAutofit/>
          </a:bodyPr>
          <a:lstStyle/>
          <a:p>
            <a:pPr rtl="1"/>
            <a:r>
              <a:rPr lang="ar-JO" sz="5400" dirty="0" smtClean="0">
                <a:solidFill>
                  <a:srgbClr val="FFFF00"/>
                </a:solidFill>
                <a:latin typeface="Arabic Typesetting" pitchFamily="66" charset="-78"/>
                <a:cs typeface="Arabic Typesetting" pitchFamily="66" charset="-78"/>
              </a:rPr>
              <a:t>أسباب مهنية</a:t>
            </a:r>
            <a:r>
              <a:rPr lang="ar-SA" sz="5400" dirty="0" smtClean="0">
                <a:solidFill>
                  <a:srgbClr val="FFFF00"/>
                </a:solidFill>
                <a:latin typeface="Arabic Typesetting" pitchFamily="66" charset="-78"/>
                <a:cs typeface="Arabic Typesetting" pitchFamily="66" charset="-78"/>
              </a:rPr>
              <a:t> </a:t>
            </a:r>
            <a:endParaRPr lang="en-US" sz="5400" dirty="0" smtClean="0">
              <a:solidFill>
                <a:srgbClr val="FFFF00"/>
              </a:solidFill>
              <a:latin typeface="Arabic Typesetting" pitchFamily="66" charset="-78"/>
              <a:cs typeface="Arabic Typesetting" pitchFamily="66" charset="-78"/>
            </a:endParaRPr>
          </a:p>
          <a:p>
            <a:pPr rtl="1"/>
            <a:r>
              <a:rPr lang="ar-JO" sz="3600" b="1" dirty="0" smtClean="0">
                <a:solidFill>
                  <a:srgbClr val="FFFF00"/>
                </a:solidFill>
                <a:latin typeface="Arabic Typesetting" pitchFamily="66" charset="-78"/>
                <a:cs typeface="Arabic Typesetting" pitchFamily="66" charset="-78"/>
              </a:rPr>
              <a:t>1</a:t>
            </a:r>
            <a:r>
              <a:rPr lang="ar-JO" sz="3200" b="1" dirty="0" smtClean="0">
                <a:solidFill>
                  <a:srgbClr val="FFFF00"/>
                </a:solidFill>
                <a:latin typeface="Arabic Typesetting" pitchFamily="66" charset="-78"/>
                <a:cs typeface="Arabic Typesetting" pitchFamily="66" charset="-78"/>
              </a:rPr>
              <a:t>- الإهمال</a:t>
            </a:r>
            <a:r>
              <a:rPr lang="en-US" sz="3200" b="1" dirty="0" smtClean="0">
                <a:solidFill>
                  <a:srgbClr val="FFFF00"/>
                </a:solidFill>
                <a:latin typeface="Arabic Typesetting" pitchFamily="66" charset="-78"/>
                <a:cs typeface="Arabic Typesetting" pitchFamily="66" charset="-78"/>
              </a:rPr>
              <a:t> </a:t>
            </a:r>
            <a:r>
              <a:rPr lang="ar-JO" sz="3200" b="1" dirty="0" smtClean="0">
                <a:solidFill>
                  <a:srgbClr val="FFFF00"/>
                </a:solidFill>
                <a:latin typeface="Arabic Typesetting" pitchFamily="66" charset="-78"/>
                <a:cs typeface="Arabic Typesetting" pitchFamily="66" charset="-78"/>
              </a:rPr>
              <a:t>واللامبالاة</a:t>
            </a:r>
            <a:endParaRPr lang="en-US" sz="3200" b="1" dirty="0" smtClean="0">
              <a:solidFill>
                <a:srgbClr val="FFFF00"/>
              </a:solidFill>
              <a:latin typeface="Arabic Typesetting" pitchFamily="66" charset="-78"/>
              <a:cs typeface="Arabic Typesetting" pitchFamily="66" charset="-78"/>
            </a:endParaRPr>
          </a:p>
          <a:p>
            <a:r>
              <a:rPr lang="en-US" sz="3200" b="1" dirty="0" smtClean="0">
                <a:solidFill>
                  <a:srgbClr val="FFFF00"/>
                </a:solidFill>
                <a:latin typeface="Arabic Typesetting" pitchFamily="66" charset="-78"/>
                <a:cs typeface="Arabic Typesetting" pitchFamily="66" charset="-78"/>
              </a:rPr>
              <a:t> </a:t>
            </a:r>
            <a:r>
              <a:rPr lang="ar-IQ" sz="3200" b="1" dirty="0" smtClean="0">
                <a:solidFill>
                  <a:srgbClr val="FFFF00"/>
                </a:solidFill>
                <a:latin typeface="Arabic Typesetting" pitchFamily="66" charset="-78"/>
                <a:cs typeface="Arabic Typesetting" pitchFamily="66" charset="-78"/>
              </a:rPr>
              <a:t> العامل المهمل واللامبالي</a:t>
            </a:r>
            <a:r>
              <a:rPr lang="ar-JO" sz="3200" b="1" dirty="0" smtClean="0">
                <a:solidFill>
                  <a:srgbClr val="FFFF00"/>
                </a:solidFill>
                <a:latin typeface="Arabic Typesetting" pitchFamily="66" charset="-78"/>
                <a:cs typeface="Arabic Typesetting" pitchFamily="66" charset="-78"/>
              </a:rPr>
              <a:t> يركز اهتمامه على أشياء أخرى غير العمل مما يعرضه للخطر </a:t>
            </a:r>
            <a:endParaRPr lang="ar-IQ" sz="3200" b="1" dirty="0" smtClean="0">
              <a:solidFill>
                <a:srgbClr val="FFFF00"/>
              </a:solidFill>
              <a:latin typeface="Arabic Typesetting" pitchFamily="66" charset="-78"/>
              <a:cs typeface="Arabic Typesetting" pitchFamily="66" charset="-78"/>
            </a:endParaRPr>
          </a:p>
          <a:p>
            <a:r>
              <a:rPr lang="ar-IQ" sz="3200" b="1" dirty="0" smtClean="0">
                <a:solidFill>
                  <a:srgbClr val="FFFF00"/>
                </a:solidFill>
                <a:latin typeface="Arabic Typesetting" pitchFamily="66" charset="-78"/>
                <a:cs typeface="Arabic Typesetting" pitchFamily="66" charset="-78"/>
              </a:rPr>
              <a:t>وقد يعرض زملائه للخطر بشكل اكبر ويمكن أن يكون تعرض زملائه للخطر أكبر كون معظم الأعمال مرتبطة يبعضها  البعض,كمثال بسيط عامل جمع البرادة من الأرض حين يهمل في عمله قد يؤدي إلى تزحلق زملائه وإصابتهم .وكأمثله على ذلك نزع الحواجز الواقية عن الألات-اجراء الصيانه أثناء تشغيل الالة-وضع الادوات في غير الاماكن المخصصة.</a:t>
            </a:r>
          </a:p>
          <a:p>
            <a:r>
              <a:rPr lang="ar-IQ" sz="3200" b="1" dirty="0" smtClean="0">
                <a:solidFill>
                  <a:srgbClr val="FFFF00"/>
                </a:solidFill>
                <a:latin typeface="Arabic Typesetting" pitchFamily="66" charset="-78"/>
                <a:cs typeface="Arabic Typesetting" pitchFamily="66" charset="-78"/>
              </a:rPr>
              <a:t>وقد يقف العامل اللامبالي في أماكن خطرة كأسفل رافعه أو أرضية غير ثابتة.</a:t>
            </a:r>
          </a:p>
          <a:p>
            <a:r>
              <a:rPr lang="ar-IQ" sz="3200" b="1" dirty="0" smtClean="0">
                <a:solidFill>
                  <a:srgbClr val="FFFF00"/>
                </a:solidFill>
                <a:latin typeface="Arabic Typesetting" pitchFamily="66" charset="-78"/>
                <a:cs typeface="Arabic Typesetting" pitchFamily="66" charset="-78"/>
              </a:rPr>
              <a:t>وقد يؤدي مزاح احد العمال مع زميله لتعرض زميله للخطر كالدفع بجانب حافة أو آله</a:t>
            </a:r>
            <a:r>
              <a:rPr lang="ar-IQ" sz="3600" b="1" dirty="0" smtClean="0">
                <a:solidFill>
                  <a:srgbClr val="FFFF00"/>
                </a:solidFill>
                <a:latin typeface="Arabic Typesetting" pitchFamily="66" charset="-78"/>
                <a:cs typeface="Arabic Typesetting" pitchFamily="66" charset="-78"/>
              </a:rPr>
              <a:t>.</a:t>
            </a:r>
            <a:r>
              <a:rPr lang="en-US" sz="3600" b="1" dirty="0" smtClean="0">
                <a:solidFill>
                  <a:srgbClr val="FFFF00"/>
                </a:solidFill>
                <a:latin typeface="Arabic Typesetting" pitchFamily="66" charset="-78"/>
                <a:cs typeface="Arabic Typesetting" pitchFamily="66" charset="-78"/>
              </a:rPr>
              <a:t> </a:t>
            </a:r>
            <a:endParaRPr lang="en-US" sz="3600" b="1" dirty="0">
              <a:solidFill>
                <a:srgbClr val="FFFF00"/>
              </a:solidFill>
              <a:latin typeface="Arabic Typesetting" pitchFamily="66" charset="-78"/>
              <a:cs typeface="Arabic Typesetting" pitchFamily="66" charset="-78"/>
            </a:endParaRPr>
          </a:p>
        </p:txBody>
      </p:sp>
    </p:spTree>
  </p:cSld>
  <p:clrMapOvr>
    <a:masterClrMapping/>
  </p:clrMapOvr>
  <p:transition spd="slow">
    <p:zoom/>
    <p:sndAc>
      <p:stSnd>
        <p:snd r:embed="rId2" name="bomb.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1187</TotalTime>
  <Words>1724</Words>
  <Application>Microsoft Office PowerPoint</Application>
  <PresentationFormat>On-screen Show (4:3)</PresentationFormat>
  <Paragraphs>388</Paragraphs>
  <Slides>55</Slides>
  <Notes>2</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تدفق</vt:lpstr>
      <vt:lpstr>Slide 1</vt:lpstr>
      <vt:lpstr>Slide 2</vt:lpstr>
      <vt:lpstr>Slide 3</vt:lpstr>
      <vt:lpstr>Slide 4</vt:lpstr>
      <vt:lpstr>Slide 5</vt:lpstr>
      <vt:lpstr>Slide 6</vt:lpstr>
      <vt:lpstr>Slide 7</vt:lpstr>
      <vt:lpstr>Slide 8</vt:lpstr>
      <vt:lpstr>Slide 9</vt:lpstr>
      <vt:lpstr>Slide 10</vt:lpstr>
      <vt:lpstr>Slide 11</vt:lpstr>
      <vt:lpstr> -إزالة أجهزة الوقاية من أسيجة وحواجز واقية عن الماكينات أثناء العمل أو إجراء عمليات الصيانة والالآت تعمل.</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الخطورة البيئية:</vt:lpstr>
      <vt:lpstr>       تصنيف المواد الكيميائية وفقا لخطورة المادة:</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sj</dc:creator>
  <cp:lastModifiedBy>DR.Ahmed Saker</cp:lastModifiedBy>
  <cp:revision>363</cp:revision>
  <dcterms:created xsi:type="dcterms:W3CDTF">2016-02-15T04:05:16Z</dcterms:created>
  <dcterms:modified xsi:type="dcterms:W3CDTF">2016-02-19T16:07:51Z</dcterms:modified>
</cp:coreProperties>
</file>