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66" r:id="rId2"/>
    <p:sldId id="256" r:id="rId3"/>
    <p:sldId id="257" r:id="rId4"/>
    <p:sldId id="258" r:id="rId5"/>
    <p:sldId id="259" r:id="rId6"/>
    <p:sldId id="260" r:id="rId7"/>
    <p:sldId id="261" r:id="rId8"/>
    <p:sldId id="262" r:id="rId9"/>
    <p:sldId id="263" r:id="rId10"/>
    <p:sldId id="264" r:id="rId11"/>
    <p:sldId id="265" r:id="rId12"/>
    <p:sldId id="267" r:id="rId13"/>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871" autoAdjust="0"/>
    <p:restoredTop sz="94660"/>
  </p:normalViewPr>
  <p:slideViewPr>
    <p:cSldViewPr>
      <p:cViewPr>
        <p:scale>
          <a:sx n="100" d="100"/>
          <a:sy n="100" d="100"/>
        </p:scale>
        <p:origin x="-276" y="-1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EF9AA04A-566E-4DE1-9C39-1D987556BFCF}" type="datetimeFigureOut">
              <a:rPr lang="ar-EG" smtClean="0"/>
              <a:t>10/02/1440</a:t>
            </a:fld>
            <a:endParaRPr lang="ar-EG"/>
          </a:p>
        </p:txBody>
      </p:sp>
      <p:sp>
        <p:nvSpPr>
          <p:cNvPr id="17" name="Footer Placeholder 16"/>
          <p:cNvSpPr>
            <a:spLocks noGrp="1"/>
          </p:cNvSpPr>
          <p:nvPr>
            <p:ph type="ftr" sz="quarter" idx="11"/>
          </p:nvPr>
        </p:nvSpPr>
        <p:spPr/>
        <p:txBody>
          <a:bodyPr/>
          <a:lstStyle>
            <a:extLst/>
          </a:lstStyle>
          <a:p>
            <a:endParaRPr lang="ar-EG"/>
          </a:p>
        </p:txBody>
      </p:sp>
      <p:sp>
        <p:nvSpPr>
          <p:cNvPr id="29" name="Slide Number Placeholder 28"/>
          <p:cNvSpPr>
            <a:spLocks noGrp="1"/>
          </p:cNvSpPr>
          <p:nvPr>
            <p:ph type="sldNum" sz="quarter" idx="12"/>
          </p:nvPr>
        </p:nvSpPr>
        <p:spPr/>
        <p:txBody>
          <a:bodyPr/>
          <a:lstStyle>
            <a:extLst/>
          </a:lstStyle>
          <a:p>
            <a:fld id="{17D090E3-1401-4827-B220-C1E89D35806D}" type="slidenum">
              <a:rPr lang="ar-EG" smtClean="0"/>
              <a:t>‹#›</a:t>
            </a:fld>
            <a:endParaRPr lang="ar-EG"/>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9AA04A-566E-4DE1-9C39-1D987556BFCF}" type="datetimeFigureOut">
              <a:rPr lang="ar-EG" smtClean="0"/>
              <a:t>10/02/1440</a:t>
            </a:fld>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17D090E3-1401-4827-B220-C1E89D35806D}"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9AA04A-566E-4DE1-9C39-1D987556BFCF}" type="datetimeFigureOut">
              <a:rPr lang="ar-EG" smtClean="0"/>
              <a:t>10/02/1440</a:t>
            </a:fld>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17D090E3-1401-4827-B220-C1E89D35806D}"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9AA04A-566E-4DE1-9C39-1D987556BFCF}" type="datetimeFigureOut">
              <a:rPr lang="ar-EG" smtClean="0"/>
              <a:t>10/02/1440</a:t>
            </a:fld>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17D090E3-1401-4827-B220-C1E89D35806D}" type="slidenum">
              <a:rPr lang="ar-EG" smtClean="0"/>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F9AA04A-566E-4DE1-9C39-1D987556BFCF}" type="datetimeFigureOut">
              <a:rPr lang="ar-EG" smtClean="0"/>
              <a:t>10/02/1440</a:t>
            </a:fld>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17D090E3-1401-4827-B220-C1E89D35806D}" type="slidenum">
              <a:rPr lang="ar-EG" smtClean="0"/>
              <a:t>‹#›</a:t>
            </a:fld>
            <a:endParaRPr lang="ar-EG"/>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F9AA04A-566E-4DE1-9C39-1D987556BFCF}" type="datetimeFigureOut">
              <a:rPr lang="ar-EG" smtClean="0"/>
              <a:t>10/02/1440</a:t>
            </a:fld>
            <a:endParaRPr lang="ar-EG"/>
          </a:p>
        </p:txBody>
      </p:sp>
      <p:sp>
        <p:nvSpPr>
          <p:cNvPr id="6" name="Footer Placeholder 5"/>
          <p:cNvSpPr>
            <a:spLocks noGrp="1"/>
          </p:cNvSpPr>
          <p:nvPr>
            <p:ph type="ftr" sz="quarter" idx="11"/>
          </p:nvPr>
        </p:nvSpPr>
        <p:spPr/>
        <p:txBody>
          <a:bodyPr/>
          <a:lstStyle>
            <a:extLst/>
          </a:lstStyle>
          <a:p>
            <a:endParaRPr lang="ar-EG"/>
          </a:p>
        </p:txBody>
      </p:sp>
      <p:sp>
        <p:nvSpPr>
          <p:cNvPr id="7" name="Slide Number Placeholder 6"/>
          <p:cNvSpPr>
            <a:spLocks noGrp="1"/>
          </p:cNvSpPr>
          <p:nvPr>
            <p:ph type="sldNum" sz="quarter" idx="12"/>
          </p:nvPr>
        </p:nvSpPr>
        <p:spPr/>
        <p:txBody>
          <a:bodyPr/>
          <a:lstStyle>
            <a:extLst/>
          </a:lstStyle>
          <a:p>
            <a:fld id="{17D090E3-1401-4827-B220-C1E89D35806D}" type="slidenum">
              <a:rPr lang="ar-EG" smtClean="0"/>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F9AA04A-566E-4DE1-9C39-1D987556BFCF}" type="datetimeFigureOut">
              <a:rPr lang="ar-EG" smtClean="0"/>
              <a:t>10/02/1440</a:t>
            </a:fld>
            <a:endParaRPr lang="ar-EG"/>
          </a:p>
        </p:txBody>
      </p:sp>
      <p:sp>
        <p:nvSpPr>
          <p:cNvPr id="8" name="Footer Placeholder 7"/>
          <p:cNvSpPr>
            <a:spLocks noGrp="1"/>
          </p:cNvSpPr>
          <p:nvPr>
            <p:ph type="ftr" sz="quarter" idx="11"/>
          </p:nvPr>
        </p:nvSpPr>
        <p:spPr/>
        <p:txBody>
          <a:bodyPr/>
          <a:lstStyle>
            <a:extLst/>
          </a:lstStyle>
          <a:p>
            <a:endParaRPr lang="ar-EG"/>
          </a:p>
        </p:txBody>
      </p:sp>
      <p:sp>
        <p:nvSpPr>
          <p:cNvPr id="9" name="Slide Number Placeholder 8"/>
          <p:cNvSpPr>
            <a:spLocks noGrp="1"/>
          </p:cNvSpPr>
          <p:nvPr>
            <p:ph type="sldNum" sz="quarter" idx="12"/>
          </p:nvPr>
        </p:nvSpPr>
        <p:spPr/>
        <p:txBody>
          <a:bodyPr/>
          <a:lstStyle>
            <a:extLst/>
          </a:lstStyle>
          <a:p>
            <a:fld id="{17D090E3-1401-4827-B220-C1E89D35806D}" type="slidenum">
              <a:rPr lang="ar-EG" smtClean="0"/>
              <a:t>‹#›</a:t>
            </a:fld>
            <a:endParaRPr lang="ar-EG"/>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F9AA04A-566E-4DE1-9C39-1D987556BFCF}" type="datetimeFigureOut">
              <a:rPr lang="ar-EG" smtClean="0"/>
              <a:t>10/02/1440</a:t>
            </a:fld>
            <a:endParaRPr lang="ar-EG"/>
          </a:p>
        </p:txBody>
      </p:sp>
      <p:sp>
        <p:nvSpPr>
          <p:cNvPr id="4" name="Footer Placeholder 3"/>
          <p:cNvSpPr>
            <a:spLocks noGrp="1"/>
          </p:cNvSpPr>
          <p:nvPr>
            <p:ph type="ftr" sz="quarter" idx="11"/>
          </p:nvPr>
        </p:nvSpPr>
        <p:spPr/>
        <p:txBody>
          <a:bodyPr/>
          <a:lstStyle>
            <a:extLst/>
          </a:lstStyle>
          <a:p>
            <a:endParaRPr lang="ar-EG"/>
          </a:p>
        </p:txBody>
      </p:sp>
      <p:sp>
        <p:nvSpPr>
          <p:cNvPr id="5" name="Slide Number Placeholder 4"/>
          <p:cNvSpPr>
            <a:spLocks noGrp="1"/>
          </p:cNvSpPr>
          <p:nvPr>
            <p:ph type="sldNum" sz="quarter" idx="12"/>
          </p:nvPr>
        </p:nvSpPr>
        <p:spPr/>
        <p:txBody>
          <a:bodyPr/>
          <a:lstStyle>
            <a:extLst/>
          </a:lstStyle>
          <a:p>
            <a:fld id="{17D090E3-1401-4827-B220-C1E89D35806D}"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F9AA04A-566E-4DE1-9C39-1D987556BFCF}" type="datetimeFigureOut">
              <a:rPr lang="ar-EG" smtClean="0"/>
              <a:t>10/02/1440</a:t>
            </a:fld>
            <a:endParaRPr lang="ar-EG"/>
          </a:p>
        </p:txBody>
      </p:sp>
      <p:sp>
        <p:nvSpPr>
          <p:cNvPr id="3" name="Footer Placeholder 2"/>
          <p:cNvSpPr>
            <a:spLocks noGrp="1"/>
          </p:cNvSpPr>
          <p:nvPr>
            <p:ph type="ftr" sz="quarter" idx="11"/>
          </p:nvPr>
        </p:nvSpPr>
        <p:spPr/>
        <p:txBody>
          <a:bodyPr/>
          <a:lstStyle>
            <a:extLst/>
          </a:lstStyle>
          <a:p>
            <a:endParaRPr lang="ar-EG"/>
          </a:p>
        </p:txBody>
      </p:sp>
      <p:sp>
        <p:nvSpPr>
          <p:cNvPr id="4" name="Slide Number Placeholder 3"/>
          <p:cNvSpPr>
            <a:spLocks noGrp="1"/>
          </p:cNvSpPr>
          <p:nvPr>
            <p:ph type="sldNum" sz="quarter" idx="12"/>
          </p:nvPr>
        </p:nvSpPr>
        <p:spPr/>
        <p:txBody>
          <a:bodyPr/>
          <a:lstStyle>
            <a:extLst/>
          </a:lstStyle>
          <a:p>
            <a:fld id="{17D090E3-1401-4827-B220-C1E89D35806D}"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F9AA04A-566E-4DE1-9C39-1D987556BFCF}" type="datetimeFigureOut">
              <a:rPr lang="ar-EG" smtClean="0"/>
              <a:t>10/02/1440</a:t>
            </a:fld>
            <a:endParaRPr lang="ar-EG"/>
          </a:p>
        </p:txBody>
      </p:sp>
      <p:sp>
        <p:nvSpPr>
          <p:cNvPr id="6" name="Footer Placeholder 5"/>
          <p:cNvSpPr>
            <a:spLocks noGrp="1"/>
          </p:cNvSpPr>
          <p:nvPr>
            <p:ph type="ftr" sz="quarter" idx="11"/>
          </p:nvPr>
        </p:nvSpPr>
        <p:spPr/>
        <p:txBody>
          <a:bodyPr/>
          <a:lstStyle>
            <a:extLst/>
          </a:lstStyle>
          <a:p>
            <a:endParaRPr lang="ar-EG"/>
          </a:p>
        </p:txBody>
      </p:sp>
      <p:sp>
        <p:nvSpPr>
          <p:cNvPr id="7" name="Slide Number Placeholder 6"/>
          <p:cNvSpPr>
            <a:spLocks noGrp="1"/>
          </p:cNvSpPr>
          <p:nvPr>
            <p:ph type="sldNum" sz="quarter" idx="12"/>
          </p:nvPr>
        </p:nvSpPr>
        <p:spPr/>
        <p:txBody>
          <a:bodyPr/>
          <a:lstStyle>
            <a:extLst/>
          </a:lstStyle>
          <a:p>
            <a:fld id="{17D090E3-1401-4827-B220-C1E89D35806D}" type="slidenum">
              <a:rPr lang="ar-EG" smtClean="0"/>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EF9AA04A-566E-4DE1-9C39-1D987556BFCF}" type="datetimeFigureOut">
              <a:rPr lang="ar-EG" smtClean="0"/>
              <a:t>10/02/1440</a:t>
            </a:fld>
            <a:endParaRPr lang="ar-EG"/>
          </a:p>
        </p:txBody>
      </p:sp>
      <p:sp>
        <p:nvSpPr>
          <p:cNvPr id="6" name="Footer Placeholder 5"/>
          <p:cNvSpPr>
            <a:spLocks noGrp="1"/>
          </p:cNvSpPr>
          <p:nvPr>
            <p:ph type="ftr" sz="quarter" idx="11"/>
          </p:nvPr>
        </p:nvSpPr>
        <p:spPr>
          <a:xfrm>
            <a:off x="914400" y="55499"/>
            <a:ext cx="5562600" cy="365125"/>
          </a:xfrm>
        </p:spPr>
        <p:txBody>
          <a:bodyPr/>
          <a:lstStyle>
            <a:extLst/>
          </a:lstStyle>
          <a:p>
            <a:endParaRPr lang="ar-EG"/>
          </a:p>
        </p:txBody>
      </p:sp>
      <p:sp>
        <p:nvSpPr>
          <p:cNvPr id="7" name="Slide Number Placeholder 6"/>
          <p:cNvSpPr>
            <a:spLocks noGrp="1"/>
          </p:cNvSpPr>
          <p:nvPr>
            <p:ph type="sldNum" sz="quarter" idx="12"/>
          </p:nvPr>
        </p:nvSpPr>
        <p:spPr>
          <a:xfrm>
            <a:off x="8610600" y="55499"/>
            <a:ext cx="457200" cy="365125"/>
          </a:xfrm>
        </p:spPr>
        <p:txBody>
          <a:bodyPr/>
          <a:lstStyle>
            <a:extLst/>
          </a:lstStyle>
          <a:p>
            <a:fld id="{17D090E3-1401-4827-B220-C1E89D35806D}" type="slidenum">
              <a:rPr lang="ar-EG" smtClean="0"/>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EF9AA04A-566E-4DE1-9C39-1D987556BFCF}" type="datetimeFigureOut">
              <a:rPr lang="ar-EG" smtClean="0"/>
              <a:t>10/02/1440</a:t>
            </a:fld>
            <a:endParaRPr lang="ar-EG"/>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ar-EG"/>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17D090E3-1401-4827-B220-C1E89D35806D}" type="slidenum">
              <a:rPr lang="ar-EG" smtClean="0"/>
              <a:t>‹#›</a:t>
            </a:fld>
            <a:endParaRPr lang="ar-EG"/>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r" rtl="1"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r" rtl="1"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r" rtl="1"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r" rtl="1"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r" rtl="1"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r" rtl="1"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EG"/>
          </a:p>
        </p:txBody>
      </p:sp>
      <p:pic>
        <p:nvPicPr>
          <p:cNvPr id="1027" name="Picture 1" descr="Description: C:\Users\Maktba\Desktop\Logo.png"/>
          <p:cNvPicPr>
            <a:picLocks noChangeAspect="1" noChangeArrowheads="1"/>
          </p:cNvPicPr>
          <p:nvPr/>
        </p:nvPicPr>
        <p:blipFill>
          <a:blip r:embed="rId2">
            <a:duotone>
              <a:schemeClr val="accent2">
                <a:shade val="45000"/>
                <a:satMod val="135000"/>
              </a:schemeClr>
              <a:prstClr val="white"/>
            </a:duotone>
            <a:extLst>
              <a:ext uri="{BEBA8EAE-BF5A-486C-A8C5-ECC9F3942E4B}">
                <a14:imgProps xmlns:a14="http://schemas.microsoft.com/office/drawing/2010/main">
                  <a14:imgLayer r:embed="rId3">
                    <a14:imgEffect>
                      <a14:sharpenSoften amount="50000"/>
                    </a14:imgEffect>
                    <a14:imgEffect>
                      <a14:saturation sat="300000"/>
                    </a14:imgEffect>
                  </a14:imgLayer>
                </a14:imgProps>
              </a:ext>
              <a:ext uri="{28A0092B-C50C-407E-A947-70E740481C1C}">
                <a14:useLocalDpi xmlns:a14="http://schemas.microsoft.com/office/drawing/2010/main" val="0"/>
              </a:ext>
            </a:extLst>
          </a:blip>
          <a:srcRect/>
          <a:stretch>
            <a:fillRect/>
          </a:stretch>
        </p:blipFill>
        <p:spPr bwMode="auto">
          <a:xfrm>
            <a:off x="744462" y="210220"/>
            <a:ext cx="1255713" cy="139382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5"/>
          <p:cNvSpPr>
            <a:spLocks noChangeArrowheads="1"/>
          </p:cNvSpPr>
          <p:nvPr/>
        </p:nvSpPr>
        <p:spPr bwMode="auto">
          <a:xfrm rot="10800000" flipV="1">
            <a:off x="0" y="-50042"/>
            <a:ext cx="9108504" cy="6863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EG" sz="11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جمهورية مصر العربية    </a:t>
            </a:r>
            <a:br>
              <a:rPr kumimoji="0" lang="ar-EG" sz="11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br>
            <a:r>
              <a:rPr kumimoji="0" lang="ar-EG" sz="11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وزارة التعليم العالي</a:t>
            </a:r>
            <a:br>
              <a:rPr kumimoji="0" lang="ar-EG" sz="11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br>
            <a:r>
              <a:rPr kumimoji="0" lang="ar-EG" sz="11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وزارة التجارة والصناعة</a:t>
            </a:r>
            <a:br>
              <a:rPr kumimoji="0" lang="ar-EG" sz="11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br>
            <a:r>
              <a:rPr kumimoji="0" lang="ar-EG" sz="11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معهد التبين للدراسات المعدنية</a:t>
            </a:r>
            <a:br>
              <a:rPr kumimoji="0" lang="ar-EG" sz="11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br>
            <a:r>
              <a:rPr kumimoji="0" lang="ar-EG" sz="11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قسم الإدارة والهندسة الصناعية</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EG" sz="11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تخصص السلامة والصحة المهنية</a:t>
            </a:r>
            <a:br>
              <a:rPr kumimoji="0" lang="ar-EG" sz="11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b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EG" sz="2900" b="1" i="0" u="none" strike="noStrike" cap="none" normalizeH="0" baseline="0" dirty="0" smtClean="0">
                <a:ln>
                  <a:noFill/>
                </a:ln>
                <a:solidFill>
                  <a:srgbClr val="FF0000"/>
                </a:solidFill>
                <a:effectLst/>
                <a:latin typeface="Arabic Typesetting" pitchFamily="66" charset="-78"/>
                <a:ea typeface="Calibri" pitchFamily="34" charset="0"/>
                <a:cs typeface="Arabic Typesetting" pitchFamily="66" charset="-78"/>
              </a:rPr>
              <a:t>دورة تدريبية </a:t>
            </a:r>
            <a:endParaRPr kumimoji="0" lang="en-US" sz="9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EG" sz="2900" b="1" i="0" u="none" strike="noStrike" cap="none" normalizeH="0" baseline="0" dirty="0" smtClean="0">
                <a:ln>
                  <a:noFill/>
                </a:ln>
                <a:solidFill>
                  <a:srgbClr val="FF0000"/>
                </a:solidFill>
                <a:effectLst/>
                <a:latin typeface="Arabic Typesetting" pitchFamily="66" charset="-78"/>
                <a:ea typeface="Calibri" pitchFamily="34" charset="0"/>
                <a:cs typeface="Arabic Typesetting" pitchFamily="66" charset="-78"/>
              </a:rPr>
              <a:t>في </a:t>
            </a:r>
            <a:endParaRPr kumimoji="0" lang="en-US" sz="9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EG" sz="3500" b="1" i="0" u="none" strike="noStrike" cap="none" normalizeH="0" baseline="0" dirty="0" smtClean="0">
                <a:ln>
                  <a:noFill/>
                </a:ln>
                <a:solidFill>
                  <a:schemeClr val="accent3">
                    <a:lumMod val="75000"/>
                  </a:schemeClr>
                </a:solidFill>
                <a:effectLst/>
                <a:latin typeface="Arabic Typesetting" pitchFamily="66" charset="-78"/>
                <a:ea typeface="Calibri" pitchFamily="34" charset="0"/>
                <a:cs typeface="Arabic Typesetting" pitchFamily="66" charset="-78"/>
              </a:rPr>
              <a:t>أنواع طفايات الحريق وكيفية إستخدامها</a:t>
            </a:r>
          </a:p>
          <a:p>
            <a:pPr marL="0" marR="0" lvl="0" indent="0" algn="ctr" defTabSz="914400" rtl="1" eaLnBrk="0" fontAlgn="base" latinLnBrk="0" hangingPunct="0">
              <a:lnSpc>
                <a:spcPct val="100000"/>
              </a:lnSpc>
              <a:spcBef>
                <a:spcPct val="0"/>
              </a:spcBef>
              <a:spcAft>
                <a:spcPct val="0"/>
              </a:spcAft>
              <a:buClrTx/>
              <a:buSzTx/>
              <a:buFontTx/>
              <a:buNone/>
              <a:tabLst/>
            </a:pPr>
            <a:endParaRPr kumimoji="0" lang="ar-EG" sz="3500" b="1" i="0" u="none" strike="noStrike" cap="none" normalizeH="0" baseline="0" dirty="0" smtClean="0">
              <a:ln>
                <a:noFill/>
              </a:ln>
              <a:solidFill>
                <a:schemeClr val="tx1"/>
              </a:solidFill>
              <a:effectLst/>
              <a:latin typeface="Arabic Typesetting" pitchFamily="66" charset="-78"/>
              <a:ea typeface="Calibri" pitchFamily="34" charset="0"/>
              <a:cs typeface="Arabic Typesetting" pitchFamily="66" charset="-78"/>
            </a:endParaRPr>
          </a:p>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EG" sz="3500" b="1" i="0" u="none" strike="noStrike" cap="none" normalizeH="0" baseline="0" dirty="0" smtClean="0">
                <a:ln>
                  <a:noFill/>
                </a:ln>
                <a:solidFill>
                  <a:schemeClr val="tx2">
                    <a:lumMod val="75000"/>
                  </a:schemeClr>
                </a:solidFill>
                <a:effectLst/>
                <a:latin typeface="Arabic Typesetting" pitchFamily="66" charset="-78"/>
                <a:ea typeface="Calibri" pitchFamily="34" charset="0"/>
                <a:cs typeface="Arabic Typesetting" pitchFamily="66" charset="-78"/>
              </a:rPr>
              <a:t>مقدم من</a:t>
            </a:r>
          </a:p>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EG" sz="3500" b="1" i="0" u="none" strike="noStrike" cap="none" normalizeH="0" baseline="0" dirty="0" smtClean="0">
                <a:ln>
                  <a:noFill/>
                </a:ln>
                <a:solidFill>
                  <a:srgbClr val="006600"/>
                </a:solidFill>
                <a:effectLst/>
                <a:latin typeface="Arabic Typesetting" pitchFamily="66" charset="-78"/>
                <a:ea typeface="Calibri" pitchFamily="34" charset="0"/>
                <a:cs typeface="Arabic Typesetting" pitchFamily="66" charset="-78"/>
              </a:rPr>
              <a:t> م/ أحمد سعيد هاشم أبو زيد</a:t>
            </a:r>
          </a:p>
          <a:p>
            <a:pPr marL="0" marR="0" lvl="0" indent="0" algn="ctr" defTabSz="914400" rtl="1" eaLnBrk="0" fontAlgn="base" latinLnBrk="0" hangingPunct="0">
              <a:lnSpc>
                <a:spcPct val="100000"/>
              </a:lnSpc>
              <a:spcBef>
                <a:spcPct val="0"/>
              </a:spcBef>
              <a:spcAft>
                <a:spcPct val="0"/>
              </a:spcAft>
              <a:buClrTx/>
              <a:buSzTx/>
              <a:buFontTx/>
              <a:buNone/>
              <a:tabLst/>
            </a:pPr>
            <a:endParaRPr lang="ar-EG" sz="3500" b="1" dirty="0">
              <a:latin typeface="Arabic Typesetting" pitchFamily="66" charset="-78"/>
              <a:cs typeface="Arabic Typesetting" pitchFamily="66" charset="-78"/>
            </a:endParaRPr>
          </a:p>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EG" sz="4000" b="1" i="0" u="none" strike="noStrike" cap="none" normalizeH="0" baseline="0" dirty="0" smtClean="0">
                <a:ln>
                  <a:noFill/>
                </a:ln>
                <a:solidFill>
                  <a:schemeClr val="tx2">
                    <a:lumMod val="75000"/>
                  </a:schemeClr>
                </a:solidFill>
                <a:effectLst/>
                <a:latin typeface="Arabic Typesetting" pitchFamily="66" charset="-78"/>
                <a:ea typeface="Calibri" pitchFamily="34" charset="0"/>
                <a:cs typeface="Arabic Typesetting" pitchFamily="66" charset="-78"/>
              </a:rPr>
              <a:t>تحت إشراف والمرجعية العلمية</a:t>
            </a:r>
            <a:endParaRPr kumimoji="0" lang="en-US" sz="700" b="0" i="0" u="none" strike="noStrike" cap="none" normalizeH="0" baseline="0" dirty="0" smtClean="0">
              <a:ln>
                <a:noFill/>
              </a:ln>
              <a:solidFill>
                <a:schemeClr val="tx2">
                  <a:lumMod val="75000"/>
                </a:schemeClr>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EG" sz="5400" i="0" u="none" strike="noStrike" cap="none" normalizeH="0" baseline="0" dirty="0" smtClean="0">
                <a:ln>
                  <a:noFill/>
                </a:ln>
                <a:solidFill>
                  <a:schemeClr val="accent6">
                    <a:lumMod val="20000"/>
                    <a:lumOff val="80000"/>
                  </a:schemeClr>
                </a:solidFill>
                <a:effectLst/>
                <a:latin typeface="Arabic Typesetting" pitchFamily="66" charset="-78"/>
                <a:ea typeface="Calibri" pitchFamily="34" charset="0"/>
                <a:cs typeface="Arabic Typesetting" pitchFamily="66" charset="-78"/>
              </a:rPr>
              <a:t>أ.د/ سمير رجب سليم</a:t>
            </a:r>
            <a:endParaRPr kumimoji="0" lang="ar-EG" sz="2400" i="0" u="none" strike="noStrike" cap="none" normalizeH="0" baseline="0" dirty="0" smtClean="0">
              <a:ln>
                <a:noFill/>
              </a:ln>
              <a:solidFill>
                <a:schemeClr val="accent6">
                  <a:lumMod val="20000"/>
                  <a:lumOff val="80000"/>
                </a:schemeClr>
              </a:solidFill>
              <a:effectLst/>
              <a:latin typeface="Arial" pitchFamily="34" charset="0"/>
              <a:cs typeface="Arial" pitchFamily="34" charset="0"/>
            </a:endParaRPr>
          </a:p>
        </p:txBody>
      </p:sp>
    </p:spTree>
    <p:extLst>
      <p:ext uri="{BB962C8B-B14F-4D97-AF65-F5344CB8AC3E}">
        <p14:creationId xmlns:p14="http://schemas.microsoft.com/office/powerpoint/2010/main" val="1967820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heel(1)">
                                      <p:cBhvr>
                                        <p:cTn id="7" dur="2000"/>
                                        <p:tgtEl>
                                          <p:spTgt spid="5">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heel(1)">
                                      <p:cBhvr>
                                        <p:cTn id="10" dur="20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1027"/>
                                        </p:tgtEl>
                                        <p:attrNameLst>
                                          <p:attrName>style.visibility</p:attrName>
                                        </p:attrNameLst>
                                      </p:cBhvr>
                                      <p:to>
                                        <p:strVal val="visible"/>
                                      </p:to>
                                    </p:set>
                                    <p:animEffect transition="in" filter="circle(in)">
                                      <p:cBhvr>
                                        <p:cTn id="15" dur="2000"/>
                                        <p:tgtEl>
                                          <p:spTgt spid="1027"/>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barn(inVertical)">
                                      <p:cBhvr>
                                        <p:cTn id="20" dur="500"/>
                                        <p:tgtEl>
                                          <p:spTgt spid="5">
                                            <p:txEl>
                                              <p:pRg st="2" end="2"/>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animEffect transition="in" filter="barn(inVertical)">
                                      <p:cBhvr>
                                        <p:cTn id="23" dur="500"/>
                                        <p:tgtEl>
                                          <p:spTgt spid="5">
                                            <p:txEl>
                                              <p:pRg st="3" end="3"/>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5">
                                            <p:txEl>
                                              <p:pRg st="4" end="4"/>
                                            </p:txEl>
                                          </p:spTgt>
                                        </p:tgtEl>
                                        <p:attrNameLst>
                                          <p:attrName>style.visibility</p:attrName>
                                        </p:attrNameLst>
                                      </p:cBhvr>
                                      <p:to>
                                        <p:strVal val="visible"/>
                                      </p:to>
                                    </p:set>
                                    <p:animEffect transition="in" filter="barn(inVertical)">
                                      <p:cBhvr>
                                        <p:cTn id="26" dur="500"/>
                                        <p:tgtEl>
                                          <p:spTgt spid="5">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animEffect transition="in" filter="fade">
                                      <p:cBhvr>
                                        <p:cTn id="31" dur="500"/>
                                        <p:tgtEl>
                                          <p:spTgt spid="5">
                                            <p:txEl>
                                              <p:pRg st="7" end="7"/>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5">
                                            <p:txEl>
                                              <p:pRg st="9" end="9"/>
                                            </p:txEl>
                                          </p:spTgt>
                                        </p:tgtEl>
                                        <p:attrNameLst>
                                          <p:attrName>style.visibility</p:attrName>
                                        </p:attrNameLst>
                                      </p:cBhvr>
                                      <p:to>
                                        <p:strVal val="visible"/>
                                      </p:to>
                                    </p:set>
                                    <p:animEffect transition="in" filter="fade">
                                      <p:cBhvr>
                                        <p:cTn id="34" dur="500"/>
                                        <p:tgtEl>
                                          <p:spTgt spid="5">
                                            <p:txEl>
                                              <p:pRg st="9" end="9"/>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nodeType="clickEffect">
                                  <p:stCondLst>
                                    <p:cond delay="0"/>
                                  </p:stCondLst>
                                  <p:childTnLst>
                                    <p:set>
                                      <p:cBhvr>
                                        <p:cTn id="38" dur="1" fill="hold">
                                          <p:stCondLst>
                                            <p:cond delay="0"/>
                                          </p:stCondLst>
                                        </p:cTn>
                                        <p:tgtEl>
                                          <p:spTgt spid="5">
                                            <p:txEl>
                                              <p:pRg st="12" end="12"/>
                                            </p:txEl>
                                          </p:spTgt>
                                        </p:tgtEl>
                                        <p:attrNameLst>
                                          <p:attrName>style.visibility</p:attrName>
                                        </p:attrNameLst>
                                      </p:cBhvr>
                                      <p:to>
                                        <p:strVal val="visible"/>
                                      </p:to>
                                    </p:set>
                                    <p:animEffect transition="in" filter="randombar(horizontal)">
                                      <p:cBhvr>
                                        <p:cTn id="39" dur="500"/>
                                        <p:tgtEl>
                                          <p:spTgt spid="5">
                                            <p:txEl>
                                              <p:pRg st="12" end="12"/>
                                            </p:txEl>
                                          </p:spTgt>
                                        </p:tgtEl>
                                      </p:cBhvr>
                                    </p:animEffect>
                                  </p:childTnLst>
                                </p:cTn>
                              </p:par>
                              <p:par>
                                <p:cTn id="40" presetID="14" presetClass="entr" presetSubtype="10" fill="hold" nodeType="withEffect">
                                  <p:stCondLst>
                                    <p:cond delay="0"/>
                                  </p:stCondLst>
                                  <p:childTnLst>
                                    <p:set>
                                      <p:cBhvr>
                                        <p:cTn id="41" dur="1" fill="hold">
                                          <p:stCondLst>
                                            <p:cond delay="0"/>
                                          </p:stCondLst>
                                        </p:cTn>
                                        <p:tgtEl>
                                          <p:spTgt spid="5">
                                            <p:txEl>
                                              <p:pRg st="13" end="13"/>
                                            </p:txEl>
                                          </p:spTgt>
                                        </p:tgtEl>
                                        <p:attrNameLst>
                                          <p:attrName>style.visibility</p:attrName>
                                        </p:attrNameLst>
                                      </p:cBhvr>
                                      <p:to>
                                        <p:strVal val="visible"/>
                                      </p:to>
                                    </p:set>
                                    <p:animEffect transition="in" filter="randombar(horizontal)">
                                      <p:cBhvr>
                                        <p:cTn id="42" dur="500"/>
                                        <p:tgtEl>
                                          <p:spTgt spid="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6821" y="593676"/>
            <a:ext cx="1697901" cy="369332"/>
          </a:xfrm>
          <a:prstGeom prst="rect">
            <a:avLst/>
          </a:prstGeom>
        </p:spPr>
        <p:txBody>
          <a:bodyPr wrap="none">
            <a:spAutoFit/>
          </a:bodyPr>
          <a:lstStyle/>
          <a:p>
            <a:r>
              <a:rPr lang="ar-EG"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طفاية الهالون </a:t>
            </a:r>
          </a:p>
        </p:txBody>
      </p:sp>
      <p:sp>
        <p:nvSpPr>
          <p:cNvPr id="5" name="Rectangle 4"/>
          <p:cNvSpPr/>
          <p:nvPr/>
        </p:nvSpPr>
        <p:spPr>
          <a:xfrm>
            <a:off x="683568" y="1052736"/>
            <a:ext cx="8244408" cy="923330"/>
          </a:xfrm>
          <a:prstGeom prst="rect">
            <a:avLst/>
          </a:prstGeom>
        </p:spPr>
        <p:txBody>
          <a:bodyPr wrap="square">
            <a:spAutoFit/>
          </a:bodyPr>
          <a:lstStyle/>
          <a:p>
            <a:r>
              <a:rPr lang="ar-EG" dirty="0"/>
              <a:t>تملاً الطفاية بمادة الهالون (</a:t>
            </a:r>
            <a:r>
              <a:rPr lang="en-US" dirty="0"/>
              <a:t>BCF</a:t>
            </a:r>
            <a:r>
              <a:rPr lang="ar-EG" dirty="0"/>
              <a:t>) وهي مادة متبخرة لها قدرة كبيرة على إطفاء الحرائق ويتم ضغطها بواسطة مادة النيتروجين حتى يشير المؤشر في سعة الضغط المثبتة على الطفاية إلى اللون الأخضر.</a:t>
            </a:r>
            <a:endParaRPr lang="en-US" dirty="0"/>
          </a:p>
        </p:txBody>
      </p:sp>
      <p:sp>
        <p:nvSpPr>
          <p:cNvPr id="6" name="Rectangle 5"/>
          <p:cNvSpPr/>
          <p:nvPr/>
        </p:nvSpPr>
        <p:spPr>
          <a:xfrm>
            <a:off x="3851920" y="1976066"/>
            <a:ext cx="5076056" cy="1200329"/>
          </a:xfrm>
          <a:prstGeom prst="rect">
            <a:avLst/>
          </a:prstGeom>
        </p:spPr>
        <p:txBody>
          <a:bodyPr wrap="square">
            <a:spAutoFit/>
          </a:bodyPr>
          <a:lstStyle/>
          <a:p>
            <a:pPr algn="just"/>
            <a:r>
              <a:rPr lang="ar-EG" dirty="0"/>
              <a:t>ونظراً لأن مادة الهالون من المواد التي لها تأثير ضار على طبقة الأوزون التي تحمينا من خطر الأشعة فوق البنفسجية من الشمس لذلك تم إيقاف إستخدامها وحالياً يتم إستخدام مواد جديدة غير ضارة بالأوزون.</a:t>
            </a:r>
            <a:endParaRPr lang="en-US" dirty="0"/>
          </a:p>
        </p:txBody>
      </p:sp>
      <p:sp>
        <p:nvSpPr>
          <p:cNvPr id="7" name="Rectangle 6"/>
          <p:cNvSpPr/>
          <p:nvPr/>
        </p:nvSpPr>
        <p:spPr>
          <a:xfrm>
            <a:off x="3851920" y="3301534"/>
            <a:ext cx="5076056" cy="1754326"/>
          </a:xfrm>
          <a:prstGeom prst="rect">
            <a:avLst/>
          </a:prstGeom>
        </p:spPr>
        <p:txBody>
          <a:bodyPr wrap="square">
            <a:spAutoFit/>
          </a:bodyPr>
          <a:lstStyle/>
          <a:p>
            <a:pPr algn="just"/>
            <a:r>
              <a:rPr lang="ar-EG"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أسلوب الإستخدام :  </a:t>
            </a:r>
            <a:r>
              <a:rPr lang="ar-EG" dirty="0"/>
              <a:t>يتم سحب المسمار والضغط على يد التشغيل فيقوم غاز النيتروجين بدفع مادة الهالون إلى خارج الطفاية إلى مسافة قد تصل إلى ست أمتار أو أكثر ويقوم الهالون بالتفاعل مع الشقوق الطليقة المكونة للتفاعل الكميائي المتسلسل للحريق وإطفائه في الحال.</a:t>
            </a:r>
            <a:endParaRPr lang="en-US" dirty="0"/>
          </a:p>
        </p:txBody>
      </p:sp>
      <p:pic>
        <p:nvPicPr>
          <p:cNvPr id="8" name="Picture 3" descr="C:\Users\Maktba\Desktop\FE-09-A2-I-053-01-07.JPG"/>
          <p:cNvPicPr>
            <a:picLocks noChangeAspect="1" noChangeArrowheads="1"/>
          </p:cNvPicPr>
          <p:nvPr/>
        </p:nvPicPr>
        <p:blipFill rotWithShape="1">
          <a:blip r:embed="rId2">
            <a:extLst>
              <a:ext uri="{28A0092B-C50C-407E-A947-70E740481C1C}">
                <a14:useLocalDpi xmlns:a14="http://schemas.microsoft.com/office/drawing/2010/main" val="0"/>
              </a:ext>
            </a:extLst>
          </a:blip>
          <a:srcRect l="3707" t="3350" r="9337" b="3523"/>
          <a:stretch/>
        </p:blipFill>
        <p:spPr bwMode="auto">
          <a:xfrm>
            <a:off x="539552" y="1976066"/>
            <a:ext cx="3356390" cy="4405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83681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down)">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476672"/>
            <a:ext cx="6768752" cy="914400"/>
          </a:xfrm>
        </p:spPr>
        <p:txBody>
          <a:bodyPr/>
          <a:lstStyle/>
          <a:p>
            <a:pPr algn="ctr"/>
            <a:r>
              <a:rPr lang="ar-EG" b="1" dirty="0"/>
              <a:t>قواعد عامة لإطفاء الحرائق</a:t>
            </a:r>
            <a:r>
              <a:rPr lang="en-US" dirty="0"/>
              <a:t/>
            </a:r>
            <a:br>
              <a:rPr lang="en-US" dirty="0"/>
            </a:br>
            <a:endParaRPr lang="ar-EG" dirty="0"/>
          </a:p>
        </p:txBody>
      </p:sp>
      <p:sp>
        <p:nvSpPr>
          <p:cNvPr id="3" name="Content Placeholder 2"/>
          <p:cNvSpPr>
            <a:spLocks noGrp="1"/>
          </p:cNvSpPr>
          <p:nvPr>
            <p:ph idx="1"/>
          </p:nvPr>
        </p:nvSpPr>
        <p:spPr>
          <a:xfrm>
            <a:off x="755576" y="1521296"/>
            <a:ext cx="8208912" cy="4572000"/>
          </a:xfrm>
        </p:spPr>
        <p:txBody>
          <a:bodyPr/>
          <a:lstStyle/>
          <a:p>
            <a:pPr marL="342900" lvl="0">
              <a:lnSpc>
                <a:spcPct val="115000"/>
              </a:lnSpc>
              <a:buFont typeface="+mj-lt"/>
              <a:buAutoNum type="arabicPeriod"/>
            </a:pPr>
            <a:r>
              <a:rPr lang="ar-EG" sz="3200" dirty="0">
                <a:latin typeface="Calibri"/>
                <a:ea typeface="Calibri"/>
                <a:cs typeface="Arial"/>
              </a:rPr>
              <a:t>يجب أن تكافح الحريق مع إتجاه الريح وليس عكسه.</a:t>
            </a:r>
            <a:endParaRPr lang="en-US" sz="2400" dirty="0">
              <a:latin typeface="Calibri"/>
              <a:ea typeface="Calibri"/>
              <a:cs typeface="Arial"/>
            </a:endParaRPr>
          </a:p>
          <a:p>
            <a:pPr marL="342900" lvl="0">
              <a:lnSpc>
                <a:spcPct val="115000"/>
              </a:lnSpc>
              <a:buFont typeface="+mj-lt"/>
              <a:buAutoNum type="arabicPeriod"/>
            </a:pPr>
            <a:r>
              <a:rPr lang="ar-EG" sz="3200" dirty="0">
                <a:latin typeface="Calibri"/>
                <a:ea typeface="Calibri"/>
                <a:cs typeface="Arial"/>
              </a:rPr>
              <a:t>أبعد عن الحريق بحوالي 3 إلى 5 متر وأبدأ بالمكافحة.</a:t>
            </a:r>
            <a:endParaRPr lang="en-US" sz="2400" dirty="0">
              <a:latin typeface="Calibri"/>
              <a:ea typeface="Calibri"/>
              <a:cs typeface="Arial"/>
            </a:endParaRPr>
          </a:p>
          <a:p>
            <a:pPr marL="342900" lvl="0">
              <a:lnSpc>
                <a:spcPct val="115000"/>
              </a:lnSpc>
              <a:buFont typeface="+mj-lt"/>
              <a:buAutoNum type="arabicPeriod"/>
            </a:pPr>
            <a:r>
              <a:rPr lang="ar-EG" sz="3200" dirty="0">
                <a:latin typeface="Calibri"/>
                <a:ea typeface="Calibri"/>
                <a:cs typeface="Arial"/>
              </a:rPr>
              <a:t>لا تكافح الحريق من منتصفه بل من الأمام إلى الخلف.</a:t>
            </a:r>
            <a:endParaRPr lang="en-US" sz="2400" dirty="0">
              <a:latin typeface="Calibri"/>
              <a:ea typeface="Calibri"/>
              <a:cs typeface="Arial"/>
            </a:endParaRPr>
          </a:p>
          <a:p>
            <a:pPr marL="342900" lvl="0">
              <a:lnSpc>
                <a:spcPct val="115000"/>
              </a:lnSpc>
              <a:buFont typeface="+mj-lt"/>
              <a:buAutoNum type="arabicPeriod"/>
            </a:pPr>
            <a:r>
              <a:rPr lang="ar-EG" sz="3200" dirty="0">
                <a:latin typeface="Calibri"/>
                <a:ea typeface="Calibri"/>
                <a:cs typeface="Arial"/>
              </a:rPr>
              <a:t>حرك الطفاية يمين ويسار أثناء المكافحة.</a:t>
            </a:r>
            <a:endParaRPr lang="en-US" sz="2400" dirty="0">
              <a:latin typeface="Calibri"/>
              <a:ea typeface="Calibri"/>
              <a:cs typeface="Arial"/>
            </a:endParaRPr>
          </a:p>
          <a:p>
            <a:pPr marL="342900" lvl="0">
              <a:lnSpc>
                <a:spcPct val="115000"/>
              </a:lnSpc>
              <a:buFont typeface="+mj-lt"/>
              <a:buAutoNum type="arabicPeriod"/>
            </a:pPr>
            <a:r>
              <a:rPr lang="ar-EG" sz="3200" dirty="0">
                <a:latin typeface="Calibri"/>
                <a:ea typeface="Calibri"/>
                <a:cs typeface="Arial"/>
              </a:rPr>
              <a:t>كافح الحريق دائماً من الأسفل إلى الأعلى.</a:t>
            </a:r>
            <a:endParaRPr lang="en-US" sz="2400" dirty="0">
              <a:latin typeface="Calibri"/>
              <a:ea typeface="Calibri"/>
              <a:cs typeface="Arial"/>
            </a:endParaRPr>
          </a:p>
          <a:p>
            <a:pPr marL="342900" lvl="0">
              <a:lnSpc>
                <a:spcPct val="115000"/>
              </a:lnSpc>
              <a:spcAft>
                <a:spcPts val="1000"/>
              </a:spcAft>
              <a:buFont typeface="+mj-lt"/>
              <a:buAutoNum type="arabicPeriod"/>
            </a:pPr>
            <a:r>
              <a:rPr lang="ar-EG" sz="3200" dirty="0">
                <a:latin typeface="Calibri"/>
                <a:ea typeface="Calibri"/>
                <a:cs typeface="Arial"/>
              </a:rPr>
              <a:t>لا تترك مكان الحريق قبل التأكد من إطفائها تماماً</a:t>
            </a:r>
            <a:r>
              <a:rPr lang="ar-EG" sz="3200" dirty="0" smtClean="0">
                <a:latin typeface="Calibri"/>
                <a:ea typeface="Calibri"/>
                <a:cs typeface="Arial"/>
              </a:rPr>
              <a:t>.</a:t>
            </a:r>
            <a:endParaRPr lang="en-US" sz="2400" dirty="0">
              <a:latin typeface="Calibri"/>
              <a:ea typeface="Calibri"/>
              <a:cs typeface="Arial"/>
            </a:endParaRPr>
          </a:p>
        </p:txBody>
      </p:sp>
    </p:spTree>
    <p:extLst>
      <p:ext uri="{BB962C8B-B14F-4D97-AF65-F5344CB8AC3E}">
        <p14:creationId xmlns:p14="http://schemas.microsoft.com/office/powerpoint/2010/main" val="170717911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par>
                                <p:cTn id="19" presetID="31" presetClass="entr" presetSubtype="0" fill="hold"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1" end="1"/>
                                            </p:txEl>
                                          </p:spTgt>
                                        </p:tgtEl>
                                      </p:cBhvr>
                                    </p:animEffect>
                                  </p:childTnLst>
                                </p:cTn>
                              </p:par>
                              <p:par>
                                <p:cTn id="25" presetID="31" presetClass="entr" presetSubtype="0" fill="hold"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2" end="2"/>
                                            </p:txEl>
                                          </p:spTgt>
                                        </p:tgtEl>
                                      </p:cBhvr>
                                    </p:animEffect>
                                  </p:childTnLst>
                                </p:cTn>
                              </p:par>
                              <p:par>
                                <p:cTn id="31" presetID="31" presetClass="entr" presetSubtype="0" fill="hold"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6" dur="1000"/>
                                        <p:tgtEl>
                                          <p:spTgt spid="3">
                                            <p:txEl>
                                              <p:pRg st="3" end="3"/>
                                            </p:txEl>
                                          </p:spTgt>
                                        </p:tgtEl>
                                      </p:cBhvr>
                                    </p:animEffect>
                                  </p:childTnLst>
                                </p:cTn>
                              </p:par>
                              <p:par>
                                <p:cTn id="37" presetID="31" presetClass="entr" presetSubtype="0" fill="hold" nodeType="with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par>
                                <p:cTn id="43" presetID="31" presetClass="entr" presetSubtype="0" fill="hold" nodeType="with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 calcmode="lin" valueType="num">
                                      <p:cBhvr>
                                        <p:cTn id="4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8"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78532" y="1929596"/>
            <a:ext cx="8496944" cy="3046988"/>
          </a:xfrm>
          <a:prstGeom prst="rect">
            <a:avLst/>
          </a:prstGeom>
        </p:spPr>
        <p:txBody>
          <a:bodyPr wrap="square">
            <a:spAutoFit/>
          </a:bodyPr>
          <a:lstStyle/>
          <a:p>
            <a:pPr algn="ctr"/>
            <a:r>
              <a:rPr lang="ar-EG" sz="4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abic Typesetting" pitchFamily="66" charset="-78"/>
                <a:cs typeface="Arabic Typesetting" pitchFamily="66" charset="-78"/>
              </a:rPr>
              <a:t>أتوجه بالشكر </a:t>
            </a:r>
            <a:r>
              <a:rPr lang="ar-EG" sz="48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abic Typesetting" pitchFamily="66" charset="-78"/>
                <a:cs typeface="Arabic Typesetting" pitchFamily="66" charset="-78"/>
              </a:rPr>
              <a:t>والتقدير </a:t>
            </a:r>
            <a:r>
              <a:rPr lang="ar-EG" sz="4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abic Typesetting" pitchFamily="66" charset="-78"/>
                <a:cs typeface="Arabic Typesetting" pitchFamily="66" charset="-78"/>
              </a:rPr>
              <a:t>إلى</a:t>
            </a:r>
            <a:r>
              <a:rPr lang="ar-EG" sz="4800" dirty="0" smtClean="0">
                <a:latin typeface="Arabic Typesetting" pitchFamily="66" charset="-78"/>
                <a:cs typeface="Arabic Typesetting" pitchFamily="66" charset="-78"/>
              </a:rPr>
              <a:t/>
            </a:r>
            <a:br>
              <a:rPr lang="ar-EG" sz="4800" dirty="0" smtClean="0">
                <a:latin typeface="Arabic Typesetting" pitchFamily="66" charset="-78"/>
                <a:cs typeface="Arabic Typesetting" pitchFamily="66" charset="-78"/>
              </a:rPr>
            </a:br>
            <a:r>
              <a:rPr lang="ar-EG" sz="4800" dirty="0" smtClean="0">
                <a:latin typeface="Arabic Typesetting" pitchFamily="66" charset="-78"/>
                <a:cs typeface="Arabic Typesetting" pitchFamily="66" charset="-78"/>
              </a:rPr>
              <a:t> </a:t>
            </a:r>
            <a:r>
              <a:rPr lang="ar-EG" sz="48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abic Typesetting" pitchFamily="66" charset="-78"/>
                <a:cs typeface="Arabic Typesetting" pitchFamily="66" charset="-78"/>
              </a:rPr>
              <a:t>الاستاذ الدكتور / سمير </a:t>
            </a:r>
            <a:r>
              <a:rPr lang="ar-EG" sz="4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abic Typesetting" pitchFamily="66" charset="-78"/>
                <a:cs typeface="Arabic Typesetting" pitchFamily="66" charset="-78"/>
              </a:rPr>
              <a:t>رجب سليم </a:t>
            </a:r>
            <a:r>
              <a:rPr lang="ar-EG" sz="48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abic Typesetting" pitchFamily="66" charset="-78"/>
                <a:cs typeface="Arabic Typesetting" pitchFamily="66" charset="-78"/>
              </a:rPr>
              <a:t>لمساهمته بالمراجع العلمية الشاملة والمتميزة في مجال إدارة السلامة والصحة المهنية </a:t>
            </a:r>
            <a:endParaRPr lang="en-US" sz="4800" dirty="0">
              <a:latin typeface="Arabic Typesetting" pitchFamily="66" charset="-78"/>
              <a:cs typeface="Arabic Typesetting" pitchFamily="66" charset="-78"/>
            </a:endParaRPr>
          </a:p>
          <a:p>
            <a:r>
              <a:rPr lang="ar-EG" sz="4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abic Typesetting" pitchFamily="66" charset="-78"/>
                <a:cs typeface="Arabic Typesetting" pitchFamily="66" charset="-78"/>
              </a:rPr>
              <a:t>م / أحمد سعيد هاشم أبو زيد</a:t>
            </a:r>
            <a:endParaRPr lang="en-US" sz="4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abic Typesetting" pitchFamily="66" charset="-78"/>
              <a:cs typeface="Arabic Typesetting" pitchFamily="66" charset="-78"/>
            </a:endParaRPr>
          </a:p>
        </p:txBody>
      </p:sp>
      <p:sp>
        <p:nvSpPr>
          <p:cNvPr id="5" name="Rectangle 4"/>
          <p:cNvSpPr/>
          <p:nvPr/>
        </p:nvSpPr>
        <p:spPr>
          <a:xfrm>
            <a:off x="3275857" y="359936"/>
            <a:ext cx="2747664" cy="1569660"/>
          </a:xfrm>
          <a:prstGeom prst="rect">
            <a:avLst/>
          </a:prstGeom>
        </p:spPr>
        <p:txBody>
          <a:bodyPr wrap="square">
            <a:spAutoFit/>
          </a:bodyPr>
          <a:lstStyle/>
          <a:p>
            <a:pPr algn="ctr"/>
            <a:r>
              <a:rPr lang="ar-EG" sz="96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abic Typesetting" pitchFamily="66" charset="-78"/>
                <a:cs typeface="Arabic Typesetting" pitchFamily="66" charset="-78"/>
              </a:rPr>
              <a:t>الخاتمة </a:t>
            </a:r>
            <a:endParaRPr lang="ar-EG" sz="80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465321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iterate type="lt">
                                    <p:tmPct val="0"/>
                                  </p:iterate>
                                  <p:childTnLst>
                                    <p:set>
                                      <p:cBhvr>
                                        <p:cTn id="13"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4" dur="500"/>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iterate type="lt">
                                    <p:tmPct val="0"/>
                                  </p:iterate>
                                  <p:childTnLst>
                                    <p:set>
                                      <p:cBhvr>
                                        <p:cTn id="18" dur="1" fill="hold">
                                          <p:stCondLst>
                                            <p:cond delay="0"/>
                                          </p:stCondLst>
                                        </p:cTn>
                                        <p:tgtEl>
                                          <p:spTgt spid="4">
                                            <p:txEl>
                                              <p:pRg st="1" end="1"/>
                                            </p:txEl>
                                          </p:spTgt>
                                        </p:tgtEl>
                                        <p:attrNameLst>
                                          <p:attrName>style.visibility</p:attrName>
                                        </p:attrNameLst>
                                      </p:cBhvr>
                                      <p:to>
                                        <p:strVal val="visible"/>
                                      </p:to>
                                    </p:set>
                                    <p:animEffect transition="in" filter="barn(inVertical)">
                                      <p:cBhvr>
                                        <p:cTn id="19" dur="500"/>
                                        <p:tgtEl>
                                          <p:spTgt spid="4">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4" presetClass="emph" presetSubtype="0" fill="hold" grpId="0" nodeType="clickEffect">
                                  <p:stCondLst>
                                    <p:cond delay="0"/>
                                  </p:stCondLst>
                                  <p:iterate type="lt">
                                    <p:tmPct val="10000"/>
                                  </p:iterate>
                                  <p:childTnLst>
                                    <p:animMotion origin="layout" path="M 0.0 0.0 L 0.0 -0.07213" pathEditMode="relative" ptsTypes="">
                                      <p:cBhvr>
                                        <p:cTn id="23" dur="250" accel="50000" decel="50000" autoRev="1" fill="hold">
                                          <p:stCondLst>
                                            <p:cond delay="0"/>
                                          </p:stCondLst>
                                        </p:cTn>
                                        <p:tgtEl>
                                          <p:spTgt spid="4">
                                            <p:txEl>
                                              <p:pRg st="0" end="0"/>
                                            </p:txEl>
                                          </p:spTgt>
                                        </p:tgtEl>
                                        <p:attrNameLst>
                                          <p:attrName>ppt_x</p:attrName>
                                          <p:attrName>ppt_y</p:attrName>
                                        </p:attrNameLst>
                                      </p:cBhvr>
                                    </p:animMotion>
                                    <p:animRot by="1500000">
                                      <p:cBhvr>
                                        <p:cTn id="24" dur="125" fill="hold">
                                          <p:stCondLst>
                                            <p:cond delay="0"/>
                                          </p:stCondLst>
                                        </p:cTn>
                                        <p:tgtEl>
                                          <p:spTgt spid="4">
                                            <p:txEl>
                                              <p:pRg st="0" end="0"/>
                                            </p:txEl>
                                          </p:spTgt>
                                        </p:tgtEl>
                                        <p:attrNameLst>
                                          <p:attrName>r</p:attrName>
                                        </p:attrNameLst>
                                      </p:cBhvr>
                                    </p:animRot>
                                    <p:animRot by="-1500000">
                                      <p:cBhvr>
                                        <p:cTn id="25" dur="125" fill="hold">
                                          <p:stCondLst>
                                            <p:cond delay="125"/>
                                          </p:stCondLst>
                                        </p:cTn>
                                        <p:tgtEl>
                                          <p:spTgt spid="4">
                                            <p:txEl>
                                              <p:pRg st="0" end="0"/>
                                            </p:txEl>
                                          </p:spTgt>
                                        </p:tgtEl>
                                        <p:attrNameLst>
                                          <p:attrName>r</p:attrName>
                                        </p:attrNameLst>
                                      </p:cBhvr>
                                    </p:animRot>
                                    <p:animRot by="-1500000">
                                      <p:cBhvr>
                                        <p:cTn id="26" dur="125" fill="hold">
                                          <p:stCondLst>
                                            <p:cond delay="250"/>
                                          </p:stCondLst>
                                        </p:cTn>
                                        <p:tgtEl>
                                          <p:spTgt spid="4">
                                            <p:txEl>
                                              <p:pRg st="0" end="0"/>
                                            </p:txEl>
                                          </p:spTgt>
                                        </p:tgtEl>
                                        <p:attrNameLst>
                                          <p:attrName>r</p:attrName>
                                        </p:attrNameLst>
                                      </p:cBhvr>
                                    </p:animRot>
                                    <p:animRot by="1500000">
                                      <p:cBhvr>
                                        <p:cTn id="27" dur="125" fill="hold">
                                          <p:stCondLst>
                                            <p:cond delay="375"/>
                                          </p:stCondLst>
                                        </p:cTn>
                                        <p:tgtEl>
                                          <p:spTgt spid="4">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75656" y="188640"/>
            <a:ext cx="7344816" cy="5830314"/>
          </a:xfrm>
          <a:prstGeom prst="rect">
            <a:avLst/>
          </a:prstGeom>
        </p:spPr>
        <p:txBody>
          <a:bodyPr wrap="square">
            <a:spAutoFit/>
          </a:bodyPr>
          <a:lstStyle/>
          <a:p>
            <a:pPr algn="ctr">
              <a:lnSpc>
                <a:spcPct val="115000"/>
              </a:lnSpc>
              <a:spcAft>
                <a:spcPts val="1000"/>
              </a:spcAft>
            </a:pPr>
            <a:r>
              <a:rPr lang="ar-EG"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a typeface="Calibri"/>
              </a:rPr>
              <a:t>انواع طفايات الحريق وكيفية إستخدامها</a:t>
            </a:r>
            <a:endParaRPr lang="en-US"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a typeface="Calibri"/>
              <a:cs typeface="Arial"/>
            </a:endParaRPr>
          </a:p>
          <a:p>
            <a:pPr>
              <a:lnSpc>
                <a:spcPct val="115000"/>
              </a:lnSpc>
              <a:spcAft>
                <a:spcPts val="1000"/>
              </a:spcAft>
            </a:pPr>
            <a:r>
              <a:rPr lang="ar-EG"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a typeface="Calibri"/>
              </a:rPr>
              <a:t>أنواع طفايات الحريق </a:t>
            </a:r>
            <a:endParaRPr lang="en-US"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a typeface="Calibri"/>
              <a:cs typeface="Arial"/>
            </a:endParaRPr>
          </a:p>
          <a:p>
            <a:pPr>
              <a:lnSpc>
                <a:spcPct val="115000"/>
              </a:lnSpc>
              <a:spcAft>
                <a:spcPts val="1000"/>
              </a:spcAft>
            </a:pPr>
            <a:r>
              <a:rPr lang="ar-EG"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a typeface="Calibri"/>
              </a:rPr>
              <a:t>يوجد ستة أنواع لطفايات الحريق.</a:t>
            </a:r>
            <a:endParaRPr lang="en-US"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a typeface="Calibri"/>
              <a:cs typeface="Arial"/>
            </a:endParaRPr>
          </a:p>
          <a:p>
            <a:pPr marL="342900" lvl="0" indent="-342900">
              <a:lnSpc>
                <a:spcPct val="115000"/>
              </a:lnSpc>
              <a:buFont typeface="+mj-lt"/>
              <a:buAutoNum type="arabicPeriod"/>
            </a:pPr>
            <a:r>
              <a:rPr lang="ar-EG" dirty="0">
                <a:ea typeface="Calibri"/>
              </a:rPr>
              <a:t>طفايات المياه.</a:t>
            </a:r>
            <a:endParaRPr lang="en-US" sz="1400" dirty="0">
              <a:ea typeface="Calibri"/>
              <a:cs typeface="Arial"/>
            </a:endParaRPr>
          </a:p>
          <a:p>
            <a:pPr marL="342900" lvl="0" indent="-342900">
              <a:lnSpc>
                <a:spcPct val="115000"/>
              </a:lnSpc>
              <a:buFont typeface="+mj-lt"/>
              <a:buAutoNum type="arabicPeriod"/>
            </a:pPr>
            <a:r>
              <a:rPr lang="ar-EG" dirty="0">
                <a:ea typeface="Calibri"/>
              </a:rPr>
              <a:t>طفايات البودرة الجافة.</a:t>
            </a:r>
            <a:endParaRPr lang="en-US" sz="1400" dirty="0">
              <a:ea typeface="Calibri"/>
              <a:cs typeface="Arial"/>
            </a:endParaRPr>
          </a:p>
          <a:p>
            <a:pPr marL="342900" lvl="0" indent="-342900">
              <a:lnSpc>
                <a:spcPct val="115000"/>
              </a:lnSpc>
              <a:buFont typeface="+mj-lt"/>
              <a:buAutoNum type="arabicPeriod"/>
            </a:pPr>
            <a:r>
              <a:rPr lang="ar-EG" dirty="0">
                <a:ea typeface="Calibri"/>
              </a:rPr>
              <a:t>طفايات ثاني أكسيد الكربون.</a:t>
            </a:r>
            <a:endParaRPr lang="en-US" sz="1400" dirty="0">
              <a:ea typeface="Calibri"/>
              <a:cs typeface="Arial"/>
            </a:endParaRPr>
          </a:p>
          <a:p>
            <a:pPr marL="342900" lvl="0" indent="-342900">
              <a:lnSpc>
                <a:spcPct val="115000"/>
              </a:lnSpc>
              <a:buFont typeface="+mj-lt"/>
              <a:buAutoNum type="arabicPeriod"/>
            </a:pPr>
            <a:r>
              <a:rPr lang="ar-EG" dirty="0">
                <a:ea typeface="Calibri"/>
              </a:rPr>
              <a:t>طفايات الرغاوي.</a:t>
            </a:r>
            <a:endParaRPr lang="en-US" sz="1400" dirty="0">
              <a:ea typeface="Calibri"/>
              <a:cs typeface="Arial"/>
            </a:endParaRPr>
          </a:p>
          <a:p>
            <a:pPr marL="342900" lvl="0" indent="-342900">
              <a:lnSpc>
                <a:spcPct val="115000"/>
              </a:lnSpc>
              <a:buFont typeface="+mj-lt"/>
              <a:buAutoNum type="arabicPeriod"/>
            </a:pPr>
            <a:r>
              <a:rPr lang="ar-EG" dirty="0">
                <a:ea typeface="Calibri"/>
              </a:rPr>
              <a:t>طفايات الهالون.</a:t>
            </a:r>
            <a:endParaRPr lang="en-US" sz="1400" dirty="0">
              <a:ea typeface="Calibri"/>
              <a:cs typeface="Arial"/>
            </a:endParaRPr>
          </a:p>
          <a:p>
            <a:pPr marL="342900" lvl="0" indent="-342900">
              <a:lnSpc>
                <a:spcPct val="115000"/>
              </a:lnSpc>
              <a:spcAft>
                <a:spcPts val="1000"/>
              </a:spcAft>
              <a:buFont typeface="+mj-lt"/>
              <a:buAutoNum type="arabicPeriod"/>
            </a:pPr>
            <a:r>
              <a:rPr lang="ar-EG" dirty="0">
                <a:ea typeface="Calibri"/>
              </a:rPr>
              <a:t>طفايات البودرة السائلة (المطابخ).</a:t>
            </a:r>
            <a:endParaRPr lang="en-US" sz="1400" dirty="0">
              <a:ea typeface="Calibri"/>
              <a:cs typeface="Arial"/>
            </a:endParaRPr>
          </a:p>
          <a:p>
            <a:pPr>
              <a:lnSpc>
                <a:spcPct val="115000"/>
              </a:lnSpc>
              <a:spcAft>
                <a:spcPts val="1000"/>
              </a:spcAft>
            </a:pPr>
            <a:r>
              <a:rPr lang="ar-EG"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a typeface="Calibri"/>
              </a:rPr>
              <a:t>الفحص الشامل لأنواع طفايات </a:t>
            </a:r>
            <a:r>
              <a:rPr lang="ar-EG"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a typeface="Calibri"/>
              </a:rPr>
              <a:t>الحريق</a:t>
            </a:r>
            <a:endParaRPr lang="en-US"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a typeface="Calibri"/>
              <a:cs typeface="Arial"/>
            </a:endParaRPr>
          </a:p>
          <a:p>
            <a:pPr marL="342900" lvl="0" indent="-342900">
              <a:lnSpc>
                <a:spcPct val="115000"/>
              </a:lnSpc>
              <a:buFont typeface="+mj-lt"/>
              <a:buAutoNum type="arabicPeriod"/>
            </a:pPr>
            <a:r>
              <a:rPr lang="ar-EG" dirty="0" smtClean="0">
                <a:ea typeface="Calibri"/>
              </a:rPr>
              <a:t>ذراع التشغيل.</a:t>
            </a:r>
            <a:endParaRPr lang="en-US" sz="1400" dirty="0" smtClean="0">
              <a:ea typeface="Calibri"/>
              <a:cs typeface="Arial"/>
            </a:endParaRPr>
          </a:p>
          <a:p>
            <a:pPr marL="342900" lvl="0" indent="-342900">
              <a:lnSpc>
                <a:spcPct val="115000"/>
              </a:lnSpc>
              <a:buFont typeface="+mj-lt"/>
              <a:buAutoNum type="arabicPeriod"/>
            </a:pPr>
            <a:r>
              <a:rPr lang="ar-EG" dirty="0" smtClean="0">
                <a:ea typeface="Calibri"/>
              </a:rPr>
              <a:t>مقبض الحمل.</a:t>
            </a:r>
            <a:endParaRPr lang="en-US" sz="1400" dirty="0">
              <a:ea typeface="Calibri"/>
              <a:cs typeface="Arial"/>
            </a:endParaRPr>
          </a:p>
          <a:p>
            <a:pPr marL="342900" lvl="0" indent="-342900">
              <a:lnSpc>
                <a:spcPct val="115000"/>
              </a:lnSpc>
              <a:buFont typeface="+mj-lt"/>
              <a:buAutoNum type="arabicPeriod"/>
            </a:pPr>
            <a:r>
              <a:rPr lang="ar-EG" dirty="0" smtClean="0">
                <a:ea typeface="Calibri"/>
              </a:rPr>
              <a:t>مسمار الأمان.</a:t>
            </a:r>
            <a:endParaRPr lang="ar-EG" dirty="0" smtClean="0">
              <a:ea typeface="Calibri"/>
            </a:endParaRPr>
          </a:p>
          <a:p>
            <a:pPr marL="342900" lvl="0" indent="-342900">
              <a:lnSpc>
                <a:spcPct val="115000"/>
              </a:lnSpc>
              <a:buFont typeface="+mj-lt"/>
              <a:buAutoNum type="arabicPeriod"/>
            </a:pPr>
            <a:r>
              <a:rPr lang="ar-EG" dirty="0">
                <a:ea typeface="Calibri"/>
              </a:rPr>
              <a:t>مؤشر </a:t>
            </a:r>
            <a:r>
              <a:rPr lang="ar-EG" dirty="0" smtClean="0">
                <a:ea typeface="Calibri"/>
              </a:rPr>
              <a:t>الضغط.</a:t>
            </a:r>
            <a:endParaRPr lang="en-US" dirty="0">
              <a:ea typeface="Calibri"/>
            </a:endParaRPr>
          </a:p>
          <a:p>
            <a:pPr marL="342900" lvl="0" indent="-342900">
              <a:lnSpc>
                <a:spcPct val="115000"/>
              </a:lnSpc>
              <a:buFont typeface="+mj-lt"/>
              <a:buAutoNum type="arabicPeriod"/>
            </a:pPr>
            <a:r>
              <a:rPr lang="ar-EG" smtClean="0">
                <a:ea typeface="Calibri"/>
              </a:rPr>
              <a:t>خرطوم </a:t>
            </a:r>
            <a:r>
              <a:rPr lang="ar-EG" dirty="0" smtClean="0">
                <a:ea typeface="Calibri"/>
              </a:rPr>
              <a:t>الطفاية.</a:t>
            </a:r>
            <a:endParaRPr lang="en-US" sz="1400" dirty="0">
              <a:ea typeface="Calibri"/>
              <a:cs typeface="Arial"/>
            </a:endParaRPr>
          </a:p>
          <a:p>
            <a:pPr marL="342900" lvl="0" indent="-342900">
              <a:lnSpc>
                <a:spcPct val="115000"/>
              </a:lnSpc>
              <a:spcAft>
                <a:spcPts val="1000"/>
              </a:spcAft>
              <a:buFont typeface="+mj-lt"/>
              <a:buAutoNum type="arabicPeriod"/>
            </a:pPr>
            <a:r>
              <a:rPr lang="ar-EG" dirty="0" smtClean="0">
                <a:ea typeface="Calibri"/>
              </a:rPr>
              <a:t>جسم الطفاية.</a:t>
            </a:r>
            <a:endParaRPr lang="en-US" sz="1400" dirty="0">
              <a:ea typeface="Calibri"/>
              <a:cs typeface="Arial"/>
            </a:endParaRPr>
          </a:p>
        </p:txBody>
      </p:sp>
      <p:sp>
        <p:nvSpPr>
          <p:cNvPr id="5" name="Rectangle 4"/>
          <p:cNvSpPr/>
          <p:nvPr/>
        </p:nvSpPr>
        <p:spPr>
          <a:xfrm>
            <a:off x="899592" y="5951021"/>
            <a:ext cx="7920880" cy="646331"/>
          </a:xfrm>
          <a:prstGeom prst="rect">
            <a:avLst/>
          </a:prstGeom>
        </p:spPr>
        <p:txBody>
          <a:bodyPr wrap="square">
            <a:spAutoFit/>
          </a:bodyPr>
          <a:lstStyle/>
          <a:p>
            <a:pPr algn="ctr"/>
            <a:r>
              <a:rPr lang="ar-EG" dirty="0"/>
              <a:t>نظراً لعدم إنتشار النوعين الأولين (المياه والهالون) سوف نلقي الضوء على الأنواع الأخرى</a:t>
            </a:r>
          </a:p>
        </p:txBody>
      </p:sp>
      <p:pic>
        <p:nvPicPr>
          <p:cNvPr id="1026" name="Picture 2" descr="C:\Users\Maktba\Desktop\20019.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834" y="696403"/>
            <a:ext cx="4608512" cy="4814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836007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Effect transition="in" filter="barn(inVertical)">
                                      <p:cBhvr>
                                        <p:cTn id="25" dur="500"/>
                                        <p:tgtEl>
                                          <p:spTgt spid="4">
                                            <p:txEl>
                                              <p:pRg st="4" end="4"/>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barn(inVertical)">
                                      <p:cBhvr>
                                        <p:cTn id="28" dur="500"/>
                                        <p:tgtEl>
                                          <p:spTgt spid="4">
                                            <p:txEl>
                                              <p:pRg st="5" end="5"/>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Effect transition="in" filter="barn(inVertical)">
                                      <p:cBhvr>
                                        <p:cTn id="31" dur="500"/>
                                        <p:tgtEl>
                                          <p:spTgt spid="4">
                                            <p:txEl>
                                              <p:pRg st="6" end="6"/>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4">
                                            <p:txEl>
                                              <p:pRg st="7" end="7"/>
                                            </p:txEl>
                                          </p:spTgt>
                                        </p:tgtEl>
                                        <p:attrNameLst>
                                          <p:attrName>style.visibility</p:attrName>
                                        </p:attrNameLst>
                                      </p:cBhvr>
                                      <p:to>
                                        <p:strVal val="visible"/>
                                      </p:to>
                                    </p:set>
                                    <p:animEffect transition="in" filter="barn(inVertical)">
                                      <p:cBhvr>
                                        <p:cTn id="34" dur="500"/>
                                        <p:tgtEl>
                                          <p:spTgt spid="4">
                                            <p:txEl>
                                              <p:pRg st="7" end="7"/>
                                            </p:txEl>
                                          </p:spTgt>
                                        </p:tgtEl>
                                      </p:cBhvr>
                                    </p:animEffect>
                                  </p:childTnLst>
                                </p:cTn>
                              </p:par>
                              <p:par>
                                <p:cTn id="35" presetID="16" presetClass="entr" presetSubtype="21" fill="hold" nodeType="with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animEffect transition="in" filter="barn(inVertical)">
                                      <p:cBhvr>
                                        <p:cTn id="37" dur="500"/>
                                        <p:tgtEl>
                                          <p:spTgt spid="4">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nodeType="clickEffect">
                                  <p:stCondLst>
                                    <p:cond delay="0"/>
                                  </p:stCondLst>
                                  <p:childTnLst>
                                    <p:set>
                                      <p:cBhvr>
                                        <p:cTn id="41" dur="1" fill="hold">
                                          <p:stCondLst>
                                            <p:cond delay="0"/>
                                          </p:stCondLst>
                                        </p:cTn>
                                        <p:tgtEl>
                                          <p:spTgt spid="4">
                                            <p:txEl>
                                              <p:pRg st="9" end="9"/>
                                            </p:txEl>
                                          </p:spTgt>
                                        </p:tgtEl>
                                        <p:attrNameLst>
                                          <p:attrName>style.visibility</p:attrName>
                                        </p:attrNameLst>
                                      </p:cBhvr>
                                      <p:to>
                                        <p:strVal val="visible"/>
                                      </p:to>
                                    </p:set>
                                    <p:animEffect transition="in" filter="randombar(horizontal)">
                                      <p:cBhvr>
                                        <p:cTn id="42" dur="500"/>
                                        <p:tgtEl>
                                          <p:spTgt spid="4">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animEffect transition="in" filter="wipe(down)">
                                      <p:cBhvr>
                                        <p:cTn id="47" dur="500"/>
                                        <p:tgtEl>
                                          <p:spTgt spid="4">
                                            <p:txEl>
                                              <p:pRg st="10" end="10"/>
                                            </p:txEl>
                                          </p:spTgt>
                                        </p:tgtEl>
                                      </p:cBhvr>
                                    </p:animEffect>
                                  </p:childTnLst>
                                </p:cTn>
                              </p:par>
                              <p:par>
                                <p:cTn id="48" presetID="22" presetClass="entr" presetSubtype="4" fill="hold" nodeType="withEffect">
                                  <p:stCondLst>
                                    <p:cond delay="0"/>
                                  </p:stCondLst>
                                  <p:childTnLst>
                                    <p:set>
                                      <p:cBhvr>
                                        <p:cTn id="49" dur="1" fill="hold">
                                          <p:stCondLst>
                                            <p:cond delay="0"/>
                                          </p:stCondLst>
                                        </p:cTn>
                                        <p:tgtEl>
                                          <p:spTgt spid="4">
                                            <p:txEl>
                                              <p:pRg st="11" end="11"/>
                                            </p:txEl>
                                          </p:spTgt>
                                        </p:tgtEl>
                                        <p:attrNameLst>
                                          <p:attrName>style.visibility</p:attrName>
                                        </p:attrNameLst>
                                      </p:cBhvr>
                                      <p:to>
                                        <p:strVal val="visible"/>
                                      </p:to>
                                    </p:set>
                                    <p:animEffect transition="in" filter="wipe(down)">
                                      <p:cBhvr>
                                        <p:cTn id="50" dur="500"/>
                                        <p:tgtEl>
                                          <p:spTgt spid="4">
                                            <p:txEl>
                                              <p:pRg st="11" end="11"/>
                                            </p:txEl>
                                          </p:spTgt>
                                        </p:tgtEl>
                                      </p:cBhvr>
                                    </p:animEffect>
                                  </p:childTnLst>
                                </p:cTn>
                              </p:par>
                              <p:par>
                                <p:cTn id="51" presetID="22" presetClass="entr" presetSubtype="4" fill="hold" nodeType="withEffect">
                                  <p:stCondLst>
                                    <p:cond delay="0"/>
                                  </p:stCondLst>
                                  <p:childTnLst>
                                    <p:set>
                                      <p:cBhvr>
                                        <p:cTn id="52" dur="1" fill="hold">
                                          <p:stCondLst>
                                            <p:cond delay="0"/>
                                          </p:stCondLst>
                                        </p:cTn>
                                        <p:tgtEl>
                                          <p:spTgt spid="4">
                                            <p:txEl>
                                              <p:pRg st="12" end="12"/>
                                            </p:txEl>
                                          </p:spTgt>
                                        </p:tgtEl>
                                        <p:attrNameLst>
                                          <p:attrName>style.visibility</p:attrName>
                                        </p:attrNameLst>
                                      </p:cBhvr>
                                      <p:to>
                                        <p:strVal val="visible"/>
                                      </p:to>
                                    </p:set>
                                    <p:animEffect transition="in" filter="wipe(down)">
                                      <p:cBhvr>
                                        <p:cTn id="53" dur="500"/>
                                        <p:tgtEl>
                                          <p:spTgt spid="4">
                                            <p:txEl>
                                              <p:pRg st="12" end="12"/>
                                            </p:txEl>
                                          </p:spTgt>
                                        </p:tgtEl>
                                      </p:cBhvr>
                                    </p:animEffect>
                                  </p:childTnLst>
                                </p:cTn>
                              </p:par>
                              <p:par>
                                <p:cTn id="54" presetID="22" presetClass="entr" presetSubtype="4" fill="hold" nodeType="withEffect">
                                  <p:stCondLst>
                                    <p:cond delay="0"/>
                                  </p:stCondLst>
                                  <p:childTnLst>
                                    <p:set>
                                      <p:cBhvr>
                                        <p:cTn id="55" dur="1" fill="hold">
                                          <p:stCondLst>
                                            <p:cond delay="0"/>
                                          </p:stCondLst>
                                        </p:cTn>
                                        <p:tgtEl>
                                          <p:spTgt spid="4">
                                            <p:txEl>
                                              <p:pRg st="13" end="13"/>
                                            </p:txEl>
                                          </p:spTgt>
                                        </p:tgtEl>
                                        <p:attrNameLst>
                                          <p:attrName>style.visibility</p:attrName>
                                        </p:attrNameLst>
                                      </p:cBhvr>
                                      <p:to>
                                        <p:strVal val="visible"/>
                                      </p:to>
                                    </p:set>
                                    <p:animEffect transition="in" filter="wipe(down)">
                                      <p:cBhvr>
                                        <p:cTn id="56" dur="500"/>
                                        <p:tgtEl>
                                          <p:spTgt spid="4">
                                            <p:txEl>
                                              <p:pRg st="13" end="13"/>
                                            </p:txEl>
                                          </p:spTgt>
                                        </p:tgtEl>
                                      </p:cBhvr>
                                    </p:animEffect>
                                  </p:childTnLst>
                                </p:cTn>
                              </p:par>
                              <p:par>
                                <p:cTn id="57" presetID="22" presetClass="entr" presetSubtype="4" fill="hold" nodeType="withEffect">
                                  <p:stCondLst>
                                    <p:cond delay="0"/>
                                  </p:stCondLst>
                                  <p:childTnLst>
                                    <p:set>
                                      <p:cBhvr>
                                        <p:cTn id="58" dur="1" fill="hold">
                                          <p:stCondLst>
                                            <p:cond delay="0"/>
                                          </p:stCondLst>
                                        </p:cTn>
                                        <p:tgtEl>
                                          <p:spTgt spid="4">
                                            <p:txEl>
                                              <p:pRg st="14" end="14"/>
                                            </p:txEl>
                                          </p:spTgt>
                                        </p:tgtEl>
                                        <p:attrNameLst>
                                          <p:attrName>style.visibility</p:attrName>
                                        </p:attrNameLst>
                                      </p:cBhvr>
                                      <p:to>
                                        <p:strVal val="visible"/>
                                      </p:to>
                                    </p:set>
                                    <p:animEffect transition="in" filter="wipe(down)">
                                      <p:cBhvr>
                                        <p:cTn id="59" dur="500"/>
                                        <p:tgtEl>
                                          <p:spTgt spid="4">
                                            <p:txEl>
                                              <p:pRg st="14" end="14"/>
                                            </p:txEl>
                                          </p:spTgt>
                                        </p:tgtEl>
                                      </p:cBhvr>
                                    </p:animEffect>
                                  </p:childTnLst>
                                </p:cTn>
                              </p:par>
                              <p:par>
                                <p:cTn id="60" presetID="22" presetClass="entr" presetSubtype="4" fill="hold" nodeType="withEffect">
                                  <p:stCondLst>
                                    <p:cond delay="0"/>
                                  </p:stCondLst>
                                  <p:childTnLst>
                                    <p:set>
                                      <p:cBhvr>
                                        <p:cTn id="61" dur="1" fill="hold">
                                          <p:stCondLst>
                                            <p:cond delay="0"/>
                                          </p:stCondLst>
                                        </p:cTn>
                                        <p:tgtEl>
                                          <p:spTgt spid="4">
                                            <p:txEl>
                                              <p:pRg st="15" end="15"/>
                                            </p:txEl>
                                          </p:spTgt>
                                        </p:tgtEl>
                                        <p:attrNameLst>
                                          <p:attrName>style.visibility</p:attrName>
                                        </p:attrNameLst>
                                      </p:cBhvr>
                                      <p:to>
                                        <p:strVal val="visible"/>
                                      </p:to>
                                    </p:set>
                                    <p:animEffect transition="in" filter="wipe(down)">
                                      <p:cBhvr>
                                        <p:cTn id="62" dur="500"/>
                                        <p:tgtEl>
                                          <p:spTgt spid="4">
                                            <p:txEl>
                                              <p:pRg st="15" end="15"/>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6" presetClass="entr" presetSubtype="16" fill="hold" nodeType="clickEffect">
                                  <p:stCondLst>
                                    <p:cond delay="0"/>
                                  </p:stCondLst>
                                  <p:childTnLst>
                                    <p:set>
                                      <p:cBhvr>
                                        <p:cTn id="66" dur="1" fill="hold">
                                          <p:stCondLst>
                                            <p:cond delay="0"/>
                                          </p:stCondLst>
                                        </p:cTn>
                                        <p:tgtEl>
                                          <p:spTgt spid="5">
                                            <p:txEl>
                                              <p:pRg st="0" end="0"/>
                                            </p:txEl>
                                          </p:spTgt>
                                        </p:tgtEl>
                                        <p:attrNameLst>
                                          <p:attrName>style.visibility</p:attrName>
                                        </p:attrNameLst>
                                      </p:cBhvr>
                                      <p:to>
                                        <p:strVal val="visible"/>
                                      </p:to>
                                    </p:set>
                                    <p:animEffect transition="in" filter="circle(in)">
                                      <p:cBhvr>
                                        <p:cTn id="67" dur="2000"/>
                                        <p:tgtEl>
                                          <p:spTgt spid="5">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1" presetClass="entr" presetSubtype="1" fill="hold" nodeType="clickEffect">
                                  <p:stCondLst>
                                    <p:cond delay="0"/>
                                  </p:stCondLst>
                                  <p:childTnLst>
                                    <p:set>
                                      <p:cBhvr>
                                        <p:cTn id="71" dur="1" fill="hold">
                                          <p:stCondLst>
                                            <p:cond delay="0"/>
                                          </p:stCondLst>
                                        </p:cTn>
                                        <p:tgtEl>
                                          <p:spTgt spid="1026"/>
                                        </p:tgtEl>
                                        <p:attrNameLst>
                                          <p:attrName>style.visibility</p:attrName>
                                        </p:attrNameLst>
                                      </p:cBhvr>
                                      <p:to>
                                        <p:strVal val="visible"/>
                                      </p:to>
                                    </p:set>
                                    <p:animEffect transition="in" filter="wheel(1)">
                                      <p:cBhvr>
                                        <p:cTn id="72"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91879" y="692696"/>
            <a:ext cx="2561920" cy="369332"/>
          </a:xfrm>
          <a:prstGeom prst="rect">
            <a:avLst/>
          </a:prstGeom>
        </p:spPr>
        <p:txBody>
          <a:bodyPr wrap="none">
            <a:spAutoFit/>
          </a:bodyPr>
          <a:lstStyle/>
          <a:p>
            <a:r>
              <a:rPr lang="ar-EG"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طفايات البودرة الجافة </a:t>
            </a:r>
          </a:p>
        </p:txBody>
      </p:sp>
      <p:sp>
        <p:nvSpPr>
          <p:cNvPr id="5" name="Rectangle 4"/>
          <p:cNvSpPr/>
          <p:nvPr/>
        </p:nvSpPr>
        <p:spPr>
          <a:xfrm>
            <a:off x="1115616" y="1221661"/>
            <a:ext cx="7344816" cy="369332"/>
          </a:xfrm>
          <a:prstGeom prst="rect">
            <a:avLst/>
          </a:prstGeom>
        </p:spPr>
        <p:txBody>
          <a:bodyPr wrap="square">
            <a:spAutoFit/>
          </a:bodyPr>
          <a:lstStyle/>
          <a:p>
            <a:r>
              <a:rPr lang="ar-EG" dirty="0">
                <a:ln w="18415" cmpd="sng">
                  <a:solidFill>
                    <a:srgbClr val="FFFFFF"/>
                  </a:solidFill>
                  <a:prstDash val="solid"/>
                </a:ln>
                <a:solidFill>
                  <a:srgbClr val="FFFFFF"/>
                </a:solidFill>
                <a:effectLst>
                  <a:outerShdw blurRad="63500" dir="3600000" algn="tl" rotWithShape="0">
                    <a:srgbClr val="000000">
                      <a:alpha val="70000"/>
                    </a:srgbClr>
                  </a:outerShdw>
                </a:effectLst>
              </a:rPr>
              <a:t>تسخدم في إطفاء المواد الصلبة </a:t>
            </a: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A</a:t>
            </a:r>
            <a:r>
              <a:rPr lang="ar-EG" dirty="0">
                <a:ln w="18415" cmpd="sng">
                  <a:solidFill>
                    <a:srgbClr val="FFFFFF"/>
                  </a:solidFill>
                  <a:prstDash val="solid"/>
                </a:ln>
                <a:solidFill>
                  <a:srgbClr val="FFFFFF"/>
                </a:solidFill>
                <a:effectLst>
                  <a:outerShdw blurRad="63500" dir="3600000" algn="tl" rotWithShape="0">
                    <a:srgbClr val="000000">
                      <a:alpha val="70000"/>
                    </a:srgbClr>
                  </a:outerShdw>
                </a:effectLst>
              </a:rPr>
              <a:t> مثل الأخشاب – الأوراق – الملابس.</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Rectangle 5"/>
          <p:cNvSpPr/>
          <p:nvPr/>
        </p:nvSpPr>
        <p:spPr>
          <a:xfrm>
            <a:off x="2699792" y="1802785"/>
            <a:ext cx="6246440" cy="1477328"/>
          </a:xfrm>
          <a:prstGeom prst="rect">
            <a:avLst/>
          </a:prstGeom>
        </p:spPr>
        <p:txBody>
          <a:bodyPr wrap="square">
            <a:spAutoFit/>
          </a:bodyPr>
          <a:lstStyle/>
          <a:p>
            <a:pPr algn="just"/>
            <a:r>
              <a:rPr lang="ar-EG" dirty="0" smtClean="0"/>
              <a:t>تستعمل طفايات البودرة حسب نوع البودرة داخلها في إطفاء الحرائق التي تنشأ في المواد الصلبة (</a:t>
            </a:r>
            <a:r>
              <a:rPr lang="en-US" dirty="0" smtClean="0"/>
              <a:t>A</a:t>
            </a:r>
            <a:r>
              <a:rPr lang="ar-EG" dirty="0" smtClean="0"/>
              <a:t>), والسوائل والغازات (</a:t>
            </a:r>
            <a:r>
              <a:rPr lang="en-US" dirty="0" smtClean="0"/>
              <a:t>B</a:t>
            </a:r>
            <a:r>
              <a:rPr lang="ar-EG" dirty="0" smtClean="0"/>
              <a:t>) وكذلك في إطفاء الحرائق التي تنشأ في الأجهزة والمعدات الكهربائية (</a:t>
            </a:r>
            <a:r>
              <a:rPr lang="en-US" dirty="0" smtClean="0"/>
              <a:t>C</a:t>
            </a:r>
            <a:r>
              <a:rPr lang="ar-EG" dirty="0" smtClean="0"/>
              <a:t>) وعاداً ما يكون موضحاً على الطفاية أنواع الحرائق التي تصلح لأطفائها.</a:t>
            </a:r>
            <a:endParaRPr lang="en-US" dirty="0"/>
          </a:p>
        </p:txBody>
      </p:sp>
      <p:sp>
        <p:nvSpPr>
          <p:cNvPr id="7" name="Rectangle 6"/>
          <p:cNvSpPr/>
          <p:nvPr/>
        </p:nvSpPr>
        <p:spPr>
          <a:xfrm>
            <a:off x="2699793" y="3280113"/>
            <a:ext cx="6246440" cy="923330"/>
          </a:xfrm>
          <a:prstGeom prst="rect">
            <a:avLst/>
          </a:prstGeom>
        </p:spPr>
        <p:txBody>
          <a:bodyPr wrap="square">
            <a:spAutoFit/>
          </a:bodyPr>
          <a:lstStyle/>
          <a:p>
            <a:pPr algn="just"/>
            <a:r>
              <a:rPr lang="ar-EG" dirty="0"/>
              <a:t>لا يفضل إستخدام طفايات البودرة في الحرائق التي تنشأ في الأجهزة الكهربائية الحساسة مثل أجهزة الكمبيوتر حيث أن جزيئات البودرة قد تسبب في تلف الأجهزة.</a:t>
            </a:r>
            <a:endParaRPr lang="en-US" dirty="0"/>
          </a:p>
        </p:txBody>
      </p:sp>
      <p:sp>
        <p:nvSpPr>
          <p:cNvPr id="8" name="Rectangle 7"/>
          <p:cNvSpPr/>
          <p:nvPr/>
        </p:nvSpPr>
        <p:spPr>
          <a:xfrm>
            <a:off x="2699793" y="4203443"/>
            <a:ext cx="6246439" cy="1477328"/>
          </a:xfrm>
          <a:prstGeom prst="rect">
            <a:avLst/>
          </a:prstGeom>
        </p:spPr>
        <p:txBody>
          <a:bodyPr wrap="square">
            <a:spAutoFit/>
          </a:bodyPr>
          <a:lstStyle/>
          <a:p>
            <a:r>
              <a:rPr lang="ar-EG" dirty="0"/>
              <a:t>تطفي طفايات البودرة الحرائق بأن تقوم بإحاطة الوقود المشتعل بطبقة من البودرة تفصل الأكسجين عن الهواء كذلك تتداخل مع التفاعل الكميائي المتسلسل وتقوم بإمتصاص الشقوق على السطح وبالتالي توقف هذا التفاعل المتسلسل وتطفي الحريق, لذلك تعتبر البودرة من أسرع مواد الأطفاء.</a:t>
            </a:r>
            <a:endParaRPr lang="en-US" dirty="0"/>
          </a:p>
        </p:txBody>
      </p:sp>
      <p:pic>
        <p:nvPicPr>
          <p:cNvPr id="9" name="Picture 19"/>
          <p:cNvPicPr>
            <a:picLocks noChangeArrowheads="1"/>
          </p:cNvPicPr>
          <p:nvPr/>
        </p:nvPicPr>
        <p:blipFill>
          <a:blip r:embed="rId2" cstate="print"/>
          <a:srcRect/>
          <a:stretch>
            <a:fillRect/>
          </a:stretch>
        </p:blipFill>
        <p:spPr bwMode="auto">
          <a:xfrm>
            <a:off x="467544" y="1802785"/>
            <a:ext cx="1728193" cy="1259027"/>
          </a:xfrm>
          <a:prstGeom prst="rect">
            <a:avLst/>
          </a:prstGeom>
          <a:noFill/>
          <a:ln w="12700">
            <a:noFill/>
            <a:miter lim="800000"/>
            <a:headEnd/>
            <a:tailEnd/>
          </a:ln>
          <a:effectLst/>
        </p:spPr>
      </p:pic>
      <p:pic>
        <p:nvPicPr>
          <p:cNvPr id="10" name="Picture 20"/>
          <p:cNvPicPr>
            <a:picLocks noChangeArrowheads="1"/>
          </p:cNvPicPr>
          <p:nvPr/>
        </p:nvPicPr>
        <p:blipFill>
          <a:blip r:embed="rId3" cstate="print"/>
          <a:srcRect/>
          <a:stretch>
            <a:fillRect/>
          </a:stretch>
        </p:blipFill>
        <p:spPr bwMode="auto">
          <a:xfrm>
            <a:off x="467543" y="3283164"/>
            <a:ext cx="1728193" cy="1297964"/>
          </a:xfrm>
          <a:prstGeom prst="rect">
            <a:avLst/>
          </a:prstGeom>
          <a:noFill/>
          <a:ln w="12700">
            <a:noFill/>
            <a:miter lim="800000"/>
            <a:headEnd/>
            <a:tailEnd/>
          </a:ln>
          <a:effectLst/>
        </p:spPr>
      </p:pic>
      <p:pic>
        <p:nvPicPr>
          <p:cNvPr id="11" name="Picture 21"/>
          <p:cNvPicPr>
            <a:picLocks noChangeArrowheads="1"/>
          </p:cNvPicPr>
          <p:nvPr/>
        </p:nvPicPr>
        <p:blipFill>
          <a:blip r:embed="rId4" cstate="print"/>
          <a:srcRect/>
          <a:stretch>
            <a:fillRect/>
          </a:stretch>
        </p:blipFill>
        <p:spPr bwMode="auto">
          <a:xfrm>
            <a:off x="468313" y="5071170"/>
            <a:ext cx="1727423" cy="1238149"/>
          </a:xfrm>
          <a:prstGeom prst="rect">
            <a:avLst/>
          </a:prstGeom>
          <a:noFill/>
          <a:ln w="12700">
            <a:noFill/>
            <a:miter lim="800000"/>
            <a:headEnd/>
            <a:tailEnd/>
          </a:ln>
          <a:effectLst/>
        </p:spPr>
      </p:pic>
      <p:pic>
        <p:nvPicPr>
          <p:cNvPr id="13" name="Picture 19"/>
          <p:cNvPicPr>
            <a:picLocks noChangeArrowheads="1"/>
          </p:cNvPicPr>
          <p:nvPr/>
        </p:nvPicPr>
        <p:blipFill>
          <a:blip r:embed="rId2" cstate="print"/>
          <a:srcRect/>
          <a:stretch>
            <a:fillRect/>
          </a:stretch>
        </p:blipFill>
        <p:spPr bwMode="auto">
          <a:xfrm>
            <a:off x="2390775" y="547956"/>
            <a:ext cx="1035050" cy="658812"/>
          </a:xfrm>
          <a:prstGeom prst="rect">
            <a:avLst/>
          </a:prstGeom>
          <a:noFill/>
          <a:ln w="12700">
            <a:noFill/>
            <a:miter lim="800000"/>
            <a:headEnd/>
            <a:tailEnd/>
          </a:ln>
          <a:effectLst/>
        </p:spPr>
      </p:pic>
    </p:spTree>
    <p:extLst>
      <p:ext uri="{BB962C8B-B14F-4D97-AF65-F5344CB8AC3E}">
        <p14:creationId xmlns:p14="http://schemas.microsoft.com/office/powerpoint/2010/main" val="98895257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 calcmode="lin" valueType="num">
                                      <p:cBhvr>
                                        <p:cTn id="1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down)">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down)">
                                      <p:cBhvr>
                                        <p:cTn id="28" dur="5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ipe(down)">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nodeType="clickEffect">
                                  <p:stCondLst>
                                    <p:cond delay="0"/>
                                  </p:stCondLst>
                                  <p:childTnLst>
                                    <p:set>
                                      <p:cBhvr>
                                        <p:cTn id="37" dur="1" fill="hold">
                                          <p:stCondLst>
                                            <p:cond delay="0"/>
                                          </p:stCondLst>
                                        </p:cTn>
                                        <p:tgtEl>
                                          <p:spTgt spid="6">
                                            <p:txEl>
                                              <p:pRg st="0" end="0"/>
                                            </p:txEl>
                                          </p:spTgt>
                                        </p:tgtEl>
                                        <p:attrNameLst>
                                          <p:attrName>style.visibility</p:attrName>
                                        </p:attrNameLst>
                                      </p:cBhvr>
                                      <p:to>
                                        <p:strVal val="visible"/>
                                      </p:to>
                                    </p:set>
                                    <p:animEffect transition="in" filter="dissolve">
                                      <p:cBhvr>
                                        <p:cTn id="38" dur="500"/>
                                        <p:tgtEl>
                                          <p:spTgt spid="6">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nodeType="clickEffect">
                                  <p:stCondLst>
                                    <p:cond delay="0"/>
                                  </p:stCondLst>
                                  <p:childTnLst>
                                    <p:set>
                                      <p:cBhvr>
                                        <p:cTn id="42" dur="1" fill="hold">
                                          <p:stCondLst>
                                            <p:cond delay="0"/>
                                          </p:stCondLst>
                                        </p:cTn>
                                        <p:tgtEl>
                                          <p:spTgt spid="7">
                                            <p:txEl>
                                              <p:pRg st="0" end="0"/>
                                            </p:txEl>
                                          </p:spTgt>
                                        </p:tgtEl>
                                        <p:attrNameLst>
                                          <p:attrName>style.visibility</p:attrName>
                                        </p:attrNameLst>
                                      </p:cBhvr>
                                      <p:to>
                                        <p:strVal val="visible"/>
                                      </p:to>
                                    </p:set>
                                    <p:animEffect transition="in" filter="dissolve">
                                      <p:cBhvr>
                                        <p:cTn id="43" dur="500"/>
                                        <p:tgtEl>
                                          <p:spTgt spid="7">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nodeType="clickEffect">
                                  <p:stCondLst>
                                    <p:cond delay="0"/>
                                  </p:stCondLst>
                                  <p:childTnLst>
                                    <p:set>
                                      <p:cBhvr>
                                        <p:cTn id="47" dur="1" fill="hold">
                                          <p:stCondLst>
                                            <p:cond delay="0"/>
                                          </p:stCondLst>
                                        </p:cTn>
                                        <p:tgtEl>
                                          <p:spTgt spid="8">
                                            <p:txEl>
                                              <p:pRg st="0" end="0"/>
                                            </p:txEl>
                                          </p:spTgt>
                                        </p:tgtEl>
                                        <p:attrNameLst>
                                          <p:attrName>style.visibility</p:attrName>
                                        </p:attrNameLst>
                                      </p:cBhvr>
                                      <p:to>
                                        <p:strVal val="visible"/>
                                      </p:to>
                                    </p:set>
                                    <p:animEffect transition="in" filter="dissolve">
                                      <p:cBhvr>
                                        <p:cTn id="48"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07704" y="404664"/>
            <a:ext cx="6948264" cy="1200329"/>
          </a:xfrm>
          <a:prstGeom prst="rect">
            <a:avLst/>
          </a:prstGeom>
        </p:spPr>
        <p:txBody>
          <a:bodyPr wrap="square">
            <a:spAutoFit/>
          </a:bodyPr>
          <a:lstStyle/>
          <a:p>
            <a:pPr algn="just"/>
            <a:r>
              <a:rPr lang="ar-EG" dirty="0"/>
              <a:t>تملأ الطفاية بمادة البودرة ( عادة ما تكون بكربونات الصوديوم أو بكربونات البوتاسيوم أو بودرة المونيكس) وذلك حسب سعة الطفاية ثم بعد ذلك يتم ضغط الطفاية بواسطة الهواء المضغوط حتى يشير المؤشر في سعة الضغط الموجودة عليها إلى اللون الأخضر.</a:t>
            </a:r>
            <a:endParaRPr lang="en-US" dirty="0"/>
          </a:p>
        </p:txBody>
      </p:sp>
      <p:sp>
        <p:nvSpPr>
          <p:cNvPr id="5" name="Rectangle 4"/>
          <p:cNvSpPr/>
          <p:nvPr/>
        </p:nvSpPr>
        <p:spPr>
          <a:xfrm>
            <a:off x="1907704" y="1772816"/>
            <a:ext cx="6948264" cy="923330"/>
          </a:xfrm>
          <a:prstGeom prst="rect">
            <a:avLst/>
          </a:prstGeom>
        </p:spPr>
        <p:txBody>
          <a:bodyPr wrap="square">
            <a:spAutoFit/>
          </a:bodyPr>
          <a:lstStyle/>
          <a:p>
            <a:pPr algn="just"/>
            <a:r>
              <a:rPr lang="ar-EG" b="1" dirty="0">
                <a:ln w="18000">
                  <a:solidFill>
                    <a:schemeClr val="accent2">
                      <a:satMod val="140000"/>
                    </a:schemeClr>
                  </a:solidFill>
                  <a:prstDash val="solid"/>
                  <a:miter lim="800000"/>
                </a:ln>
                <a:noFill/>
                <a:effectLst>
                  <a:outerShdw blurRad="25500" dist="23000" dir="7020000" algn="tl">
                    <a:srgbClr val="000000">
                      <a:alpha val="50000"/>
                    </a:srgbClr>
                  </a:outerShdw>
                </a:effectLst>
              </a:rPr>
              <a:t>إستخدام الطفاية : </a:t>
            </a:r>
            <a:r>
              <a:rPr lang="ar-SA" dirty="0"/>
              <a:t>يتم نزع مسمار الأامان والضغط على يد التشغيل التي بدورها تسمح للهواء المضغوط داخل الطفاية بالخروج بقوة دافعاً مادة البودرة إلى خارج الطفاية إلى مسافة قد تصل إلى ستة أمتار أو أكثر.</a:t>
            </a:r>
            <a:endParaRPr lang="en-US" dirty="0"/>
          </a:p>
        </p:txBody>
      </p:sp>
      <p:sp>
        <p:nvSpPr>
          <p:cNvPr id="6" name="Rectangle 5"/>
          <p:cNvSpPr/>
          <p:nvPr/>
        </p:nvSpPr>
        <p:spPr>
          <a:xfrm>
            <a:off x="1907704" y="2707701"/>
            <a:ext cx="6948264" cy="646331"/>
          </a:xfrm>
          <a:prstGeom prst="rect">
            <a:avLst/>
          </a:prstGeom>
        </p:spPr>
        <p:txBody>
          <a:bodyPr wrap="square">
            <a:spAutoFit/>
          </a:bodyPr>
          <a:lstStyle/>
          <a:p>
            <a:r>
              <a:rPr lang="ar-SA" dirty="0"/>
              <a:t>ويوجه مقذوف البودرة إلى قلب النيران مباشرة وتحريك اليد من جانب إلى الأخر.</a:t>
            </a:r>
            <a:endParaRPr lang="en-US" dirty="0"/>
          </a:p>
        </p:txBody>
      </p:sp>
      <p:pic>
        <p:nvPicPr>
          <p:cNvPr id="7" name="Picture 4" descr="1043p1"/>
          <p:cNvPicPr>
            <a:picLocks noChangeAspect="1" noChangeArrowheads="1"/>
          </p:cNvPicPr>
          <p:nvPr/>
        </p:nvPicPr>
        <p:blipFill>
          <a:blip r:embed="rId2"/>
          <a:srcRect/>
          <a:stretch>
            <a:fillRect/>
          </a:stretch>
        </p:blipFill>
        <p:spPr bwMode="auto">
          <a:xfrm>
            <a:off x="395536" y="3813002"/>
            <a:ext cx="1944216" cy="1344189"/>
          </a:xfrm>
          <a:prstGeom prst="rect">
            <a:avLst/>
          </a:prstGeom>
          <a:noFill/>
          <a:ln w="9525">
            <a:noFill/>
            <a:miter lim="800000"/>
            <a:headEnd/>
            <a:tailEnd/>
          </a:ln>
        </p:spPr>
      </p:pic>
      <p:pic>
        <p:nvPicPr>
          <p:cNvPr id="8" name="Picture 5" descr="1043p2"/>
          <p:cNvPicPr>
            <a:picLocks noChangeAspect="1" noChangeArrowheads="1"/>
          </p:cNvPicPr>
          <p:nvPr/>
        </p:nvPicPr>
        <p:blipFill rotWithShape="1">
          <a:blip r:embed="rId3"/>
          <a:srcRect l="4578" r="3430"/>
          <a:stretch/>
        </p:blipFill>
        <p:spPr bwMode="auto">
          <a:xfrm>
            <a:off x="2418209" y="3799109"/>
            <a:ext cx="2009775" cy="1358082"/>
          </a:xfrm>
          <a:prstGeom prst="rect">
            <a:avLst/>
          </a:prstGeom>
          <a:noFill/>
          <a:ln w="9525">
            <a:noFill/>
            <a:miter lim="800000"/>
            <a:headEnd/>
            <a:tailEnd/>
          </a:ln>
        </p:spPr>
      </p:pic>
      <p:pic>
        <p:nvPicPr>
          <p:cNvPr id="9" name="Picture 6" descr="1043p3"/>
          <p:cNvPicPr>
            <a:picLocks noChangeAspect="1" noChangeArrowheads="1"/>
          </p:cNvPicPr>
          <p:nvPr/>
        </p:nvPicPr>
        <p:blipFill>
          <a:blip r:embed="rId4"/>
          <a:srcRect/>
          <a:stretch>
            <a:fillRect/>
          </a:stretch>
        </p:blipFill>
        <p:spPr bwMode="auto">
          <a:xfrm>
            <a:off x="4499992" y="3813001"/>
            <a:ext cx="2103948" cy="1344189"/>
          </a:xfrm>
          <a:prstGeom prst="rect">
            <a:avLst/>
          </a:prstGeom>
          <a:noFill/>
          <a:ln w="9525">
            <a:noFill/>
            <a:miter lim="800000"/>
            <a:headEnd/>
            <a:tailEnd/>
          </a:ln>
        </p:spPr>
      </p:pic>
      <p:pic>
        <p:nvPicPr>
          <p:cNvPr id="10" name="Picture 7" descr="1043p4"/>
          <p:cNvPicPr>
            <a:picLocks noChangeAspect="1" noChangeArrowheads="1"/>
          </p:cNvPicPr>
          <p:nvPr/>
        </p:nvPicPr>
        <p:blipFill rotWithShape="1">
          <a:blip r:embed="rId5"/>
          <a:srcRect l="2885" r="9472"/>
          <a:stretch/>
        </p:blipFill>
        <p:spPr bwMode="auto">
          <a:xfrm>
            <a:off x="6667500" y="3799108"/>
            <a:ext cx="2407998" cy="1358082"/>
          </a:xfrm>
          <a:prstGeom prst="rect">
            <a:avLst/>
          </a:prstGeom>
          <a:noFill/>
          <a:ln w="9525">
            <a:noFill/>
            <a:miter lim="800000"/>
            <a:headEnd/>
            <a:tailEnd/>
          </a:ln>
        </p:spPr>
      </p:pic>
      <p:sp>
        <p:nvSpPr>
          <p:cNvPr id="12" name="Rectangle 11"/>
          <p:cNvSpPr/>
          <p:nvPr/>
        </p:nvSpPr>
        <p:spPr>
          <a:xfrm>
            <a:off x="699029" y="5301208"/>
            <a:ext cx="1337226" cy="369332"/>
          </a:xfrm>
          <a:prstGeom prst="rect">
            <a:avLst/>
          </a:prstGeom>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Pull </a:t>
            </a:r>
            <a:r>
              <a:rPr lang="ar-EG"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إجذب</a:t>
            </a: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3" name="Rectangle 12"/>
          <p:cNvSpPr/>
          <p:nvPr/>
        </p:nvSpPr>
        <p:spPr>
          <a:xfrm>
            <a:off x="2702386" y="5301208"/>
            <a:ext cx="1377300" cy="369332"/>
          </a:xfrm>
          <a:prstGeom prst="rect">
            <a:avLst/>
          </a:prstGeom>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Aim</a:t>
            </a:r>
            <a:r>
              <a:rPr lang="ar-EG"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وجه </a:t>
            </a: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4" name="Rectangle 13"/>
          <p:cNvSpPr/>
          <p:nvPr/>
        </p:nvSpPr>
        <p:spPr>
          <a:xfrm>
            <a:off x="4635689" y="5301208"/>
            <a:ext cx="1903085" cy="369332"/>
          </a:xfrm>
          <a:prstGeom prst="rect">
            <a:avLst/>
          </a:prstGeom>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Squeeze </a:t>
            </a:r>
            <a:r>
              <a:rPr lang="ar-EG"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إضغط</a:t>
            </a: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6" name="Rectangle 15"/>
          <p:cNvSpPr/>
          <p:nvPr/>
        </p:nvSpPr>
        <p:spPr>
          <a:xfrm>
            <a:off x="7087887" y="5293300"/>
            <a:ext cx="1499898" cy="369332"/>
          </a:xfrm>
          <a:prstGeom prst="rect">
            <a:avLst/>
          </a:prstGeom>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Sweep </a:t>
            </a:r>
            <a:r>
              <a:rPr lang="ar-EG"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حرك</a:t>
            </a: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5178656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ssolv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dissolve">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ssolv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strips(downLeft)">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dissolve">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strips(downLeft)">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dissolve">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12"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strips(downLeft)">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dissolve">
                                      <p:cBhvr>
                                        <p:cTn id="52" dur="500"/>
                                        <p:tgtEl>
                                          <p:spTgt spid="10"/>
                                        </p:tgtEl>
                                      </p:cBhvr>
                                    </p:animEffect>
                                  </p:childTnLst>
                                </p:cTn>
                              </p:par>
                            </p:childTnLst>
                          </p:cTn>
                        </p:par>
                      </p:childTnLst>
                    </p:cTn>
                  </p:par>
                  <p:par>
                    <p:cTn id="53" fill="hold">
                      <p:stCondLst>
                        <p:cond delay="indefinite"/>
                      </p:stCondLst>
                      <p:childTnLst>
                        <p:par>
                          <p:cTn id="54" fill="hold">
                            <p:stCondLst>
                              <p:cond delay="0"/>
                            </p:stCondLst>
                            <p:childTnLst>
                              <p:par>
                                <p:cTn id="55" presetID="18" presetClass="entr" presetSubtype="12"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strips(downLeft)">
                                      <p:cBhvr>
                                        <p:cTn id="5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15816" y="476672"/>
            <a:ext cx="3199914" cy="369332"/>
          </a:xfrm>
          <a:prstGeom prst="rect">
            <a:avLst/>
          </a:prstGeom>
        </p:spPr>
        <p:txBody>
          <a:bodyPr wrap="none">
            <a:spAutoFit/>
          </a:bodyPr>
          <a:lstStyle/>
          <a:p>
            <a:r>
              <a:rPr lang="ar-EG"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طفايات ثاني أكسيد الكربون </a:t>
            </a:r>
          </a:p>
        </p:txBody>
      </p:sp>
      <p:sp>
        <p:nvSpPr>
          <p:cNvPr id="5" name="Rectangle 4"/>
          <p:cNvSpPr/>
          <p:nvPr/>
        </p:nvSpPr>
        <p:spPr>
          <a:xfrm>
            <a:off x="953980" y="970856"/>
            <a:ext cx="7810151" cy="369332"/>
          </a:xfrm>
          <a:prstGeom prst="rect">
            <a:avLst/>
          </a:prstGeom>
        </p:spPr>
        <p:txBody>
          <a:bodyPr wrap="none">
            <a:spAutoFit/>
          </a:bodyPr>
          <a:lstStyle/>
          <a:p>
            <a:r>
              <a:rPr lang="ar-EG" dirty="0">
                <a:ln w="18415" cmpd="sng">
                  <a:solidFill>
                    <a:srgbClr val="FFFFFF"/>
                  </a:solidFill>
                  <a:prstDash val="solid"/>
                </a:ln>
                <a:solidFill>
                  <a:srgbClr val="FFFFFF"/>
                </a:solidFill>
                <a:effectLst>
                  <a:outerShdw blurRad="63500" dir="3600000" algn="tl" rotWithShape="0">
                    <a:srgbClr val="000000">
                      <a:alpha val="70000"/>
                    </a:srgbClr>
                  </a:outerShdw>
                </a:effectLst>
              </a:rPr>
              <a:t>تستخدم في إطفاء حرائق الكهرباء (</a:t>
            </a: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C</a:t>
            </a:r>
            <a:r>
              <a:rPr lang="ar-EG"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)مثل المعدات والأجهزة والتجهيزات الكهربائية</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Rectangle 5"/>
          <p:cNvSpPr/>
          <p:nvPr/>
        </p:nvSpPr>
        <p:spPr>
          <a:xfrm>
            <a:off x="1763688" y="1484784"/>
            <a:ext cx="7000443" cy="1477328"/>
          </a:xfrm>
          <a:prstGeom prst="rect">
            <a:avLst/>
          </a:prstGeom>
        </p:spPr>
        <p:txBody>
          <a:bodyPr wrap="square">
            <a:spAutoFit/>
          </a:bodyPr>
          <a:lstStyle/>
          <a:p>
            <a:pPr algn="just"/>
            <a:r>
              <a:rPr lang="ar-EG" dirty="0"/>
              <a:t>طفاية ثاني أكسيد الكربون هو غاز خامل لا يشتعل ولا يساعد على الأشتعال ويمكن تسييل الغاز تحت ضغط يبلغ 750 رطل على البوصة المربعة وتعبئته في إسطوانات حيث يتواجد بها على هيئة سائل مضغوط وعند خروجه من الأسطونة يتمدد قدر حجمه 450 مرة وتصل درجة حرارته إلى 80 درجة مئوية تحت الصفر.</a:t>
            </a:r>
            <a:endParaRPr lang="en-US" dirty="0"/>
          </a:p>
        </p:txBody>
      </p:sp>
      <p:sp>
        <p:nvSpPr>
          <p:cNvPr id="7" name="Rectangle 6"/>
          <p:cNvSpPr/>
          <p:nvPr/>
        </p:nvSpPr>
        <p:spPr>
          <a:xfrm>
            <a:off x="1763688" y="3068960"/>
            <a:ext cx="7000443" cy="923330"/>
          </a:xfrm>
          <a:prstGeom prst="rect">
            <a:avLst/>
          </a:prstGeom>
        </p:spPr>
        <p:txBody>
          <a:bodyPr wrap="square">
            <a:spAutoFit/>
          </a:bodyPr>
          <a:lstStyle/>
          <a:p>
            <a:pPr algn="just"/>
            <a:r>
              <a:rPr lang="ar-EG" dirty="0"/>
              <a:t>ومن خصائصة أيضاً إنه أثقل من الهواء مرة ونصف فيمكن إستخدامه ليحل محل الهواء المحيط بالحريق لفترة تكفي لعزل الأكسجين عن الحريق فيتم الأطفاء.</a:t>
            </a:r>
            <a:endParaRPr lang="en-US" dirty="0"/>
          </a:p>
        </p:txBody>
      </p:sp>
      <p:sp>
        <p:nvSpPr>
          <p:cNvPr id="9" name="Rectangle 8"/>
          <p:cNvSpPr/>
          <p:nvPr/>
        </p:nvSpPr>
        <p:spPr>
          <a:xfrm>
            <a:off x="1763688" y="3992290"/>
            <a:ext cx="7000443" cy="1200329"/>
          </a:xfrm>
          <a:prstGeom prst="rect">
            <a:avLst/>
          </a:prstGeom>
        </p:spPr>
        <p:txBody>
          <a:bodyPr wrap="square">
            <a:spAutoFit/>
          </a:bodyPr>
          <a:lstStyle/>
          <a:p>
            <a:pPr algn="just"/>
            <a:r>
              <a:rPr lang="ar-EG" dirty="0"/>
              <a:t>ويتسعمل غاز ثاني أكسيد الكربون بكفائة في إطفاء حرائق نوع (</a:t>
            </a:r>
            <a:r>
              <a:rPr lang="en-US" dirty="0"/>
              <a:t>B</a:t>
            </a:r>
            <a:r>
              <a:rPr lang="ar-EG" dirty="0"/>
              <a:t>) كذلك نظراً لتميزه بعدم ترك أثر ضار بمكان الحريق فيمكن إستخدامه في إطفاء حرائق الأجهزة الكهربائية الدقيقة كأجهزة الكمبيوتر وبالتالي لا يعرضها للتلف كما يمكن أن تفعلوا طفايات البودرة الجافة.</a:t>
            </a:r>
            <a:endParaRPr lang="en-US" dirty="0"/>
          </a:p>
        </p:txBody>
      </p:sp>
      <p:sp>
        <p:nvSpPr>
          <p:cNvPr id="10" name="Rectangle 9"/>
          <p:cNvSpPr/>
          <p:nvPr/>
        </p:nvSpPr>
        <p:spPr>
          <a:xfrm>
            <a:off x="818774" y="5445224"/>
            <a:ext cx="8080562" cy="369332"/>
          </a:xfrm>
          <a:prstGeom prst="rect">
            <a:avLst/>
          </a:prstGeom>
        </p:spPr>
        <p:txBody>
          <a:bodyPr wrap="square">
            <a:spAutoFit/>
          </a:bodyPr>
          <a:lstStyle/>
          <a:p>
            <a:pPr algn="just"/>
            <a:r>
              <a:rPr lang="ar-EG" dirty="0"/>
              <a:t>كما يصلح هذا الغاز لإطفاء حرائق التجهيزات الكهربائية لأنه غير موصل للتيار الكهربي.</a:t>
            </a:r>
            <a:endParaRPr lang="en-US" dirty="0"/>
          </a:p>
        </p:txBody>
      </p:sp>
      <p:pic>
        <p:nvPicPr>
          <p:cNvPr id="11" name="Picture 21"/>
          <p:cNvPicPr>
            <a:picLocks noChangeArrowheads="1"/>
          </p:cNvPicPr>
          <p:nvPr/>
        </p:nvPicPr>
        <p:blipFill>
          <a:blip r:embed="rId2" cstate="print"/>
          <a:srcRect/>
          <a:stretch>
            <a:fillRect/>
          </a:stretch>
        </p:blipFill>
        <p:spPr bwMode="auto">
          <a:xfrm>
            <a:off x="1997646" y="337053"/>
            <a:ext cx="983549" cy="648569"/>
          </a:xfrm>
          <a:prstGeom prst="rect">
            <a:avLst/>
          </a:prstGeom>
          <a:noFill/>
          <a:ln w="12700">
            <a:noFill/>
            <a:miter lim="800000"/>
            <a:headEnd/>
            <a:tailEnd/>
          </a:ln>
          <a:effectLst/>
        </p:spPr>
      </p:pic>
      <p:pic>
        <p:nvPicPr>
          <p:cNvPr id="12" name="Picture 5"/>
          <p:cNvPicPr>
            <a:picLocks noChangeArrowheads="1"/>
          </p:cNvPicPr>
          <p:nvPr/>
        </p:nvPicPr>
        <p:blipFill>
          <a:blip r:embed="rId3" cstate="print"/>
          <a:srcRect/>
          <a:stretch>
            <a:fillRect/>
          </a:stretch>
        </p:blipFill>
        <p:spPr bwMode="auto">
          <a:xfrm>
            <a:off x="494842" y="1340188"/>
            <a:ext cx="1122536" cy="4070028"/>
          </a:xfrm>
          <a:prstGeom prst="rect">
            <a:avLst/>
          </a:prstGeom>
          <a:noFill/>
          <a:ln w="12700">
            <a:noFill/>
            <a:miter lim="800000"/>
            <a:headEnd/>
            <a:tailEnd/>
          </a:ln>
          <a:effectLst/>
        </p:spPr>
      </p:pic>
    </p:spTree>
    <p:extLst>
      <p:ext uri="{BB962C8B-B14F-4D97-AF65-F5344CB8AC3E}">
        <p14:creationId xmlns:p14="http://schemas.microsoft.com/office/powerpoint/2010/main" val="358302341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ircle(in)">
                                      <p:cBhvr>
                                        <p:cTn id="12" dur="2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barn(inVertical)">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7">
                                            <p:txEl>
                                              <p:pRg st="0" end="0"/>
                                            </p:txEl>
                                          </p:spTgt>
                                        </p:tgtEl>
                                        <p:attrNameLst>
                                          <p:attrName>style.visibility</p:attrName>
                                        </p:attrNameLst>
                                      </p:cBhvr>
                                      <p:to>
                                        <p:strVal val="visible"/>
                                      </p:to>
                                    </p:set>
                                    <p:animEffect transition="in" filter="wipe(down)">
                                      <p:cBhvr>
                                        <p:cTn id="32" dur="500"/>
                                        <p:tgtEl>
                                          <p:spTgt spid="7">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animEffect transition="in" filter="barn(inVertical)">
                                      <p:cBhvr>
                                        <p:cTn id="37" dur="500"/>
                                        <p:tgtEl>
                                          <p:spTgt spid="9">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10">
                                            <p:txEl>
                                              <p:pRg st="0" end="0"/>
                                            </p:txEl>
                                          </p:spTgt>
                                        </p:tgtEl>
                                        <p:attrNameLst>
                                          <p:attrName>style.visibility</p:attrName>
                                        </p:attrNameLst>
                                      </p:cBhvr>
                                      <p:to>
                                        <p:strVal val="visible"/>
                                      </p:to>
                                    </p:set>
                                    <p:animEffect transition="in" filter="barn(inVertical)">
                                      <p:cBhvr>
                                        <p:cTn id="42"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71800" y="260648"/>
            <a:ext cx="6156176" cy="369332"/>
          </a:xfrm>
          <a:prstGeom prst="rect">
            <a:avLst/>
          </a:prstGeom>
        </p:spPr>
        <p:txBody>
          <a:bodyPr wrap="square">
            <a:spAutoFit/>
          </a:bodyPr>
          <a:lstStyle/>
          <a:p>
            <a:r>
              <a:rPr lang="ar-EG"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الخصائص الإطفائية لغاز ثاني أكسيد الكربون : </a:t>
            </a:r>
          </a:p>
        </p:txBody>
      </p:sp>
      <p:sp>
        <p:nvSpPr>
          <p:cNvPr id="5" name="Rectangle 4"/>
          <p:cNvSpPr/>
          <p:nvPr/>
        </p:nvSpPr>
        <p:spPr>
          <a:xfrm>
            <a:off x="1691680" y="810870"/>
            <a:ext cx="7236296" cy="646331"/>
          </a:xfrm>
          <a:prstGeom prst="rect">
            <a:avLst/>
          </a:prstGeom>
        </p:spPr>
        <p:txBody>
          <a:bodyPr wrap="square">
            <a:spAutoFit/>
          </a:bodyPr>
          <a:lstStyle/>
          <a:p>
            <a:pPr algn="just"/>
            <a:r>
              <a:rPr lang="ar-EG" dirty="0"/>
              <a:t>له خاصية الإنتشار داخل الأجهزة المحترقة لإطفاء الأجهزة الداخلية بها كما يتميز ثاني أكسيد الكربون بأثر أطفائي مزدوج (أثر خانق و أثر تبريدي).</a:t>
            </a:r>
            <a:endParaRPr lang="en-US" dirty="0"/>
          </a:p>
        </p:txBody>
      </p:sp>
      <p:sp>
        <p:nvSpPr>
          <p:cNvPr id="6" name="Rectangle 5"/>
          <p:cNvSpPr/>
          <p:nvPr/>
        </p:nvSpPr>
        <p:spPr>
          <a:xfrm>
            <a:off x="1691680" y="1478576"/>
            <a:ext cx="7236296" cy="923330"/>
          </a:xfrm>
          <a:prstGeom prst="rect">
            <a:avLst/>
          </a:prstGeom>
        </p:spPr>
        <p:txBody>
          <a:bodyPr wrap="square">
            <a:spAutoFit/>
          </a:bodyPr>
          <a:lstStyle/>
          <a:p>
            <a:pPr algn="just"/>
            <a:r>
              <a:rPr lang="ar-EG" b="1" dirty="0">
                <a:ln w="18000">
                  <a:solidFill>
                    <a:schemeClr val="accent2">
                      <a:satMod val="140000"/>
                    </a:schemeClr>
                  </a:solidFill>
                  <a:prstDash val="solid"/>
                  <a:miter lim="800000"/>
                </a:ln>
                <a:noFill/>
                <a:effectLst>
                  <a:outerShdw blurRad="25500" dist="23000" dir="7020000" algn="tl">
                    <a:srgbClr val="000000">
                      <a:alpha val="50000"/>
                    </a:srgbClr>
                  </a:outerShdw>
                </a:effectLst>
              </a:rPr>
              <a:t>أثر خانق : </a:t>
            </a:r>
            <a:r>
              <a:rPr lang="ar-EG" dirty="0"/>
              <a:t>عند قصف ثاني أكسيد الكربون على سطح الحريق تتكون طبقة منه في شكل سحابة ثقيلة تغطي هذا السطح المشتعل مما يؤدي ذلك إلى منع اكسجين الهواء من الوصول إلى الحريق فينطفي (بالخنق).</a:t>
            </a:r>
            <a:endParaRPr lang="en-US" dirty="0"/>
          </a:p>
        </p:txBody>
      </p:sp>
      <p:sp>
        <p:nvSpPr>
          <p:cNvPr id="7" name="Rectangle 6"/>
          <p:cNvSpPr/>
          <p:nvPr/>
        </p:nvSpPr>
        <p:spPr>
          <a:xfrm>
            <a:off x="1691680" y="2401906"/>
            <a:ext cx="7236296" cy="923330"/>
          </a:xfrm>
          <a:prstGeom prst="rect">
            <a:avLst/>
          </a:prstGeom>
        </p:spPr>
        <p:txBody>
          <a:bodyPr wrap="square">
            <a:spAutoFit/>
          </a:bodyPr>
          <a:lstStyle/>
          <a:p>
            <a:pPr algn="just"/>
            <a:r>
              <a:rPr lang="ar-EG" b="1" dirty="0">
                <a:ln w="18000">
                  <a:solidFill>
                    <a:schemeClr val="accent2">
                      <a:satMod val="140000"/>
                    </a:schemeClr>
                  </a:solidFill>
                  <a:prstDash val="solid"/>
                  <a:miter lim="800000"/>
                </a:ln>
                <a:noFill/>
                <a:effectLst>
                  <a:outerShdw blurRad="25500" dist="23000" dir="7020000" algn="tl">
                    <a:srgbClr val="000000">
                      <a:alpha val="50000"/>
                    </a:srgbClr>
                  </a:outerShdw>
                </a:effectLst>
              </a:rPr>
              <a:t>أثر تبريدي : </a:t>
            </a:r>
            <a:r>
              <a:rPr lang="ar-EG" dirty="0"/>
              <a:t>يخرج غاز الميسال بارداً ثقيلاً مكوناً بالورات ثلجية دقيقة تتحول إلى سُحب باردة قبل إتصالها بالأسطح المشتعلة ولكن إمتصاص الحرارة من الأجسام المشتعلة </a:t>
            </a:r>
            <a:r>
              <a:rPr lang="ar-EG" dirty="0" smtClean="0"/>
              <a:t>يكون </a:t>
            </a:r>
            <a:r>
              <a:rPr lang="ar-EG" dirty="0"/>
              <a:t>محدوداً فلا يعتمد عليه بصفة أساسية في الإطفاء.</a:t>
            </a:r>
            <a:endParaRPr lang="en-US" dirty="0"/>
          </a:p>
        </p:txBody>
      </p:sp>
      <p:sp>
        <p:nvSpPr>
          <p:cNvPr id="8" name="Rectangle 7"/>
          <p:cNvSpPr/>
          <p:nvPr/>
        </p:nvSpPr>
        <p:spPr>
          <a:xfrm>
            <a:off x="1691680" y="3429000"/>
            <a:ext cx="7236296" cy="1477328"/>
          </a:xfrm>
          <a:prstGeom prst="rect">
            <a:avLst/>
          </a:prstGeom>
        </p:spPr>
        <p:txBody>
          <a:bodyPr wrap="square">
            <a:spAutoFit/>
          </a:bodyPr>
          <a:lstStyle/>
          <a:p>
            <a:pPr algn="just"/>
            <a:r>
              <a:rPr lang="ar-EG" b="1" dirty="0">
                <a:ln w="18000">
                  <a:solidFill>
                    <a:schemeClr val="accent2">
                      <a:satMod val="140000"/>
                    </a:schemeClr>
                  </a:solidFill>
                  <a:prstDash val="solid"/>
                  <a:miter lim="800000"/>
                </a:ln>
                <a:noFill/>
                <a:effectLst>
                  <a:outerShdw blurRad="25500" dist="23000" dir="7020000" algn="tl">
                    <a:srgbClr val="000000">
                      <a:alpha val="50000"/>
                    </a:srgbClr>
                  </a:outerShdw>
                </a:effectLst>
              </a:rPr>
              <a:t>مخاطر الإستخدام :</a:t>
            </a:r>
            <a:r>
              <a:rPr lang="ar-EG" b="1" dirty="0"/>
              <a:t> </a:t>
            </a:r>
            <a:r>
              <a:rPr lang="ar-EG" dirty="0"/>
              <a:t>لا يعتبر غاز ثاني أكسيد الكربون غاز سام إلا إنه يسبب الإختناق عند إستنشاق كميات كبيره منه فيراعي عند الأطفاء في الأماكن المغلقة أن يتم الخروج بسرعة منها عقب الإطفاء مباشرة إلى الهواء الطلق وإذا تطلب الأمر إستخدام الغاز بكميات كبيرة أو لوقت طويل فيجب إستخدام أجهزة تنفس للوقاية من الأختناق.</a:t>
            </a:r>
            <a:endParaRPr lang="en-US" dirty="0"/>
          </a:p>
        </p:txBody>
      </p:sp>
      <p:sp>
        <p:nvSpPr>
          <p:cNvPr id="9" name="Rectangle 8"/>
          <p:cNvSpPr/>
          <p:nvPr/>
        </p:nvSpPr>
        <p:spPr>
          <a:xfrm>
            <a:off x="1691680" y="4906328"/>
            <a:ext cx="7236296" cy="646331"/>
          </a:xfrm>
          <a:prstGeom prst="rect">
            <a:avLst/>
          </a:prstGeom>
        </p:spPr>
        <p:txBody>
          <a:bodyPr wrap="square">
            <a:spAutoFit/>
          </a:bodyPr>
          <a:lstStyle/>
          <a:p>
            <a:pPr algn="just"/>
            <a:r>
              <a:rPr lang="ar-EG" b="1" dirty="0">
                <a:ln w="18000">
                  <a:solidFill>
                    <a:schemeClr val="accent2">
                      <a:satMod val="140000"/>
                    </a:schemeClr>
                  </a:solidFill>
                  <a:prstDash val="solid"/>
                  <a:miter lim="800000"/>
                </a:ln>
                <a:noFill/>
                <a:effectLst>
                  <a:outerShdw blurRad="25500" dist="23000" dir="7020000" algn="tl">
                    <a:srgbClr val="000000">
                      <a:alpha val="50000"/>
                    </a:srgbClr>
                  </a:outerShdw>
                </a:effectLst>
              </a:rPr>
              <a:t>أسلوب الأستخدام : </a:t>
            </a:r>
            <a:r>
              <a:rPr lang="ar-EG" dirty="0"/>
              <a:t>توجيه الغاز إلى جميع الاسطح المشتعلة من بُعد مناسب حتى يتم تغطيتها جميعها بهذا الغاز لكي يتحقق الأطفاء الكامل</a:t>
            </a:r>
            <a:r>
              <a:rPr lang="ar-EG" dirty="0" smtClean="0"/>
              <a:t>.</a:t>
            </a:r>
            <a:endParaRPr lang="en-US" dirty="0"/>
          </a:p>
        </p:txBody>
      </p:sp>
      <p:sp>
        <p:nvSpPr>
          <p:cNvPr id="10" name="Rectangle 9"/>
          <p:cNvSpPr/>
          <p:nvPr/>
        </p:nvSpPr>
        <p:spPr>
          <a:xfrm>
            <a:off x="1691680" y="5552659"/>
            <a:ext cx="7164288" cy="646331"/>
          </a:xfrm>
          <a:prstGeom prst="rect">
            <a:avLst/>
          </a:prstGeom>
        </p:spPr>
        <p:txBody>
          <a:bodyPr wrap="square">
            <a:spAutoFit/>
          </a:bodyPr>
          <a:lstStyle/>
          <a:p>
            <a:pPr algn="just"/>
            <a:r>
              <a:rPr lang="ar-EG" dirty="0" smtClean="0"/>
              <a:t>كما يمكن إستخدام طفاية أو أكثر لمحاصرة النيران لإمكان تحقيق الخنق لعدم وجود أي ثغرات ينفذ منها الأكسجين إلى النار.</a:t>
            </a:r>
            <a:endParaRPr lang="en-US" dirty="0"/>
          </a:p>
        </p:txBody>
      </p:sp>
      <p:pic>
        <p:nvPicPr>
          <p:cNvPr id="2050" name="Picture 2" descr="C:\Users\Maktba\Desktop\e2a0359e76d50f745f90d239823874f2d8f186a8-190517141301.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855" b="8759"/>
          <a:stretch/>
        </p:blipFill>
        <p:spPr bwMode="auto">
          <a:xfrm>
            <a:off x="251520" y="1052736"/>
            <a:ext cx="1501540" cy="11811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Maktba\Desktop\firedemo_221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2286101"/>
            <a:ext cx="1441048" cy="11549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713831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randombar(horizontal)">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randombar(horizontal)">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randombar(horizontal)">
                                      <p:cBhvr>
                                        <p:cTn id="22" dur="5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050"/>
                                        </p:tgtEl>
                                        <p:attrNameLst>
                                          <p:attrName>style.visibility</p:attrName>
                                        </p:attrNameLst>
                                      </p:cBhvr>
                                      <p:to>
                                        <p:strVal val="visible"/>
                                      </p:to>
                                    </p:set>
                                    <p:animEffect transition="in" filter="circle(in)">
                                      <p:cBhvr>
                                        <p:cTn id="27" dur="2000"/>
                                        <p:tgtEl>
                                          <p:spTgt spid="2050"/>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2051"/>
                                        </p:tgtEl>
                                        <p:attrNameLst>
                                          <p:attrName>style.visibility</p:attrName>
                                        </p:attrNameLst>
                                      </p:cBhvr>
                                      <p:to>
                                        <p:strVal val="visible"/>
                                      </p:to>
                                    </p:set>
                                    <p:animEffect transition="in" filter="circle(in)">
                                      <p:cBhvr>
                                        <p:cTn id="32" dur="2000"/>
                                        <p:tgtEl>
                                          <p:spTgt spid="2051"/>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Effect transition="in" filter="randombar(horizontal)">
                                      <p:cBhvr>
                                        <p:cTn id="37" dur="500"/>
                                        <p:tgtEl>
                                          <p:spTgt spid="8">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nodeType="clickEffect">
                                  <p:stCondLst>
                                    <p:cond delay="0"/>
                                  </p:stCondLst>
                                  <p:childTnLst>
                                    <p:set>
                                      <p:cBhvr>
                                        <p:cTn id="41" dur="1" fill="hold">
                                          <p:stCondLst>
                                            <p:cond delay="0"/>
                                          </p:stCondLst>
                                        </p:cTn>
                                        <p:tgtEl>
                                          <p:spTgt spid="9">
                                            <p:txEl>
                                              <p:pRg st="0" end="0"/>
                                            </p:txEl>
                                          </p:spTgt>
                                        </p:tgtEl>
                                        <p:attrNameLst>
                                          <p:attrName>style.visibility</p:attrName>
                                        </p:attrNameLst>
                                      </p:cBhvr>
                                      <p:to>
                                        <p:strVal val="visible"/>
                                      </p:to>
                                    </p:set>
                                    <p:animEffect transition="in" filter="randombar(horizontal)">
                                      <p:cBhvr>
                                        <p:cTn id="42" dur="500"/>
                                        <p:tgtEl>
                                          <p:spTgt spid="9">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nodeType="clickEffect">
                                  <p:stCondLst>
                                    <p:cond delay="0"/>
                                  </p:stCondLst>
                                  <p:childTnLst>
                                    <p:set>
                                      <p:cBhvr>
                                        <p:cTn id="46" dur="1" fill="hold">
                                          <p:stCondLst>
                                            <p:cond delay="0"/>
                                          </p:stCondLst>
                                        </p:cTn>
                                        <p:tgtEl>
                                          <p:spTgt spid="10">
                                            <p:txEl>
                                              <p:pRg st="0" end="0"/>
                                            </p:txEl>
                                          </p:spTgt>
                                        </p:tgtEl>
                                        <p:attrNameLst>
                                          <p:attrName>style.visibility</p:attrName>
                                        </p:attrNameLst>
                                      </p:cBhvr>
                                      <p:to>
                                        <p:strVal val="visible"/>
                                      </p:to>
                                    </p:set>
                                    <p:animEffect transition="in" filter="randombar(horizontal)">
                                      <p:cBhvr>
                                        <p:cTn id="4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925280"/>
            <a:ext cx="8496944" cy="646331"/>
          </a:xfrm>
          <a:prstGeom prst="rect">
            <a:avLst/>
          </a:prstGeom>
        </p:spPr>
        <p:txBody>
          <a:bodyPr wrap="square">
            <a:spAutoFit/>
          </a:bodyPr>
          <a:lstStyle/>
          <a:p>
            <a:pPr algn="ctr"/>
            <a:r>
              <a:rPr lang="ar-EG"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تستخدم </a:t>
            </a:r>
            <a:r>
              <a:rPr lang="ar-EG" dirty="0">
                <a:ln w="18415" cmpd="sng">
                  <a:solidFill>
                    <a:srgbClr val="FFFFFF"/>
                  </a:solidFill>
                  <a:prstDash val="solid"/>
                </a:ln>
                <a:solidFill>
                  <a:srgbClr val="FFFFFF"/>
                </a:solidFill>
                <a:effectLst>
                  <a:outerShdw blurRad="63500" dir="3600000" algn="tl" rotWithShape="0">
                    <a:srgbClr val="000000">
                      <a:alpha val="70000"/>
                    </a:srgbClr>
                  </a:outerShdw>
                </a:effectLst>
              </a:rPr>
              <a:t>في أطفاء المواد البترولية والسوائل الملتهبة (</a:t>
            </a: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B</a:t>
            </a:r>
            <a:r>
              <a:rPr lang="ar-EG" dirty="0">
                <a:ln w="18415" cmpd="sng">
                  <a:solidFill>
                    <a:srgbClr val="FFFFFF"/>
                  </a:solidFill>
                  <a:prstDash val="solid"/>
                </a:ln>
                <a:solidFill>
                  <a:srgbClr val="FFFFFF"/>
                </a:solidFill>
                <a:effectLst>
                  <a:outerShdw blurRad="63500" dir="3600000" algn="tl" rotWithShape="0">
                    <a:srgbClr val="000000">
                      <a:alpha val="70000"/>
                    </a:srgbClr>
                  </a:outerShdw>
                </a:effectLst>
              </a:rPr>
              <a:t>) مثل : بنزين السيارات والكيروسين والمذيبات والكحولات.</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Rectangle 4"/>
          <p:cNvSpPr/>
          <p:nvPr/>
        </p:nvSpPr>
        <p:spPr>
          <a:xfrm>
            <a:off x="3981414" y="476672"/>
            <a:ext cx="1936748" cy="369332"/>
          </a:xfrm>
          <a:prstGeom prst="rect">
            <a:avLst/>
          </a:prstGeom>
        </p:spPr>
        <p:txBody>
          <a:bodyPr wrap="none">
            <a:spAutoFit/>
          </a:bodyPr>
          <a:lstStyle/>
          <a:p>
            <a:r>
              <a:rPr lang="ar-EG"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طفايات الرغاوي </a:t>
            </a:r>
            <a:endParaRPr lang="ar-EG"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Rectangle 5"/>
          <p:cNvSpPr/>
          <p:nvPr/>
        </p:nvSpPr>
        <p:spPr>
          <a:xfrm>
            <a:off x="3491880" y="1556792"/>
            <a:ext cx="5336629" cy="1494768"/>
          </a:xfrm>
          <a:prstGeom prst="rect">
            <a:avLst/>
          </a:prstGeom>
        </p:spPr>
        <p:txBody>
          <a:bodyPr wrap="square">
            <a:spAutoFit/>
          </a:bodyPr>
          <a:lstStyle/>
          <a:p>
            <a:pPr>
              <a:lnSpc>
                <a:spcPct val="115000"/>
              </a:lnSpc>
              <a:spcAft>
                <a:spcPts val="1000"/>
              </a:spcAft>
            </a:pPr>
            <a:r>
              <a:rPr lang="ar-EG"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a:ea typeface="Calibri"/>
                <a:cs typeface="Arial"/>
              </a:rPr>
              <a:t>أنواع المواد الرغوية : </a:t>
            </a:r>
            <a:endParaRPr lang="en-US" sz="1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a:ea typeface="Calibri"/>
              <a:cs typeface="Arial"/>
            </a:endParaRPr>
          </a:p>
          <a:p>
            <a:pPr marL="342900" lvl="0" indent="-342900">
              <a:lnSpc>
                <a:spcPct val="115000"/>
              </a:lnSpc>
              <a:buFont typeface="+mj-lt"/>
              <a:buAutoNum type="arabicPeriod"/>
            </a:pPr>
            <a:r>
              <a:rPr lang="ar-EG" dirty="0" smtClean="0">
                <a:effectLst/>
                <a:latin typeface="Calibri"/>
                <a:ea typeface="Calibri"/>
                <a:cs typeface="Arial"/>
              </a:rPr>
              <a:t>الرغاوي الكميائية.</a:t>
            </a:r>
            <a:endParaRPr lang="en-US" sz="1400" dirty="0" smtClean="0">
              <a:effectLst/>
              <a:latin typeface="Calibri"/>
              <a:ea typeface="Calibri"/>
              <a:cs typeface="Arial"/>
            </a:endParaRPr>
          </a:p>
          <a:p>
            <a:pPr marL="342900" lvl="0" indent="-342900">
              <a:lnSpc>
                <a:spcPct val="115000"/>
              </a:lnSpc>
              <a:buFont typeface="+mj-lt"/>
              <a:buAutoNum type="arabicPeriod"/>
            </a:pPr>
            <a:r>
              <a:rPr lang="ar-EG" dirty="0" smtClean="0">
                <a:effectLst/>
                <a:latin typeface="Calibri"/>
                <a:ea typeface="Calibri"/>
                <a:cs typeface="Arial"/>
              </a:rPr>
              <a:t>الرغاوي الميكانيكية أو الهوائية.</a:t>
            </a:r>
            <a:endParaRPr lang="en-US" sz="1400" dirty="0" smtClean="0">
              <a:effectLst/>
              <a:latin typeface="Calibri"/>
              <a:ea typeface="Calibri"/>
              <a:cs typeface="Arial"/>
            </a:endParaRPr>
          </a:p>
          <a:p>
            <a:pPr marL="342900" lvl="0" indent="-342900">
              <a:lnSpc>
                <a:spcPct val="115000"/>
              </a:lnSpc>
              <a:spcAft>
                <a:spcPts val="1000"/>
              </a:spcAft>
              <a:buFont typeface="+mj-lt"/>
              <a:buAutoNum type="arabicPeriod"/>
            </a:pPr>
            <a:r>
              <a:rPr lang="ar-EG" dirty="0" smtClean="0">
                <a:effectLst/>
                <a:latin typeface="Calibri"/>
                <a:ea typeface="Calibri"/>
                <a:cs typeface="Arial"/>
              </a:rPr>
              <a:t>الرغاوي عالية الإنتشار.</a:t>
            </a:r>
            <a:endParaRPr lang="en-US" sz="1400" dirty="0">
              <a:effectLst/>
              <a:latin typeface="Calibri"/>
              <a:ea typeface="Calibri"/>
              <a:cs typeface="Arial"/>
            </a:endParaRPr>
          </a:p>
        </p:txBody>
      </p:sp>
      <p:sp>
        <p:nvSpPr>
          <p:cNvPr id="7" name="Rectangle 6"/>
          <p:cNvSpPr/>
          <p:nvPr/>
        </p:nvSpPr>
        <p:spPr>
          <a:xfrm>
            <a:off x="2051720" y="3284984"/>
            <a:ext cx="6776789" cy="1200329"/>
          </a:xfrm>
          <a:prstGeom prst="rect">
            <a:avLst/>
          </a:prstGeom>
        </p:spPr>
        <p:txBody>
          <a:bodyPr wrap="square">
            <a:spAutoFit/>
          </a:bodyPr>
          <a:lstStyle/>
          <a:p>
            <a:r>
              <a:rPr lang="ar-EG" b="1" dirty="0">
                <a:ln w="18000">
                  <a:solidFill>
                    <a:schemeClr val="accent2">
                      <a:satMod val="140000"/>
                    </a:schemeClr>
                  </a:solidFill>
                  <a:prstDash val="solid"/>
                  <a:miter lim="800000"/>
                </a:ln>
                <a:noFill/>
                <a:effectLst>
                  <a:outerShdw blurRad="25500" dist="23000" dir="7020000" algn="tl">
                    <a:srgbClr val="000000">
                      <a:alpha val="50000"/>
                    </a:srgbClr>
                  </a:outerShdw>
                </a:effectLst>
              </a:rPr>
              <a:t>أولاً </a:t>
            </a:r>
            <a:r>
              <a:rPr lang="ar-EG"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الرغاوي </a:t>
            </a:r>
            <a:r>
              <a:rPr lang="ar-EG" b="1" dirty="0">
                <a:ln w="18000">
                  <a:solidFill>
                    <a:schemeClr val="accent2">
                      <a:satMod val="140000"/>
                    </a:schemeClr>
                  </a:solidFill>
                  <a:prstDash val="solid"/>
                  <a:miter lim="800000"/>
                </a:ln>
                <a:noFill/>
                <a:effectLst>
                  <a:outerShdw blurRad="25500" dist="23000" dir="7020000" algn="tl">
                    <a:srgbClr val="000000">
                      <a:alpha val="50000"/>
                    </a:srgbClr>
                  </a:outerShdw>
                </a:effectLst>
              </a:rPr>
              <a:t>الكميائية : </a:t>
            </a:r>
            <a:r>
              <a:rPr lang="ar-EG" dirty="0"/>
              <a:t>تتكون من محلول بيكروبونات الصوديوم + محلول كبريتات الألومنيوم + مثبت (الزيت التركي الأحمر أو </a:t>
            </a:r>
            <a:r>
              <a:rPr lang="ar-EG" dirty="0" smtClean="0"/>
              <a:t>العرقسوس) </a:t>
            </a:r>
            <a:r>
              <a:rPr lang="ar-EG" dirty="0"/>
              <a:t>+ </a:t>
            </a:r>
            <a:r>
              <a:rPr lang="ar-EG" dirty="0" smtClean="0"/>
              <a:t>الماء</a:t>
            </a:r>
            <a:r>
              <a:rPr lang="ar-EG" dirty="0"/>
              <a:t> </a:t>
            </a:r>
            <a:r>
              <a:rPr lang="ar-EG" dirty="0" smtClean="0"/>
              <a:t>= </a:t>
            </a:r>
            <a:r>
              <a:rPr lang="ar-EG" dirty="0"/>
              <a:t>كبريتات الصوديوم </a:t>
            </a:r>
            <a:r>
              <a:rPr lang="ar-EG" dirty="0" smtClean="0"/>
              <a:t>+ </a:t>
            </a:r>
            <a:r>
              <a:rPr lang="ar-EG" dirty="0"/>
              <a:t>ثاني أكسيد الكربون + إدروكسيد أمونيوم = رغاوي كميائية.</a:t>
            </a:r>
            <a:endParaRPr lang="en-US" dirty="0"/>
          </a:p>
        </p:txBody>
      </p:sp>
      <p:sp>
        <p:nvSpPr>
          <p:cNvPr id="8" name="Rectangle 7"/>
          <p:cNvSpPr/>
          <p:nvPr/>
        </p:nvSpPr>
        <p:spPr>
          <a:xfrm>
            <a:off x="2267744" y="4613523"/>
            <a:ext cx="6560765" cy="923330"/>
          </a:xfrm>
          <a:prstGeom prst="rect">
            <a:avLst/>
          </a:prstGeom>
        </p:spPr>
        <p:txBody>
          <a:bodyPr wrap="square">
            <a:spAutoFit/>
          </a:bodyPr>
          <a:lstStyle/>
          <a:p>
            <a:pPr algn="just"/>
            <a:r>
              <a:rPr lang="ar-EG" b="1" dirty="0">
                <a:ln w="18000">
                  <a:solidFill>
                    <a:schemeClr val="accent2">
                      <a:satMod val="140000"/>
                    </a:schemeClr>
                  </a:solidFill>
                  <a:prstDash val="solid"/>
                  <a:miter lim="800000"/>
                </a:ln>
                <a:noFill/>
                <a:effectLst>
                  <a:outerShdw blurRad="25500" dist="23000" dir="7020000" algn="tl">
                    <a:srgbClr val="000000">
                      <a:alpha val="50000"/>
                    </a:srgbClr>
                  </a:outerShdw>
                </a:effectLst>
              </a:rPr>
              <a:t>ثانياً </a:t>
            </a:r>
            <a:r>
              <a:rPr lang="ar-EG"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الرغاوي </a:t>
            </a:r>
            <a:r>
              <a:rPr lang="ar-EG" b="1" dirty="0">
                <a:ln w="18000">
                  <a:solidFill>
                    <a:schemeClr val="accent2">
                      <a:satMod val="140000"/>
                    </a:schemeClr>
                  </a:solidFill>
                  <a:prstDash val="solid"/>
                  <a:miter lim="800000"/>
                </a:ln>
                <a:noFill/>
                <a:effectLst>
                  <a:outerShdw blurRad="25500" dist="23000" dir="7020000" algn="tl">
                    <a:srgbClr val="000000">
                      <a:alpha val="50000"/>
                    </a:srgbClr>
                  </a:outerShdw>
                </a:effectLst>
              </a:rPr>
              <a:t>الميكانيكية أو الهوائية : </a:t>
            </a:r>
            <a:r>
              <a:rPr lang="ar-EG" dirty="0"/>
              <a:t>يتم تكوينه وتوليده عن طريق دفع الهواء بقوة من مخلوط من الهواء والسائل المركز من المولد الرغوي ويقوم الهواء بتكوين فقاعات.</a:t>
            </a:r>
            <a:endParaRPr lang="en-US" dirty="0"/>
          </a:p>
        </p:txBody>
      </p:sp>
      <p:sp>
        <p:nvSpPr>
          <p:cNvPr id="9" name="Rectangle 8"/>
          <p:cNvSpPr/>
          <p:nvPr/>
        </p:nvSpPr>
        <p:spPr>
          <a:xfrm>
            <a:off x="2131765" y="5593779"/>
            <a:ext cx="6696744" cy="646331"/>
          </a:xfrm>
          <a:prstGeom prst="rect">
            <a:avLst/>
          </a:prstGeom>
        </p:spPr>
        <p:txBody>
          <a:bodyPr wrap="square">
            <a:spAutoFit/>
          </a:bodyPr>
          <a:lstStyle/>
          <a:p>
            <a:r>
              <a:rPr lang="ar-EG"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ثالثا الرغاوي </a:t>
            </a:r>
            <a:r>
              <a:rPr lang="ar-EG" b="1" dirty="0">
                <a:ln w="18000">
                  <a:solidFill>
                    <a:schemeClr val="accent2">
                      <a:satMod val="140000"/>
                    </a:schemeClr>
                  </a:solidFill>
                  <a:prstDash val="solid"/>
                  <a:miter lim="800000"/>
                </a:ln>
                <a:noFill/>
                <a:effectLst>
                  <a:outerShdw blurRad="25500" dist="23000" dir="7020000" algn="tl">
                    <a:srgbClr val="000000">
                      <a:alpha val="50000"/>
                    </a:srgbClr>
                  </a:outerShdw>
                </a:effectLst>
              </a:rPr>
              <a:t>عالية الإنتشار : </a:t>
            </a:r>
            <a:r>
              <a:rPr lang="ar-EG" dirty="0"/>
              <a:t>وهي متواجهدة في عربات الأطفاء المجهزة لإنتاج الرغاوي.</a:t>
            </a:r>
            <a:endParaRPr lang="en-US" dirty="0"/>
          </a:p>
        </p:txBody>
      </p:sp>
      <p:pic>
        <p:nvPicPr>
          <p:cNvPr id="3074" name="Picture 2" descr="C:\Users\Maktba\Desktop\last-doc-44-638.jpg"/>
          <p:cNvPicPr>
            <a:picLocks noChangeAspect="1" noChangeArrowheads="1"/>
          </p:cNvPicPr>
          <p:nvPr/>
        </p:nvPicPr>
        <p:blipFill rotWithShape="1">
          <a:blip r:embed="rId2">
            <a:extLst>
              <a:ext uri="{28A0092B-C50C-407E-A947-70E740481C1C}">
                <a14:useLocalDpi xmlns:a14="http://schemas.microsoft.com/office/drawing/2010/main" val="0"/>
              </a:ext>
            </a:extLst>
          </a:blip>
          <a:srcRect l="39234" t="17773" r="25970"/>
          <a:stretch/>
        </p:blipFill>
        <p:spPr bwMode="auto">
          <a:xfrm>
            <a:off x="0" y="1340768"/>
            <a:ext cx="2069923" cy="55172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75215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anim calcmode="lin" valueType="num">
                                      <p:cBhvr>
                                        <p:cTn id="8" dur="2000" fill="hold"/>
                                        <p:tgtEl>
                                          <p:spTgt spid="5">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074"/>
                                        </p:tgtEl>
                                        <p:attrNameLst>
                                          <p:attrName>style.visibility</p:attrName>
                                        </p:attrNameLst>
                                      </p:cBhvr>
                                      <p:to>
                                        <p:strVal val="visible"/>
                                      </p:to>
                                    </p:set>
                                    <p:anim calcmode="lin" valueType="num">
                                      <p:cBhvr>
                                        <p:cTn id="21" dur="500" fill="hold"/>
                                        <p:tgtEl>
                                          <p:spTgt spid="3074"/>
                                        </p:tgtEl>
                                        <p:attrNameLst>
                                          <p:attrName>ppt_w</p:attrName>
                                        </p:attrNameLst>
                                      </p:cBhvr>
                                      <p:tavLst>
                                        <p:tav tm="0">
                                          <p:val>
                                            <p:fltVal val="0"/>
                                          </p:val>
                                        </p:tav>
                                        <p:tav tm="100000">
                                          <p:val>
                                            <p:strVal val="#ppt_w"/>
                                          </p:val>
                                        </p:tav>
                                      </p:tavLst>
                                    </p:anim>
                                    <p:anim calcmode="lin" valueType="num">
                                      <p:cBhvr>
                                        <p:cTn id="22" dur="500" fill="hold"/>
                                        <p:tgtEl>
                                          <p:spTgt spid="3074"/>
                                        </p:tgtEl>
                                        <p:attrNameLst>
                                          <p:attrName>ppt_h</p:attrName>
                                        </p:attrNameLst>
                                      </p:cBhvr>
                                      <p:tavLst>
                                        <p:tav tm="0">
                                          <p:val>
                                            <p:fltVal val="0"/>
                                          </p:val>
                                        </p:tav>
                                        <p:tav tm="100000">
                                          <p:val>
                                            <p:strVal val="#ppt_h"/>
                                          </p:val>
                                        </p:tav>
                                      </p:tavLst>
                                    </p:anim>
                                    <p:animEffect transition="in" filter="fade">
                                      <p:cBhvr>
                                        <p:cTn id="23" dur="500"/>
                                        <p:tgtEl>
                                          <p:spTgt spid="3074"/>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Effect transition="in" filter="wheel(1)">
                                      <p:cBhvr>
                                        <p:cTn id="28" dur="2000"/>
                                        <p:tgtEl>
                                          <p:spTgt spid="6">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6">
                                            <p:txEl>
                                              <p:pRg st="1" end="1"/>
                                            </p:txEl>
                                          </p:spTgt>
                                        </p:tgtEl>
                                        <p:attrNameLst>
                                          <p:attrName>style.visibility</p:attrName>
                                        </p:attrNameLst>
                                      </p:cBhvr>
                                      <p:to>
                                        <p:strVal val="visible"/>
                                      </p:to>
                                    </p:set>
                                    <p:animEffect transition="in" filter="wipe(down)">
                                      <p:cBhvr>
                                        <p:cTn id="33" dur="500"/>
                                        <p:tgtEl>
                                          <p:spTgt spid="6">
                                            <p:txEl>
                                              <p:pRg st="1" end="1"/>
                                            </p:txEl>
                                          </p:spTgt>
                                        </p:tgtEl>
                                      </p:cBhvr>
                                    </p:animEffect>
                                  </p:childTnLst>
                                </p:cTn>
                              </p:par>
                              <p:par>
                                <p:cTn id="34" presetID="22" presetClass="entr" presetSubtype="4" fill="hold" nodeType="withEffect">
                                  <p:stCondLst>
                                    <p:cond delay="0"/>
                                  </p:stCondLst>
                                  <p:childTnLst>
                                    <p:set>
                                      <p:cBhvr>
                                        <p:cTn id="35" dur="1" fill="hold">
                                          <p:stCondLst>
                                            <p:cond delay="0"/>
                                          </p:stCondLst>
                                        </p:cTn>
                                        <p:tgtEl>
                                          <p:spTgt spid="6">
                                            <p:txEl>
                                              <p:pRg st="2" end="2"/>
                                            </p:txEl>
                                          </p:spTgt>
                                        </p:tgtEl>
                                        <p:attrNameLst>
                                          <p:attrName>style.visibility</p:attrName>
                                        </p:attrNameLst>
                                      </p:cBhvr>
                                      <p:to>
                                        <p:strVal val="visible"/>
                                      </p:to>
                                    </p:set>
                                    <p:animEffect transition="in" filter="wipe(down)">
                                      <p:cBhvr>
                                        <p:cTn id="36" dur="500"/>
                                        <p:tgtEl>
                                          <p:spTgt spid="6">
                                            <p:txEl>
                                              <p:pRg st="2" end="2"/>
                                            </p:txEl>
                                          </p:spTgt>
                                        </p:tgtEl>
                                      </p:cBhvr>
                                    </p:animEffect>
                                  </p:childTnLst>
                                </p:cTn>
                              </p:par>
                              <p:par>
                                <p:cTn id="37" presetID="22" presetClass="entr" presetSubtype="4" fill="hold" nodeType="withEffect">
                                  <p:stCondLst>
                                    <p:cond delay="0"/>
                                  </p:stCondLst>
                                  <p:childTnLst>
                                    <p:set>
                                      <p:cBhvr>
                                        <p:cTn id="38" dur="1" fill="hold">
                                          <p:stCondLst>
                                            <p:cond delay="0"/>
                                          </p:stCondLst>
                                        </p:cTn>
                                        <p:tgtEl>
                                          <p:spTgt spid="6">
                                            <p:txEl>
                                              <p:pRg st="3" end="3"/>
                                            </p:txEl>
                                          </p:spTgt>
                                        </p:tgtEl>
                                        <p:attrNameLst>
                                          <p:attrName>style.visibility</p:attrName>
                                        </p:attrNameLst>
                                      </p:cBhvr>
                                      <p:to>
                                        <p:strVal val="visible"/>
                                      </p:to>
                                    </p:set>
                                    <p:animEffect transition="in" filter="wipe(down)">
                                      <p:cBhvr>
                                        <p:cTn id="39" dur="500"/>
                                        <p:tgtEl>
                                          <p:spTgt spid="6">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6" presetClass="entr" presetSubtype="16" fill="hold" nodeType="clickEffect">
                                  <p:stCondLst>
                                    <p:cond delay="0"/>
                                  </p:stCondLst>
                                  <p:childTnLst>
                                    <p:set>
                                      <p:cBhvr>
                                        <p:cTn id="43" dur="1" fill="hold">
                                          <p:stCondLst>
                                            <p:cond delay="0"/>
                                          </p:stCondLst>
                                        </p:cTn>
                                        <p:tgtEl>
                                          <p:spTgt spid="7">
                                            <p:txEl>
                                              <p:pRg st="0" end="0"/>
                                            </p:txEl>
                                          </p:spTgt>
                                        </p:tgtEl>
                                        <p:attrNameLst>
                                          <p:attrName>style.visibility</p:attrName>
                                        </p:attrNameLst>
                                      </p:cBhvr>
                                      <p:to>
                                        <p:strVal val="visible"/>
                                      </p:to>
                                    </p:set>
                                    <p:animEffect transition="in" filter="circle(in)">
                                      <p:cBhvr>
                                        <p:cTn id="44" dur="2000"/>
                                        <p:tgtEl>
                                          <p:spTgt spid="7">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6" presetClass="entr" presetSubtype="16" fill="hold" nodeType="clickEffect">
                                  <p:stCondLst>
                                    <p:cond delay="0"/>
                                  </p:stCondLst>
                                  <p:childTnLst>
                                    <p:set>
                                      <p:cBhvr>
                                        <p:cTn id="48" dur="1" fill="hold">
                                          <p:stCondLst>
                                            <p:cond delay="0"/>
                                          </p:stCondLst>
                                        </p:cTn>
                                        <p:tgtEl>
                                          <p:spTgt spid="8">
                                            <p:txEl>
                                              <p:pRg st="0" end="0"/>
                                            </p:txEl>
                                          </p:spTgt>
                                        </p:tgtEl>
                                        <p:attrNameLst>
                                          <p:attrName>style.visibility</p:attrName>
                                        </p:attrNameLst>
                                      </p:cBhvr>
                                      <p:to>
                                        <p:strVal val="visible"/>
                                      </p:to>
                                    </p:set>
                                    <p:animEffect transition="in" filter="circle(in)">
                                      <p:cBhvr>
                                        <p:cTn id="49" dur="2000"/>
                                        <p:tgtEl>
                                          <p:spTgt spid="8">
                                            <p:txEl>
                                              <p:pRg st="0" end="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6" presetClass="entr" presetSubtype="16" fill="hold" nodeType="clickEffect">
                                  <p:stCondLst>
                                    <p:cond delay="0"/>
                                  </p:stCondLst>
                                  <p:childTnLst>
                                    <p:set>
                                      <p:cBhvr>
                                        <p:cTn id="53" dur="1" fill="hold">
                                          <p:stCondLst>
                                            <p:cond delay="0"/>
                                          </p:stCondLst>
                                        </p:cTn>
                                        <p:tgtEl>
                                          <p:spTgt spid="9">
                                            <p:txEl>
                                              <p:pRg st="0" end="0"/>
                                            </p:txEl>
                                          </p:spTgt>
                                        </p:tgtEl>
                                        <p:attrNameLst>
                                          <p:attrName>style.visibility</p:attrName>
                                        </p:attrNameLst>
                                      </p:cBhvr>
                                      <p:to>
                                        <p:strVal val="visible"/>
                                      </p:to>
                                    </p:set>
                                    <p:animEffect transition="in" filter="circle(in)">
                                      <p:cBhvr>
                                        <p:cTn id="54"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48072" y="188640"/>
            <a:ext cx="8388424" cy="2031325"/>
          </a:xfrm>
          <a:prstGeom prst="rect">
            <a:avLst/>
          </a:prstGeom>
        </p:spPr>
        <p:txBody>
          <a:bodyPr wrap="square">
            <a:spAutoFit/>
          </a:bodyPr>
          <a:lstStyle/>
          <a:p>
            <a:r>
              <a:rPr lang="ar-EG" b="1" dirty="0">
                <a:ln w="18000">
                  <a:solidFill>
                    <a:schemeClr val="accent2">
                      <a:satMod val="140000"/>
                    </a:schemeClr>
                  </a:solidFill>
                  <a:prstDash val="solid"/>
                  <a:miter lim="800000"/>
                </a:ln>
                <a:noFill/>
                <a:effectLst>
                  <a:outerShdw blurRad="25500" dist="23000" dir="7020000" algn="tl">
                    <a:srgbClr val="000000">
                      <a:alpha val="50000"/>
                    </a:srgbClr>
                  </a:outerShdw>
                </a:effectLst>
              </a:rPr>
              <a:t>طفايات الرغاوي : </a:t>
            </a:r>
            <a:endParaRPr lang="ar-EG"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r>
              <a:rPr lang="ar-EG" dirty="0" smtClean="0"/>
              <a:t>يتستخدم </a:t>
            </a:r>
            <a:r>
              <a:rPr lang="ar-EG" dirty="0"/>
              <a:t>لإطفاء السوائل الملتهبة والمواد </a:t>
            </a:r>
            <a:r>
              <a:rPr lang="ar-EG" dirty="0" smtClean="0"/>
              <a:t>البترولية.</a:t>
            </a:r>
            <a:endParaRPr lang="en-US" dirty="0"/>
          </a:p>
          <a:p>
            <a:pPr lvl="0"/>
            <a:r>
              <a:rPr lang="ar-EG" dirty="0"/>
              <a:t>تغطية السطح مما يمنع وصول الهواء ( الخنق ).</a:t>
            </a:r>
            <a:endParaRPr lang="en-US" dirty="0"/>
          </a:p>
          <a:p>
            <a:pPr lvl="0"/>
            <a:r>
              <a:rPr lang="ar-EG" dirty="0"/>
              <a:t>منع تصاعد أبخرة المادة ( العزل ).</a:t>
            </a:r>
            <a:endParaRPr lang="en-US" dirty="0"/>
          </a:p>
          <a:p>
            <a:pPr lvl="0"/>
            <a:r>
              <a:rPr lang="ar-EG" dirty="0"/>
              <a:t>تبريد لإحتوائها على الماء  ( التبريد ).</a:t>
            </a:r>
            <a:endParaRPr lang="en-US" dirty="0"/>
          </a:p>
          <a:p>
            <a:pPr lvl="0"/>
            <a:r>
              <a:rPr lang="ar-EG" dirty="0"/>
              <a:t>تبريد ومزج ميكانيكي للسائل المشتعل مع مكونات الرغاوي ( إستحلاب ) وحتى تكون  المادة.</a:t>
            </a:r>
            <a:endParaRPr lang="en-US" dirty="0"/>
          </a:p>
        </p:txBody>
      </p:sp>
      <p:sp>
        <p:nvSpPr>
          <p:cNvPr id="6" name="Rectangle 5"/>
          <p:cNvSpPr/>
          <p:nvPr/>
        </p:nvSpPr>
        <p:spPr>
          <a:xfrm>
            <a:off x="2538536" y="2113062"/>
            <a:ext cx="6641976" cy="1813317"/>
          </a:xfrm>
          <a:prstGeom prst="rect">
            <a:avLst/>
          </a:prstGeom>
        </p:spPr>
        <p:txBody>
          <a:bodyPr wrap="square">
            <a:spAutoFit/>
          </a:bodyPr>
          <a:lstStyle/>
          <a:p>
            <a:pPr>
              <a:lnSpc>
                <a:spcPct val="115000"/>
              </a:lnSpc>
              <a:spcAft>
                <a:spcPts val="1000"/>
              </a:spcAft>
            </a:pPr>
            <a:r>
              <a:rPr lang="ar-EG"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a:ea typeface="Calibri"/>
                <a:cs typeface="Arial"/>
              </a:rPr>
              <a:t>الطفايات الرغوية ذات تأثير فعال فإنه يجب أن تكون : </a:t>
            </a:r>
            <a:endParaRPr lang="en-US" sz="1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a:ea typeface="Calibri"/>
              <a:cs typeface="Arial"/>
            </a:endParaRPr>
          </a:p>
          <a:p>
            <a:pPr marL="342900" lvl="0" indent="-342900">
              <a:lnSpc>
                <a:spcPct val="115000"/>
              </a:lnSpc>
              <a:buFont typeface="+mj-lt"/>
              <a:buAutoNum type="arabicPeriod"/>
            </a:pPr>
            <a:r>
              <a:rPr lang="ar-EG" dirty="0" smtClean="0">
                <a:effectLst/>
                <a:latin typeface="Calibri"/>
                <a:ea typeface="Calibri"/>
                <a:cs typeface="Arial"/>
              </a:rPr>
              <a:t>أقل كثافة من المادة التي يستخدم في إطفائها.</a:t>
            </a:r>
            <a:endParaRPr lang="en-US" sz="1400" dirty="0" smtClean="0">
              <a:effectLst/>
              <a:latin typeface="Calibri"/>
              <a:ea typeface="Calibri"/>
              <a:cs typeface="Arial"/>
            </a:endParaRPr>
          </a:p>
          <a:p>
            <a:pPr marL="342900" lvl="0" indent="-342900">
              <a:lnSpc>
                <a:spcPct val="115000"/>
              </a:lnSpc>
              <a:buFont typeface="+mj-lt"/>
              <a:buAutoNum type="arabicPeriod"/>
            </a:pPr>
            <a:r>
              <a:rPr lang="ar-EG" dirty="0" smtClean="0">
                <a:effectLst/>
                <a:latin typeface="Calibri"/>
                <a:ea typeface="Calibri"/>
                <a:cs typeface="Arial"/>
              </a:rPr>
              <a:t>ذات درجة لزوجة قليلة وبسيطة حتى يمكن أن تنتشر فوق السطح.</a:t>
            </a:r>
            <a:endParaRPr lang="en-US" sz="1400" dirty="0" smtClean="0">
              <a:effectLst/>
              <a:latin typeface="Calibri"/>
              <a:ea typeface="Calibri"/>
              <a:cs typeface="Arial"/>
            </a:endParaRPr>
          </a:p>
          <a:p>
            <a:pPr marL="342900" lvl="0" indent="-342900">
              <a:lnSpc>
                <a:spcPct val="115000"/>
              </a:lnSpc>
              <a:buFont typeface="+mj-lt"/>
              <a:buAutoNum type="arabicPeriod"/>
            </a:pPr>
            <a:r>
              <a:rPr lang="ar-EG" dirty="0" smtClean="0">
                <a:effectLst/>
                <a:latin typeface="Calibri"/>
                <a:ea typeface="Calibri"/>
                <a:cs typeface="Arial"/>
              </a:rPr>
              <a:t>متماسكة بدرجة معقولة بحيث لا تتأثر بالحرارة العالية بسرعة.</a:t>
            </a:r>
            <a:endParaRPr lang="en-US" sz="1400" dirty="0" smtClean="0">
              <a:effectLst/>
              <a:latin typeface="Calibri"/>
              <a:ea typeface="Calibri"/>
              <a:cs typeface="Arial"/>
            </a:endParaRPr>
          </a:p>
          <a:p>
            <a:pPr marL="342900" lvl="0" indent="-342900">
              <a:lnSpc>
                <a:spcPct val="115000"/>
              </a:lnSpc>
              <a:spcAft>
                <a:spcPts val="1000"/>
              </a:spcAft>
              <a:buFont typeface="+mj-lt"/>
              <a:buAutoNum type="arabicPeriod"/>
            </a:pPr>
            <a:r>
              <a:rPr lang="ar-EG" dirty="0" smtClean="0">
                <a:effectLst/>
                <a:latin typeface="Calibri"/>
                <a:ea typeface="Calibri"/>
                <a:cs typeface="Arial"/>
              </a:rPr>
              <a:t>لها خاصية الأحتفاظ بالماء التي تدخل في تركيبتها لأطول مدة ممكنة.</a:t>
            </a:r>
            <a:endParaRPr lang="en-US" sz="1400" dirty="0">
              <a:effectLst/>
              <a:latin typeface="Calibri"/>
              <a:ea typeface="Calibri"/>
              <a:cs typeface="Arial"/>
            </a:endParaRPr>
          </a:p>
        </p:txBody>
      </p:sp>
      <p:sp>
        <p:nvSpPr>
          <p:cNvPr id="7" name="Rectangle 6"/>
          <p:cNvSpPr/>
          <p:nvPr/>
        </p:nvSpPr>
        <p:spPr>
          <a:xfrm>
            <a:off x="792088" y="3801814"/>
            <a:ext cx="8388424" cy="923330"/>
          </a:xfrm>
          <a:prstGeom prst="rect">
            <a:avLst/>
          </a:prstGeom>
        </p:spPr>
        <p:txBody>
          <a:bodyPr wrap="square">
            <a:spAutoFit/>
          </a:bodyPr>
          <a:lstStyle/>
          <a:p>
            <a:r>
              <a:rPr lang="ar-EG" b="1" dirty="0">
                <a:ln w="18000">
                  <a:solidFill>
                    <a:schemeClr val="accent2">
                      <a:satMod val="140000"/>
                    </a:schemeClr>
                  </a:solidFill>
                  <a:prstDash val="solid"/>
                  <a:miter lim="800000"/>
                </a:ln>
                <a:noFill/>
                <a:effectLst>
                  <a:outerShdw blurRad="25500" dist="23000" dir="7020000" algn="tl">
                    <a:srgbClr val="000000">
                      <a:alpha val="50000"/>
                    </a:srgbClr>
                  </a:outerShdw>
                </a:effectLst>
              </a:rPr>
              <a:t>اسلوب الاستخدام : </a:t>
            </a:r>
            <a:r>
              <a:rPr lang="ar-SA" dirty="0"/>
              <a:t>توجه المادة الرغوية إلى نقطه ثابتة على جدار الوعاء أو التانك في الإتجاه المقابل للمستخدم لتصطدم  به وتفقد قوة إندفاعها فتنزلق وتطفوا ببطئ فوق سطح </a:t>
            </a:r>
            <a:r>
              <a:rPr lang="ar-SA" dirty="0" smtClean="0"/>
              <a:t>السائل</a:t>
            </a:r>
            <a:r>
              <a:rPr lang="ar-EG" dirty="0" smtClean="0"/>
              <a:t>.</a:t>
            </a:r>
            <a:endParaRPr lang="en-US" dirty="0"/>
          </a:p>
        </p:txBody>
      </p:sp>
      <p:pic>
        <p:nvPicPr>
          <p:cNvPr id="4098" name="Picture 2" descr="C:\Users\Maktba\Desktop\hqdefault.jpg"/>
          <p:cNvPicPr>
            <a:picLocks noChangeAspect="1" noChangeArrowheads="1"/>
          </p:cNvPicPr>
          <p:nvPr/>
        </p:nvPicPr>
        <p:blipFill rotWithShape="1">
          <a:blip r:embed="rId2">
            <a:extLst>
              <a:ext uri="{28A0092B-C50C-407E-A947-70E740481C1C}">
                <a14:useLocalDpi xmlns:a14="http://schemas.microsoft.com/office/drawing/2010/main" val="0"/>
              </a:ext>
            </a:extLst>
          </a:blip>
          <a:srcRect l="8824" r="5550"/>
          <a:stretch/>
        </p:blipFill>
        <p:spPr bwMode="auto">
          <a:xfrm>
            <a:off x="755576" y="4725788"/>
            <a:ext cx="2254771" cy="1974982"/>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Maktba\Desktop\fire-training.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5856" y="4725144"/>
            <a:ext cx="4923728" cy="1968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627112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1000"/>
                                        <p:tgtEl>
                                          <p:spTgt spid="4098"/>
                                        </p:tgtEl>
                                      </p:cBhvr>
                                    </p:animEffect>
                                    <p:anim calcmode="lin" valueType="num">
                                      <p:cBhvr>
                                        <p:cTn id="8" dur="1000" fill="hold"/>
                                        <p:tgtEl>
                                          <p:spTgt spid="4098"/>
                                        </p:tgtEl>
                                        <p:attrNameLst>
                                          <p:attrName>ppt_x</p:attrName>
                                        </p:attrNameLst>
                                      </p:cBhvr>
                                      <p:tavLst>
                                        <p:tav tm="0">
                                          <p:val>
                                            <p:strVal val="#ppt_x"/>
                                          </p:val>
                                        </p:tav>
                                        <p:tav tm="100000">
                                          <p:val>
                                            <p:strVal val="#ppt_x"/>
                                          </p:val>
                                        </p:tav>
                                      </p:tavLst>
                                    </p:anim>
                                    <p:anim calcmode="lin" valueType="num">
                                      <p:cBhvr>
                                        <p:cTn id="9" dur="1000" fill="hold"/>
                                        <p:tgtEl>
                                          <p:spTgt spid="409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099"/>
                                        </p:tgtEl>
                                        <p:attrNameLst>
                                          <p:attrName>style.visibility</p:attrName>
                                        </p:attrNameLst>
                                      </p:cBhvr>
                                      <p:to>
                                        <p:strVal val="visible"/>
                                      </p:to>
                                    </p:set>
                                    <p:animEffect transition="in" filter="fade">
                                      <p:cBhvr>
                                        <p:cTn id="14" dur="1000"/>
                                        <p:tgtEl>
                                          <p:spTgt spid="4099"/>
                                        </p:tgtEl>
                                      </p:cBhvr>
                                    </p:animEffect>
                                    <p:anim calcmode="lin" valueType="num">
                                      <p:cBhvr>
                                        <p:cTn id="15" dur="1000" fill="hold"/>
                                        <p:tgtEl>
                                          <p:spTgt spid="4099"/>
                                        </p:tgtEl>
                                        <p:attrNameLst>
                                          <p:attrName>ppt_x</p:attrName>
                                        </p:attrNameLst>
                                      </p:cBhvr>
                                      <p:tavLst>
                                        <p:tav tm="0">
                                          <p:val>
                                            <p:strVal val="#ppt_x"/>
                                          </p:val>
                                        </p:tav>
                                        <p:tav tm="100000">
                                          <p:val>
                                            <p:strVal val="#ppt_x"/>
                                          </p:val>
                                        </p:tav>
                                      </p:tavLst>
                                    </p:anim>
                                    <p:anim calcmode="lin" valueType="num">
                                      <p:cBhvr>
                                        <p:cTn id="16" dur="1000" fill="hold"/>
                                        <p:tgtEl>
                                          <p:spTgt spid="409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wipe(down)">
                                      <p:cBhvr>
                                        <p:cTn id="21" dur="500"/>
                                        <p:tgtEl>
                                          <p:spTgt spid="4">
                                            <p:txEl>
                                              <p:pRg st="0" end="0"/>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4">
                                            <p:txEl>
                                              <p:pRg st="1" end="1"/>
                                            </p:txEl>
                                          </p:spTgt>
                                        </p:tgtEl>
                                        <p:attrNameLst>
                                          <p:attrName>style.visibility</p:attrName>
                                        </p:attrNameLst>
                                      </p:cBhvr>
                                      <p:to>
                                        <p:strVal val="visible"/>
                                      </p:to>
                                    </p:set>
                                    <p:animEffect transition="in" filter="wipe(down)">
                                      <p:cBhvr>
                                        <p:cTn id="24" dur="500"/>
                                        <p:tgtEl>
                                          <p:spTgt spid="4">
                                            <p:txEl>
                                              <p:pRg st="1" end="1"/>
                                            </p:txEl>
                                          </p:spTgt>
                                        </p:tgtEl>
                                      </p:cBhvr>
                                    </p:animEffect>
                                  </p:childTnLst>
                                </p:cTn>
                              </p:par>
                              <p:par>
                                <p:cTn id="25" presetID="22" presetClass="entr" presetSubtype="4" fill="hold" nodeType="with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wipe(down)">
                                      <p:cBhvr>
                                        <p:cTn id="27" dur="500"/>
                                        <p:tgtEl>
                                          <p:spTgt spid="4">
                                            <p:txEl>
                                              <p:pRg st="2" end="2"/>
                                            </p:txEl>
                                          </p:spTgt>
                                        </p:tgtEl>
                                      </p:cBhvr>
                                    </p:animEffect>
                                  </p:childTnLst>
                                </p:cTn>
                              </p:par>
                              <p:par>
                                <p:cTn id="28" presetID="22" presetClass="entr" presetSubtype="4" fill="hold" nodeType="withEffect">
                                  <p:stCondLst>
                                    <p:cond delay="0"/>
                                  </p:stCondLst>
                                  <p:childTnLst>
                                    <p:set>
                                      <p:cBhvr>
                                        <p:cTn id="29" dur="1" fill="hold">
                                          <p:stCondLst>
                                            <p:cond delay="0"/>
                                          </p:stCondLst>
                                        </p:cTn>
                                        <p:tgtEl>
                                          <p:spTgt spid="4">
                                            <p:txEl>
                                              <p:pRg st="3" end="3"/>
                                            </p:txEl>
                                          </p:spTgt>
                                        </p:tgtEl>
                                        <p:attrNameLst>
                                          <p:attrName>style.visibility</p:attrName>
                                        </p:attrNameLst>
                                      </p:cBhvr>
                                      <p:to>
                                        <p:strVal val="visible"/>
                                      </p:to>
                                    </p:set>
                                    <p:animEffect transition="in" filter="wipe(down)">
                                      <p:cBhvr>
                                        <p:cTn id="30" dur="500"/>
                                        <p:tgtEl>
                                          <p:spTgt spid="4">
                                            <p:txEl>
                                              <p:pRg st="3" end="3"/>
                                            </p:txEl>
                                          </p:spTgt>
                                        </p:tgtEl>
                                      </p:cBhvr>
                                    </p:animEffect>
                                  </p:childTnLst>
                                </p:cTn>
                              </p:par>
                              <p:par>
                                <p:cTn id="31" presetID="22" presetClass="entr" presetSubtype="4" fill="hold" nodeType="with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animEffect transition="in" filter="wipe(down)">
                                      <p:cBhvr>
                                        <p:cTn id="33" dur="500"/>
                                        <p:tgtEl>
                                          <p:spTgt spid="4">
                                            <p:txEl>
                                              <p:pRg st="4" end="4"/>
                                            </p:txEl>
                                          </p:spTgt>
                                        </p:tgtEl>
                                      </p:cBhvr>
                                    </p:animEffect>
                                  </p:childTnLst>
                                </p:cTn>
                              </p:par>
                              <p:par>
                                <p:cTn id="34" presetID="22" presetClass="entr" presetSubtype="4" fill="hold" nodeType="withEffect">
                                  <p:stCondLst>
                                    <p:cond delay="0"/>
                                  </p:stCondLst>
                                  <p:childTnLst>
                                    <p:set>
                                      <p:cBhvr>
                                        <p:cTn id="35" dur="1" fill="hold">
                                          <p:stCondLst>
                                            <p:cond delay="0"/>
                                          </p:stCondLst>
                                        </p:cTn>
                                        <p:tgtEl>
                                          <p:spTgt spid="4">
                                            <p:txEl>
                                              <p:pRg st="5" end="5"/>
                                            </p:txEl>
                                          </p:spTgt>
                                        </p:tgtEl>
                                        <p:attrNameLst>
                                          <p:attrName>style.visibility</p:attrName>
                                        </p:attrNameLst>
                                      </p:cBhvr>
                                      <p:to>
                                        <p:strVal val="visible"/>
                                      </p:to>
                                    </p:set>
                                    <p:animEffect transition="in" filter="wipe(down)">
                                      <p:cBhvr>
                                        <p:cTn id="36" dur="500"/>
                                        <p:tgtEl>
                                          <p:spTgt spid="4">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6">
                                            <p:txEl>
                                              <p:pRg st="0" end="0"/>
                                            </p:txEl>
                                          </p:spTgt>
                                        </p:tgtEl>
                                        <p:attrNameLst>
                                          <p:attrName>style.visibility</p:attrName>
                                        </p:attrNameLst>
                                      </p:cBhvr>
                                      <p:to>
                                        <p:strVal val="visible"/>
                                      </p:to>
                                    </p:set>
                                    <p:animEffect transition="in" filter="wipe(down)">
                                      <p:cBhvr>
                                        <p:cTn id="41" dur="500"/>
                                        <p:tgtEl>
                                          <p:spTgt spid="6">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6">
                                            <p:txEl>
                                              <p:pRg st="1" end="1"/>
                                            </p:txEl>
                                          </p:spTgt>
                                        </p:tgtEl>
                                        <p:attrNameLst>
                                          <p:attrName>style.visibility</p:attrName>
                                        </p:attrNameLst>
                                      </p:cBhvr>
                                      <p:to>
                                        <p:strVal val="visible"/>
                                      </p:to>
                                    </p:set>
                                    <p:animEffect transition="in" filter="fade">
                                      <p:cBhvr>
                                        <p:cTn id="46" dur="1000"/>
                                        <p:tgtEl>
                                          <p:spTgt spid="6">
                                            <p:txEl>
                                              <p:pRg st="1" end="1"/>
                                            </p:txEl>
                                          </p:spTgt>
                                        </p:tgtEl>
                                      </p:cBhvr>
                                    </p:animEffect>
                                    <p:anim calcmode="lin" valueType="num">
                                      <p:cBhvr>
                                        <p:cTn id="47"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48" dur="1000" fill="hold"/>
                                        <p:tgtEl>
                                          <p:spTgt spid="6">
                                            <p:txEl>
                                              <p:pRg st="1" end="1"/>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6">
                                            <p:txEl>
                                              <p:pRg st="2" end="2"/>
                                            </p:txEl>
                                          </p:spTgt>
                                        </p:tgtEl>
                                        <p:attrNameLst>
                                          <p:attrName>style.visibility</p:attrName>
                                        </p:attrNameLst>
                                      </p:cBhvr>
                                      <p:to>
                                        <p:strVal val="visible"/>
                                      </p:to>
                                    </p:set>
                                    <p:animEffect transition="in" filter="fade">
                                      <p:cBhvr>
                                        <p:cTn id="51" dur="1000"/>
                                        <p:tgtEl>
                                          <p:spTgt spid="6">
                                            <p:txEl>
                                              <p:pRg st="2" end="2"/>
                                            </p:txEl>
                                          </p:spTgt>
                                        </p:tgtEl>
                                      </p:cBhvr>
                                    </p:animEffect>
                                    <p:anim calcmode="lin" valueType="num">
                                      <p:cBhvr>
                                        <p:cTn id="5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53" dur="1000" fill="hold"/>
                                        <p:tgtEl>
                                          <p:spTgt spid="6">
                                            <p:txEl>
                                              <p:pRg st="2" end="2"/>
                                            </p:txEl>
                                          </p:spTgt>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6">
                                            <p:txEl>
                                              <p:pRg st="3" end="3"/>
                                            </p:txEl>
                                          </p:spTgt>
                                        </p:tgtEl>
                                        <p:attrNameLst>
                                          <p:attrName>style.visibility</p:attrName>
                                        </p:attrNameLst>
                                      </p:cBhvr>
                                      <p:to>
                                        <p:strVal val="visible"/>
                                      </p:to>
                                    </p:set>
                                    <p:animEffect transition="in" filter="fade">
                                      <p:cBhvr>
                                        <p:cTn id="56" dur="1000"/>
                                        <p:tgtEl>
                                          <p:spTgt spid="6">
                                            <p:txEl>
                                              <p:pRg st="3" end="3"/>
                                            </p:txEl>
                                          </p:spTgt>
                                        </p:tgtEl>
                                      </p:cBhvr>
                                    </p:animEffect>
                                    <p:anim calcmode="lin" valueType="num">
                                      <p:cBhvr>
                                        <p:cTn id="57"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58" dur="1000" fill="hold"/>
                                        <p:tgtEl>
                                          <p:spTgt spid="6">
                                            <p:txEl>
                                              <p:pRg st="3" end="3"/>
                                            </p:txEl>
                                          </p:spTgt>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6">
                                            <p:txEl>
                                              <p:pRg st="4" end="4"/>
                                            </p:txEl>
                                          </p:spTgt>
                                        </p:tgtEl>
                                        <p:attrNameLst>
                                          <p:attrName>style.visibility</p:attrName>
                                        </p:attrNameLst>
                                      </p:cBhvr>
                                      <p:to>
                                        <p:strVal val="visible"/>
                                      </p:to>
                                    </p:set>
                                    <p:animEffect transition="in" filter="fade">
                                      <p:cBhvr>
                                        <p:cTn id="61" dur="1000"/>
                                        <p:tgtEl>
                                          <p:spTgt spid="6">
                                            <p:txEl>
                                              <p:pRg st="4" end="4"/>
                                            </p:txEl>
                                          </p:spTgt>
                                        </p:tgtEl>
                                      </p:cBhvr>
                                    </p:animEffect>
                                    <p:anim calcmode="lin" valueType="num">
                                      <p:cBhvr>
                                        <p:cTn id="62"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63"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6" presetClass="entr" presetSubtype="16" fill="hold" nodeType="clickEffect">
                                  <p:stCondLst>
                                    <p:cond delay="0"/>
                                  </p:stCondLst>
                                  <p:childTnLst>
                                    <p:set>
                                      <p:cBhvr>
                                        <p:cTn id="67" dur="1" fill="hold">
                                          <p:stCondLst>
                                            <p:cond delay="0"/>
                                          </p:stCondLst>
                                        </p:cTn>
                                        <p:tgtEl>
                                          <p:spTgt spid="7">
                                            <p:txEl>
                                              <p:pRg st="0" end="0"/>
                                            </p:txEl>
                                          </p:spTgt>
                                        </p:tgtEl>
                                        <p:attrNameLst>
                                          <p:attrName>style.visibility</p:attrName>
                                        </p:attrNameLst>
                                      </p:cBhvr>
                                      <p:to>
                                        <p:strVal val="visible"/>
                                      </p:to>
                                    </p:set>
                                    <p:animEffect transition="in" filter="circle(in)">
                                      <p:cBhvr>
                                        <p:cTn id="68"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980728"/>
            <a:ext cx="8388424" cy="646331"/>
          </a:xfrm>
          <a:prstGeom prst="rect">
            <a:avLst/>
          </a:prstGeom>
        </p:spPr>
        <p:txBody>
          <a:bodyPr wrap="square">
            <a:spAutoFit/>
          </a:bodyPr>
          <a:lstStyle/>
          <a:p>
            <a:pPr algn="ctr"/>
            <a:r>
              <a:rPr lang="ar-SA"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يكثر </a:t>
            </a:r>
            <a:r>
              <a:rPr lang="ar-SA" dirty="0">
                <a:ln w="18415" cmpd="sng">
                  <a:solidFill>
                    <a:srgbClr val="FFFFFF"/>
                  </a:solidFill>
                  <a:prstDash val="solid"/>
                </a:ln>
                <a:solidFill>
                  <a:srgbClr val="FFFFFF"/>
                </a:solidFill>
                <a:effectLst>
                  <a:outerShdw blurRad="63500" dir="3600000" algn="tl" rotWithShape="0">
                    <a:srgbClr val="000000">
                      <a:alpha val="70000"/>
                    </a:srgbClr>
                  </a:outerShdw>
                </a:effectLst>
              </a:rPr>
              <a:t>أستخدامها في الأطفاء لأنها الأقل تكلفة وأكثرها فاعليه وأسهلها جلبه وسهلة الحمل والنقل وسهل توفيرها بشبكات المياه أو المصادر الطبيعية.</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Rectangle 4"/>
          <p:cNvSpPr/>
          <p:nvPr/>
        </p:nvSpPr>
        <p:spPr>
          <a:xfrm>
            <a:off x="4069928" y="476672"/>
            <a:ext cx="1359667" cy="369332"/>
          </a:xfrm>
          <a:prstGeom prst="rect">
            <a:avLst/>
          </a:prstGeom>
        </p:spPr>
        <p:txBody>
          <a:bodyPr wrap="none">
            <a:spAutoFit/>
          </a:bodyPr>
          <a:lstStyle/>
          <a:p>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طفاية الماء</a:t>
            </a:r>
            <a:endParaRPr lang="ar-EG"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Rectangle 5"/>
          <p:cNvSpPr/>
          <p:nvPr/>
        </p:nvSpPr>
        <p:spPr>
          <a:xfrm>
            <a:off x="899592" y="1772816"/>
            <a:ext cx="8028384" cy="369332"/>
          </a:xfrm>
          <a:prstGeom prst="rect">
            <a:avLst/>
          </a:prstGeom>
        </p:spPr>
        <p:txBody>
          <a:bodyPr wrap="square">
            <a:spAutoFit/>
          </a:bodyPr>
          <a:lstStyle/>
          <a:p>
            <a:pPr algn="ctr"/>
            <a:r>
              <a:rPr lang="ar-SA" b="1" dirty="0"/>
              <a:t>تأثير الماء في الحريق </a:t>
            </a:r>
            <a:r>
              <a:rPr lang="ar-SA" dirty="0"/>
              <a:t>(التبريد – الحجب – العزل – الخنق).</a:t>
            </a:r>
            <a:endParaRPr lang="en-US" dirty="0"/>
          </a:p>
        </p:txBody>
      </p:sp>
      <p:sp>
        <p:nvSpPr>
          <p:cNvPr id="7" name="Rectangle 6"/>
          <p:cNvSpPr/>
          <p:nvPr/>
        </p:nvSpPr>
        <p:spPr>
          <a:xfrm>
            <a:off x="2286000" y="2142148"/>
            <a:ext cx="6641976" cy="369332"/>
          </a:xfrm>
          <a:prstGeom prst="rect">
            <a:avLst/>
          </a:prstGeom>
        </p:spPr>
        <p:txBody>
          <a:bodyPr wrap="square">
            <a:spAutoFit/>
          </a:bodyPr>
          <a:lstStyle/>
          <a:p>
            <a:r>
              <a:rPr lang="ar-SA" b="1" dirty="0">
                <a:ln w="18000">
                  <a:solidFill>
                    <a:schemeClr val="accent2">
                      <a:satMod val="140000"/>
                    </a:schemeClr>
                  </a:solidFill>
                  <a:prstDash val="solid"/>
                  <a:miter lim="800000"/>
                </a:ln>
                <a:noFill/>
                <a:effectLst>
                  <a:outerShdw blurRad="25500" dist="23000" dir="7020000" algn="tl">
                    <a:srgbClr val="000000">
                      <a:alpha val="50000"/>
                    </a:srgbClr>
                  </a:outerShdw>
                </a:effectLst>
              </a:rPr>
              <a:t>صور إستخدامه : </a:t>
            </a:r>
            <a:r>
              <a:rPr lang="ar-SA" dirty="0"/>
              <a:t>على هيئة تيار مستمر ( خط – رزاز – ضباب).</a:t>
            </a:r>
            <a:endParaRPr lang="en-US" dirty="0"/>
          </a:p>
        </p:txBody>
      </p:sp>
      <p:sp>
        <p:nvSpPr>
          <p:cNvPr id="8" name="Rectangle 7"/>
          <p:cNvSpPr/>
          <p:nvPr/>
        </p:nvSpPr>
        <p:spPr>
          <a:xfrm>
            <a:off x="2411760" y="2511480"/>
            <a:ext cx="6516216" cy="2131866"/>
          </a:xfrm>
          <a:prstGeom prst="rect">
            <a:avLst/>
          </a:prstGeom>
        </p:spPr>
        <p:txBody>
          <a:bodyPr wrap="square">
            <a:spAutoFit/>
          </a:bodyPr>
          <a:lstStyle/>
          <a:p>
            <a:pPr>
              <a:lnSpc>
                <a:spcPct val="115000"/>
              </a:lnSpc>
              <a:spcAft>
                <a:spcPts val="1000"/>
              </a:spcAft>
            </a:pPr>
            <a:r>
              <a:rPr lang="ar-SA"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a:ea typeface="Calibri"/>
              </a:rPr>
              <a:t>أسلوب إستخدام الماء : </a:t>
            </a:r>
            <a:endPar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a:ea typeface="Calibri"/>
            </a:endParaRPr>
          </a:p>
          <a:p>
            <a:pPr marL="342900" lvl="0" indent="-342900" algn="just">
              <a:lnSpc>
                <a:spcPct val="115000"/>
              </a:lnSpc>
              <a:buFont typeface="+mj-lt"/>
              <a:buAutoNum type="arabicPeriod"/>
            </a:pPr>
            <a:r>
              <a:rPr lang="ar-EG" dirty="0" smtClean="0">
                <a:effectLst/>
                <a:latin typeface="Calibri"/>
                <a:ea typeface="Calibri"/>
              </a:rPr>
              <a:t>في صورة تيار مائي يوجه إلى الأجسام المشتعلة مباشرة.</a:t>
            </a:r>
            <a:endParaRPr lang="en-US" sz="1400" dirty="0" smtClean="0">
              <a:effectLst/>
              <a:latin typeface="Calibri"/>
              <a:ea typeface="Calibri"/>
            </a:endParaRPr>
          </a:p>
          <a:p>
            <a:pPr marL="342900" lvl="0" indent="-342900" algn="just">
              <a:lnSpc>
                <a:spcPct val="115000"/>
              </a:lnSpc>
              <a:spcAft>
                <a:spcPts val="1000"/>
              </a:spcAft>
              <a:buFont typeface="+mj-lt"/>
              <a:buAutoNum type="arabicPeriod"/>
            </a:pPr>
            <a:r>
              <a:rPr lang="ar-EG" dirty="0" smtClean="0">
                <a:effectLst/>
                <a:latin typeface="Calibri"/>
                <a:ea typeface="Calibri"/>
              </a:rPr>
              <a:t>في صورة رزاز أو ضباب في حالة الحرائق الصطحية أو الاشياء التي يخشى تلفها مع تحريك اليد في جميع الإتجاهات وذلك للإستفادة من التأثير في الدخان طرد المخلفات ونواتج الإحتراق وتبريد الحوائط والاسقف.</a:t>
            </a:r>
            <a:endParaRPr lang="en-US" sz="1400" dirty="0">
              <a:effectLst/>
              <a:latin typeface="Calibri"/>
              <a:ea typeface="Calibri"/>
            </a:endParaRPr>
          </a:p>
        </p:txBody>
      </p:sp>
      <p:pic>
        <p:nvPicPr>
          <p:cNvPr id="5122" name="Picture 2" descr="C:\Users\Maktba\Desktop\9L-water-fire-extinguisher.jpg"/>
          <p:cNvPicPr>
            <a:picLocks noChangeAspect="1" noChangeArrowheads="1"/>
          </p:cNvPicPr>
          <p:nvPr/>
        </p:nvPicPr>
        <p:blipFill rotWithShape="1">
          <a:blip r:embed="rId2">
            <a:extLst>
              <a:ext uri="{28A0092B-C50C-407E-A947-70E740481C1C}">
                <a14:useLocalDpi xmlns:a14="http://schemas.microsoft.com/office/drawing/2010/main" val="0"/>
              </a:ext>
            </a:extLst>
          </a:blip>
          <a:srcRect l="25700" t="6414" r="34850" b="12800"/>
          <a:stretch/>
        </p:blipFill>
        <p:spPr bwMode="auto">
          <a:xfrm>
            <a:off x="35495" y="1700808"/>
            <a:ext cx="2114713" cy="5040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916470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heel(1)">
                                      <p:cBhvr>
                                        <p:cTn id="17" dur="2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ppt_x"/>
                                          </p:val>
                                        </p:tav>
                                        <p:tav tm="100000">
                                          <p:val>
                                            <p:strVal val="#ppt_x"/>
                                          </p:val>
                                        </p:tav>
                                      </p:tavLst>
                                    </p:anim>
                                    <p:anim calcmode="lin" valueType="num">
                                      <p:cBhvr additive="base">
                                        <p:cTn id="2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barn(inVertical)">
                                      <p:cBhvr>
                                        <p:cTn id="3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113</TotalTime>
  <Words>1196</Words>
  <Application>Microsoft Office PowerPoint</Application>
  <PresentationFormat>On-screen Show (4:3)</PresentationFormat>
  <Paragraphs>98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Metro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قواعد عامة لإطفاء الحرائق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Maktba</dc:creator>
  <cp:lastModifiedBy>Maktba</cp:lastModifiedBy>
  <cp:revision>17</cp:revision>
  <dcterms:created xsi:type="dcterms:W3CDTF">2018-10-20T09:56:19Z</dcterms:created>
  <dcterms:modified xsi:type="dcterms:W3CDTF">2018-10-20T11:58:08Z</dcterms:modified>
</cp:coreProperties>
</file>