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78" r:id="rId3"/>
    <p:sldId id="399" r:id="rId4"/>
    <p:sldId id="400" r:id="rId5"/>
    <p:sldId id="402" r:id="rId6"/>
    <p:sldId id="403" r:id="rId7"/>
    <p:sldId id="404" r:id="rId8"/>
    <p:sldId id="405" r:id="rId9"/>
    <p:sldId id="406" r:id="rId10"/>
    <p:sldId id="407" r:id="rId11"/>
    <p:sldId id="408" r:id="rId12"/>
    <p:sldId id="409" r:id="rId13"/>
    <p:sldId id="389" r:id="rId14"/>
    <p:sldId id="410" r:id="rId15"/>
    <p:sldId id="411" r:id="rId16"/>
    <p:sldId id="412" r:id="rId17"/>
    <p:sldId id="413" r:id="rId18"/>
    <p:sldId id="414" r:id="rId19"/>
    <p:sldId id="415" r:id="rId20"/>
    <p:sldId id="390" r:id="rId21"/>
    <p:sldId id="391" r:id="rId22"/>
    <p:sldId id="392" r:id="rId23"/>
    <p:sldId id="393" r:id="rId24"/>
    <p:sldId id="394" r:id="rId25"/>
    <p:sldId id="395" r:id="rId26"/>
    <p:sldId id="396" r:id="rId27"/>
    <p:sldId id="397" r:id="rId28"/>
    <p:sldId id="398" r:id="rId29"/>
    <p:sldId id="329" r:id="rId30"/>
    <p:sldId id="416"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84424" autoAdjust="0"/>
  </p:normalViewPr>
  <p:slideViewPr>
    <p:cSldViewPr snapToGrid="0" showGuides="1">
      <p:cViewPr varScale="1">
        <p:scale>
          <a:sx n="69" d="100"/>
          <a:sy n="69" d="100"/>
        </p:scale>
        <p:origin x="1094"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36BA064-9D8E-4C93-BC30-C803BFE238E2}" type="datetimeFigureOut">
              <a:rPr lang="en-GB" smtClean="0"/>
              <a:t>01/04/2020</a:t>
            </a:fld>
            <a:endParaRPr lang="en-GB"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6F10937-2198-4E65-821A-204D0AB486E0}" type="slidenum">
              <a:rPr lang="en-GB" smtClean="0"/>
              <a:t>‹#›</a:t>
            </a:fld>
            <a:endParaRPr lang="en-GB" dirty="0"/>
          </a:p>
        </p:txBody>
      </p:sp>
    </p:spTree>
    <p:extLst>
      <p:ext uri="{BB962C8B-B14F-4D97-AF65-F5344CB8AC3E}">
        <p14:creationId xmlns:p14="http://schemas.microsoft.com/office/powerpoint/2010/main" val="1471742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E491E3B-5587-45FC-80B1-7B638227602B}" type="datetimeFigureOut">
              <a:rPr lang="en-GB" smtClean="0"/>
              <a:t>01/04/2020</a:t>
            </a:fld>
            <a:endParaRPr lang="en-GB"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EBD0657-2B79-44AA-82BA-46FD7E8CC8B3}" type="slidenum">
              <a:rPr lang="en-GB" smtClean="0"/>
              <a:t>‹#›</a:t>
            </a:fld>
            <a:endParaRPr lang="en-GB" dirty="0"/>
          </a:p>
        </p:txBody>
      </p:sp>
    </p:spTree>
    <p:extLst>
      <p:ext uri="{BB962C8B-B14F-4D97-AF65-F5344CB8AC3E}">
        <p14:creationId xmlns:p14="http://schemas.microsoft.com/office/powerpoint/2010/main" val="11873811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larabiya.net/ar/saudi-today/2020/03/08/&#1575;&#1604;&#1587;&#1593;&#1608;&#1583;&#1610;&#1577;-&#1578;&#1593;&#1604;&#1617;&#1602;-&#1575;&#1604;&#1578;&#1593;&#1604;&#1610;&#1605;-&#1601;&#1610;-&#1575;&#1604;&#1602;&#1591;&#1610;&#1601;-&#1605;&#1583;&#1577;-&#1571;&#1587;&#1576;&#1608;&#1593;&#1610;&#160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endParaRPr lang="en-US" dirty="0"/>
          </a:p>
          <a:p>
            <a:r>
              <a:rPr lang="en-US" dirty="0"/>
              <a:t>https://www.who.int/ar/emergencies/diseases/novel-coronavirus-2019/advice-for-public/q-a-coronaviruses</a:t>
            </a:r>
          </a:p>
          <a:p>
            <a:r>
              <a:rPr lang="en-US" dirty="0"/>
              <a:t>https://www.who.int/emergencies/diseases/novel-coronavirus-2019/advice-for-public</a:t>
            </a:r>
          </a:p>
          <a:p>
            <a:r>
              <a:rPr lang="en-US" dirty="0"/>
              <a:t>https://translate.google.com/</a:t>
            </a:r>
          </a:p>
          <a:p>
            <a:r>
              <a:rPr lang="en-US"/>
              <a:t>https://www.who.int/news-room/q-a-detail/q-a-coronaviruses</a:t>
            </a:r>
          </a:p>
          <a:p>
            <a:endParaRPr lang="en-US" dirty="0"/>
          </a:p>
        </p:txBody>
      </p:sp>
      <p:sp>
        <p:nvSpPr>
          <p:cNvPr id="4" name="Slide Number Placeholder 3"/>
          <p:cNvSpPr>
            <a:spLocks noGrp="1"/>
          </p:cNvSpPr>
          <p:nvPr>
            <p:ph type="sldNum" sz="quarter" idx="10"/>
          </p:nvPr>
        </p:nvSpPr>
        <p:spPr/>
        <p:txBody>
          <a:bodyPr/>
          <a:lstStyle/>
          <a:p>
            <a:fld id="{FEBD0657-2B79-44AA-82BA-46FD7E8CC8B3}" type="slidenum">
              <a:rPr lang="en-GB" smtClean="0"/>
              <a:t>1</a:t>
            </a:fld>
            <a:endParaRPr lang="en-GB" dirty="0"/>
          </a:p>
        </p:txBody>
      </p:sp>
    </p:spTree>
    <p:extLst>
      <p:ext uri="{BB962C8B-B14F-4D97-AF65-F5344CB8AC3E}">
        <p14:creationId xmlns:p14="http://schemas.microsoft.com/office/powerpoint/2010/main" val="137364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ترحيب</a:t>
            </a:r>
          </a:p>
          <a:p>
            <a:r>
              <a:rPr lang="ar-SA" dirty="0"/>
              <a:t>اهداف</a:t>
            </a:r>
          </a:p>
          <a:p>
            <a:endParaRPr lang="en-US" dirty="0"/>
          </a:p>
        </p:txBody>
      </p:sp>
      <p:sp>
        <p:nvSpPr>
          <p:cNvPr id="4" name="Slide Number Placeholder 3"/>
          <p:cNvSpPr>
            <a:spLocks noGrp="1"/>
          </p:cNvSpPr>
          <p:nvPr>
            <p:ph type="sldNum" sz="quarter" idx="5"/>
          </p:nvPr>
        </p:nvSpPr>
        <p:spPr/>
        <p:txBody>
          <a:bodyPr/>
          <a:lstStyle/>
          <a:p>
            <a:fld id="{FEBD0657-2B79-44AA-82BA-46FD7E8CC8B3}" type="slidenum">
              <a:rPr lang="en-GB" smtClean="0"/>
              <a:t>2</a:t>
            </a:fld>
            <a:endParaRPr lang="en-GB" dirty="0"/>
          </a:p>
        </p:txBody>
      </p:sp>
    </p:spTree>
    <p:extLst>
      <p:ext uri="{BB962C8B-B14F-4D97-AF65-F5344CB8AC3E}">
        <p14:creationId xmlns:p14="http://schemas.microsoft.com/office/powerpoint/2010/main" val="215080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ar-SA" sz="1200" b="1" kern="1200" dirty="0">
                <a:solidFill>
                  <a:schemeClr val="tx1"/>
                </a:solidFill>
                <a:effectLst/>
                <a:latin typeface="+mn-lt"/>
                <a:ea typeface="+mn-ea"/>
                <a:cs typeface="+mn-cs"/>
              </a:rPr>
              <a:t>المصدر: صحيفة العربيه</a:t>
            </a:r>
            <a:endParaRPr lang="en-US" sz="1200" kern="1200" dirty="0">
              <a:solidFill>
                <a:schemeClr val="tx1"/>
              </a:solidFill>
              <a:effectLst/>
              <a:latin typeface="+mn-lt"/>
              <a:ea typeface="+mn-ea"/>
              <a:cs typeface="+mn-cs"/>
            </a:endParaRPr>
          </a:p>
          <a:p>
            <a:pPr rtl="1"/>
            <a:r>
              <a:rPr lang="en-US" sz="1200" u="sng" kern="1200" dirty="0">
                <a:solidFill>
                  <a:schemeClr val="tx1"/>
                </a:solidFill>
                <a:effectLst/>
                <a:latin typeface="+mn-lt"/>
                <a:ea typeface="+mn-ea"/>
                <a:cs typeface="+mn-cs"/>
                <a:hlinkClick r:id="rId3"/>
              </a:rPr>
              <a:t>https://www.alarabiya.net/ar/saudi-today/2020/03/08</a:t>
            </a:r>
            <a:r>
              <a:rPr lang="ar-SA" sz="1200" u="sng" kern="1200" dirty="0">
                <a:solidFill>
                  <a:schemeClr val="tx1"/>
                </a:solidFill>
                <a:effectLst/>
                <a:latin typeface="+mn-lt"/>
                <a:ea typeface="+mn-ea"/>
                <a:cs typeface="+mn-cs"/>
                <a:hlinkClick r:id="rId3"/>
              </a:rPr>
              <a:t>/السعودية-تعلّق-التعليم-في-القطيف-مدة-أسبوعين</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BD0657-2B79-44AA-82BA-46FD7E8CC8B3}" type="slidenum">
              <a:rPr lang="en-GB" smtClean="0"/>
              <a:t>4</a:t>
            </a:fld>
            <a:endParaRPr lang="en-GB" dirty="0"/>
          </a:p>
        </p:txBody>
      </p:sp>
    </p:spTree>
    <p:extLst>
      <p:ext uri="{BB962C8B-B14F-4D97-AF65-F5344CB8AC3E}">
        <p14:creationId xmlns:p14="http://schemas.microsoft.com/office/powerpoint/2010/main" val="156660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kern="1200" dirty="0">
                <a:solidFill>
                  <a:schemeClr val="tx1"/>
                </a:solidFill>
                <a:effectLst/>
                <a:latin typeface="+mn-lt"/>
                <a:ea typeface="+mn-ea"/>
                <a:cs typeface="+mn-cs"/>
              </a:rPr>
              <a:t> </a:t>
            </a:r>
            <a:r>
              <a:rPr lang="ar-SY" sz="1200" b="1" kern="1200" dirty="0">
                <a:solidFill>
                  <a:schemeClr val="tx1"/>
                </a:solidFill>
                <a:effectLst/>
                <a:latin typeface="+mn-lt"/>
                <a:ea typeface="+mn-ea"/>
                <a:cs typeface="+mn-cs"/>
              </a:rPr>
              <a:t>ثانيا : الأشكال الحيوية للكائنات الدقيقة الممرضة:</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لكي نستطيع التمييز بين الحمى الفيروسية والحمى الجرثومية لابد من التعرف أولا على الفروقات الحيوية بين الجراثيم والفيروسات و التي تسبب العدوى بهذه الأمراض :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1) الجراثيم هي كائنات حية دقيقة أحادية الخلية لها أنواع مفيدة تتواجد بشكل طبيعي في جسم الانسان ولها أنواع ممرضة أشهرها جراثيم الستاف التي  تصيب الانسان بالتهاب الحلق الجرثومي والجراثيم المسببة للسل و انتانات المجاري البولية والتي تستجيب عادة للعلاج بالصادات الحيوية  الا أن الاستعمال الخاطئ لهذه الصادات أدى الى تطوير سلالات جرثومية مقاومة للصادات المعروفة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من الملاحظ أن الانتانات الجرثومية تترافق غالبا بارتفاع درجة حرارة الجسم وتدوم لمدة قد تزيد عن 10 ايام.</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2) </a:t>
            </a:r>
            <a:r>
              <a:rPr lang="ar-BH" sz="1200" b="1" kern="1200" dirty="0">
                <a:solidFill>
                  <a:schemeClr val="tx1"/>
                </a:solidFill>
                <a:effectLst/>
                <a:latin typeface="+mn-lt"/>
                <a:ea typeface="+mn-ea"/>
                <a:cs typeface="+mn-cs"/>
              </a:rPr>
              <a:t>البكتيريـــا</a:t>
            </a:r>
            <a:endParaRPr lang="en-US" sz="1200" kern="1200" dirty="0">
              <a:solidFill>
                <a:schemeClr val="tx1"/>
              </a:solidFill>
              <a:effectLst/>
              <a:latin typeface="+mn-lt"/>
              <a:ea typeface="+mn-ea"/>
              <a:cs typeface="+mn-cs"/>
            </a:endParaRPr>
          </a:p>
          <a:p>
            <a:pPr algn="r"/>
            <a:r>
              <a:rPr lang="ar-BH" sz="1200" b="1" kern="1200" dirty="0">
                <a:solidFill>
                  <a:schemeClr val="tx1"/>
                </a:solidFill>
                <a:effectLst/>
                <a:latin typeface="+mn-lt"/>
                <a:ea typeface="+mn-ea"/>
                <a:cs typeface="+mn-cs"/>
              </a:rPr>
              <a:t>على سبيل المثال داء الفيالقة، داء اللولبية النحيفة </a:t>
            </a:r>
            <a:r>
              <a:rPr lang="ar-SA" sz="1200" b="1" kern="1200" dirty="0">
                <a:solidFill>
                  <a:schemeClr val="tx1"/>
                </a:solidFill>
                <a:effectLst/>
                <a:latin typeface="+mn-lt"/>
                <a:ea typeface="+mn-ea"/>
                <a:cs typeface="+mn-cs"/>
              </a:rPr>
              <a:t>الفَيلَقِيَّة (جِنْسُ جَراثيمٍ مِنْ فَصيلَةِ الفَيلَقِيَّات)</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ما هو مرض الفَيلَقِيَّة؟</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ينجم مرض الفيلقية عن التعرض للبكتيريا التي يتم العثور عليها في المياه والتربة. وتتراوح شدته ما بين أعراض الأمراض الشبيهة بالأنفلونزا الطفيفة، والأشكال الوخيمة والتي قد تفضي أحياناً إلى أشكال مميتة من الالتهاب الرئوي</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وتشمل أعراضه الحمى والصداع والخمول وآلام في العضلات والإسهال وأحيانا نفث الدم</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ويمكن علاج المرض بالمضادات الحيوية</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من هو الأكثر تعرضاً للمخاطر؟</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معظم الأشخاص الذين يتعرضون لبكتيريا الليجيونيلا لا يمرضون، ولا ينتشر هذا المرض بشكل مباشر بين البشر</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ومعظم من يمرضون به يبلغون من العمر 50 عاماً فأكثر. ويعتبر من يعانون من ضعف جهاز المناعة، والأمراض المزمنة، والمدخنين، ومن سبق لهم الافراط في شرب الخمر الأكثر تعرضا للمخاطر</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وغالبا ما ترتبط الفاشيات بسوء صيانة نظم تكييف الهواء والمياه والرطوبة وبرك المنتجعات الصحية</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أين يحدث هذا المرض؟</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على الرغم من أن مرض الفَيلَقِيَّة يحدث في جميع أنحاء العالم إلا أن معدل حدوثه غير معروف حيث يفتقر العديد من البلدان إلى نظم الترصد الجيدة اللازمة لتشخيص المرض واكتشافه</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وفي أستراليا وأوروبا والولايات المتحدة الأمريكية، يتم اكتشاف حوالي 10-15 من الحالات لكل مليون نسمة</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كيف يمكن الوقاية منه؟</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يمكن الحد مما يمثله مرض الفَيلَقِيَّة من تهديدات على الصحة العمومية من خلال الصيانة الدورية، وتنظيف وتعقيم نظم المياه وتكييف الهواء للحد من نمو بكتيريا الليجيونيلا</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ولا يوجد الآن لقاح فعال مضاد لمرض الفَيلَقِيَّة</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en-US" sz="1200" b="1" kern="1200" dirty="0">
                <a:solidFill>
                  <a:schemeClr val="tx1"/>
                </a:solidFill>
                <a:effectLst/>
                <a:latin typeface="+mn-lt"/>
                <a:ea typeface="+mn-ea"/>
                <a:cs typeface="+mn-cs"/>
              </a:rPr>
              <a:t>https://www.who.int/features/qa/legionnaires/ar/</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3)الفيروسات هي عبارة عن مادة وراثية محاطة بغلاف بروتيني لا تستطيع العيش من دون كائن حي مضيف كالانسان او الحيوان مسببة له عدوى فيروسية وهي مقاومة للصادات الحيوية .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امثله عن العدوى الفيروسي : الجدري . الايدز . الانفلونزا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يصعب التمييز بين العدوى الفيروسية والجرثومية للتشابه الشديد بالاعراض و مدة الاصابة التي تتراوح بين 2-10 ايام في العدوي الفيروسية و10 أيام أو اكثر في الجرثومية ويمكن لبعض الأمراض مثل الالتهاب </a:t>
            </a:r>
            <a:endParaRPr lang="en-US" sz="1200" kern="1200" dirty="0">
              <a:solidFill>
                <a:schemeClr val="tx1"/>
              </a:solidFill>
              <a:effectLst/>
              <a:latin typeface="+mn-lt"/>
              <a:ea typeface="+mn-ea"/>
              <a:cs typeface="+mn-cs"/>
            </a:endParaRPr>
          </a:p>
          <a:p>
            <a:pPr algn="r"/>
            <a:r>
              <a:rPr lang="ar-SY" sz="1200" b="1" kern="1200" dirty="0">
                <a:solidFill>
                  <a:schemeClr val="tx1"/>
                </a:solidFill>
                <a:effectLst/>
                <a:latin typeface="+mn-lt"/>
                <a:ea typeface="+mn-ea"/>
                <a:cs typeface="+mn-cs"/>
              </a:rPr>
              <a:t>الرئوي أن تكون ناتجه عن عدوى جرثومية أو فيروسة .</a:t>
            </a:r>
            <a:endParaRPr lang="en-US" sz="1200" kern="1200" dirty="0">
              <a:solidFill>
                <a:schemeClr val="tx1"/>
              </a:solidFill>
              <a:effectLst/>
              <a:latin typeface="+mn-lt"/>
              <a:ea typeface="+mn-ea"/>
              <a:cs typeface="+mn-cs"/>
            </a:endParaRPr>
          </a:p>
          <a:p>
            <a:pPr algn="r"/>
            <a:r>
              <a:rPr lang="en-US" sz="1200" b="1" kern="1200" dirty="0">
                <a:solidFill>
                  <a:schemeClr val="tx1"/>
                </a:solidFill>
                <a:effectLst/>
                <a:latin typeface="+mn-lt"/>
                <a:ea typeface="+mn-ea"/>
                <a:cs typeface="+mn-cs"/>
              </a:rPr>
              <a:t> Mayo Foundation for Medical Education and Research.</a:t>
            </a:r>
            <a:endParaRPr lang="en-US"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a:endParaRPr lang="en-US" dirty="0"/>
          </a:p>
        </p:txBody>
      </p:sp>
      <p:sp>
        <p:nvSpPr>
          <p:cNvPr id="4" name="Slide Number Placeholder 3"/>
          <p:cNvSpPr>
            <a:spLocks noGrp="1"/>
          </p:cNvSpPr>
          <p:nvPr>
            <p:ph type="sldNum" sz="quarter" idx="5"/>
          </p:nvPr>
        </p:nvSpPr>
        <p:spPr/>
        <p:txBody>
          <a:bodyPr/>
          <a:lstStyle/>
          <a:p>
            <a:fld id="{FEBD0657-2B79-44AA-82BA-46FD7E8CC8B3}" type="slidenum">
              <a:rPr lang="en-GB" smtClean="0"/>
              <a:t>5</a:t>
            </a:fld>
            <a:endParaRPr lang="en-GB" dirty="0"/>
          </a:p>
        </p:txBody>
      </p:sp>
    </p:spTree>
    <p:extLst>
      <p:ext uri="{BB962C8B-B14F-4D97-AF65-F5344CB8AC3E}">
        <p14:creationId xmlns:p14="http://schemas.microsoft.com/office/powerpoint/2010/main" val="348604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https://www.who.int/emergencies/diseases/novel-coronavirus-2019</a:t>
            </a:r>
            <a:endParaRPr lang="ar-SA" dirty="0"/>
          </a:p>
          <a:p>
            <a:endParaRPr lang="ar-SA" dirty="0"/>
          </a:p>
          <a:p>
            <a:r>
              <a:rPr lang="ar-SA" dirty="0"/>
              <a:t>فيديو</a:t>
            </a:r>
            <a:endParaRPr lang="en-US" dirty="0"/>
          </a:p>
        </p:txBody>
      </p:sp>
      <p:sp>
        <p:nvSpPr>
          <p:cNvPr id="4" name="Slide Number Placeholder 3"/>
          <p:cNvSpPr>
            <a:spLocks noGrp="1"/>
          </p:cNvSpPr>
          <p:nvPr>
            <p:ph type="sldNum" sz="quarter" idx="5"/>
          </p:nvPr>
        </p:nvSpPr>
        <p:spPr/>
        <p:txBody>
          <a:bodyPr/>
          <a:lstStyle/>
          <a:p>
            <a:fld id="{FEBD0657-2B79-44AA-82BA-46FD7E8CC8B3}" type="slidenum">
              <a:rPr lang="en-GB" smtClean="0"/>
              <a:t>8</a:t>
            </a:fld>
            <a:endParaRPr lang="en-GB" dirty="0"/>
          </a:p>
        </p:txBody>
      </p:sp>
    </p:spTree>
    <p:extLst>
      <p:ext uri="{BB962C8B-B14F-4D97-AF65-F5344CB8AC3E}">
        <p14:creationId xmlns:p14="http://schemas.microsoft.com/office/powerpoint/2010/main" val="41427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https://www.moh.gov.sa/Pages/Default.aspx</a:t>
            </a:r>
            <a:endParaRPr lang="ar-SA" dirty="0"/>
          </a:p>
          <a:p>
            <a:endParaRPr lang="en-US" dirty="0"/>
          </a:p>
        </p:txBody>
      </p:sp>
      <p:sp>
        <p:nvSpPr>
          <p:cNvPr id="4" name="Slide Number Placeholder 3"/>
          <p:cNvSpPr>
            <a:spLocks noGrp="1"/>
          </p:cNvSpPr>
          <p:nvPr>
            <p:ph type="sldNum" sz="quarter" idx="5"/>
          </p:nvPr>
        </p:nvSpPr>
        <p:spPr/>
        <p:txBody>
          <a:bodyPr/>
          <a:lstStyle/>
          <a:p>
            <a:fld id="{FEBD0657-2B79-44AA-82BA-46FD7E8CC8B3}" type="slidenum">
              <a:rPr lang="en-GB" smtClean="0"/>
              <a:t>17</a:t>
            </a:fld>
            <a:endParaRPr lang="en-GB" dirty="0"/>
          </a:p>
        </p:txBody>
      </p:sp>
    </p:spTree>
    <p:extLst>
      <p:ext uri="{BB962C8B-B14F-4D97-AF65-F5344CB8AC3E}">
        <p14:creationId xmlns:p14="http://schemas.microsoft.com/office/powerpoint/2010/main" val="415767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Y" sz="1200" b="1" kern="1200" dirty="0">
                <a:solidFill>
                  <a:schemeClr val="tx1"/>
                </a:solidFill>
                <a:effectLst/>
                <a:latin typeface="+mn-lt"/>
                <a:ea typeface="+mn-ea"/>
                <a:cs typeface="+mn-cs"/>
              </a:rPr>
              <a:t>أسئلة عامة</a:t>
            </a:r>
            <a:endParaRPr lang="en-US" sz="1200" kern="1200" dirty="0">
              <a:solidFill>
                <a:schemeClr val="tx1"/>
              </a:solidFill>
              <a:effectLst/>
              <a:latin typeface="+mn-lt"/>
              <a:ea typeface="+mn-ea"/>
              <a:cs typeface="+mn-cs"/>
            </a:endParaRPr>
          </a:p>
          <a:p>
            <a:r>
              <a:rPr lang="ar-SY" sz="1200" b="1" kern="1200" dirty="0">
                <a:solidFill>
                  <a:schemeClr val="tx1"/>
                </a:solidFill>
                <a:effectLst/>
                <a:latin typeface="+mn-lt"/>
                <a:ea typeface="+mn-ea"/>
                <a:cs typeface="+mn-cs"/>
              </a:rPr>
              <a:t>سؤال: هل يجب أن أتجنب المصافحة بسبب فيروس كورونا المستجد؟</a:t>
            </a:r>
            <a:endParaRPr lang="en-US" sz="1200" kern="1200" dirty="0">
              <a:solidFill>
                <a:schemeClr val="tx1"/>
              </a:solidFill>
              <a:effectLst/>
              <a:latin typeface="+mn-lt"/>
              <a:ea typeface="+mn-ea"/>
              <a:cs typeface="+mn-cs"/>
            </a:endParaRPr>
          </a:p>
          <a:p>
            <a:r>
              <a:rPr lang="ar-SY" sz="1200" b="1" kern="1200" dirty="0">
                <a:solidFill>
                  <a:schemeClr val="tx1"/>
                </a:solidFill>
                <a:effectLst/>
                <a:latin typeface="+mn-lt"/>
                <a:ea typeface="+mn-ea"/>
                <a:cs typeface="+mn-cs"/>
              </a:rPr>
              <a:t>جواب: نعم.</a:t>
            </a:r>
            <a:endParaRPr lang="en-US" sz="1200" kern="1200" dirty="0">
              <a:solidFill>
                <a:schemeClr val="tx1"/>
              </a:solidFill>
              <a:effectLst/>
              <a:latin typeface="+mn-lt"/>
              <a:ea typeface="+mn-ea"/>
              <a:cs typeface="+mn-cs"/>
            </a:endParaRPr>
          </a:p>
          <a:p>
            <a:r>
              <a:rPr lang="ar-SY" sz="1200" b="1" kern="1200" dirty="0">
                <a:solidFill>
                  <a:schemeClr val="tx1"/>
                </a:solidFill>
                <a:effectLst/>
                <a:latin typeface="+mn-lt"/>
                <a:ea typeface="+mn-ea"/>
                <a:cs typeface="+mn-cs"/>
              </a:rPr>
              <a:t>لأن الفيروسات التنفسية يمكن أن تنتقل بالمصافحة ولمس العينين ‏والأنف والفم.</a:t>
            </a:r>
            <a:endParaRPr lang="en-US" sz="1200" kern="1200" dirty="0">
              <a:solidFill>
                <a:schemeClr val="tx1"/>
              </a:solidFill>
              <a:effectLst/>
              <a:latin typeface="+mn-lt"/>
              <a:ea typeface="+mn-ea"/>
              <a:cs typeface="+mn-cs"/>
            </a:endParaRPr>
          </a:p>
          <a:p>
            <a:r>
              <a:rPr lang="ar-SY" sz="1200" b="1" kern="1200" dirty="0">
                <a:solidFill>
                  <a:schemeClr val="tx1"/>
                </a:solidFill>
                <a:effectLst/>
                <a:latin typeface="+mn-lt"/>
                <a:ea typeface="+mn-ea"/>
                <a:cs typeface="+mn-cs"/>
              </a:rPr>
              <a:t> تبادلوا التحية بالتلويح عن بعد أو بالإيماءة أو بالإنحناءة بدلا من ‏المصافحة.‏</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BD0657-2B79-44AA-82BA-46FD7E8CC8B3}" type="slidenum">
              <a:rPr lang="en-GB" smtClean="0"/>
              <a:t>18</a:t>
            </a:fld>
            <a:endParaRPr lang="en-GB" dirty="0"/>
          </a:p>
        </p:txBody>
      </p:sp>
    </p:spTree>
    <p:extLst>
      <p:ext uri="{BB962C8B-B14F-4D97-AF65-F5344CB8AC3E}">
        <p14:creationId xmlns:p14="http://schemas.microsoft.com/office/powerpoint/2010/main" val="10071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5610" indent="-294465">
              <a:spcBef>
                <a:spcPct val="30000"/>
              </a:spcBef>
              <a:defRPr sz="1200">
                <a:solidFill>
                  <a:schemeClr val="tx1"/>
                </a:solidFill>
                <a:latin typeface="Arial" panose="020B0604020202020204" pitchFamily="34" charset="0"/>
                <a:cs typeface="Arial" panose="020B0604020202020204" pitchFamily="34" charset="0"/>
              </a:defRPr>
            </a:lvl2pPr>
            <a:lvl3pPr marL="1177862" indent="-235572">
              <a:spcBef>
                <a:spcPct val="30000"/>
              </a:spcBef>
              <a:defRPr sz="1200">
                <a:solidFill>
                  <a:schemeClr val="tx1"/>
                </a:solidFill>
                <a:latin typeface="Arial" panose="020B0604020202020204" pitchFamily="34" charset="0"/>
                <a:cs typeface="Arial" panose="020B0604020202020204" pitchFamily="34" charset="0"/>
              </a:defRPr>
            </a:lvl3pPr>
            <a:lvl4pPr marL="1649006" indent="-235572">
              <a:spcBef>
                <a:spcPct val="30000"/>
              </a:spcBef>
              <a:defRPr sz="1200">
                <a:solidFill>
                  <a:schemeClr val="tx1"/>
                </a:solidFill>
                <a:latin typeface="Arial" panose="020B0604020202020204" pitchFamily="34" charset="0"/>
                <a:cs typeface="Arial" panose="020B0604020202020204" pitchFamily="34" charset="0"/>
              </a:defRPr>
            </a:lvl4pPr>
            <a:lvl5pPr marL="2120151" indent="-235572">
              <a:spcBef>
                <a:spcPct val="30000"/>
              </a:spcBef>
              <a:defRPr sz="1200">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9CDABB-DCDC-4B4C-B021-5BE408AD8A4E}" type="slidenum">
              <a:rPr lang="en-US" altLang="en-US" smtClean="0">
                <a:solidFill>
                  <a:srgbClr val="000000"/>
                </a:solidFill>
              </a:rPr>
              <a:pPr>
                <a:spcBef>
                  <a:spcPct val="0"/>
                </a:spcBef>
              </a:pPr>
              <a:t>29</a:t>
            </a:fld>
            <a:endParaRPr lang="en-US" altLang="en-US" dirty="0">
              <a:solidFill>
                <a:srgbClr val="000000"/>
              </a:solidFill>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59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4A473D-6374-4F7E-9736-7C37570494F8}"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0478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462C7-C21A-407F-B16C-539B43374AF6}" type="datetime1">
              <a:rPr lang="en-US" smtClean="0">
                <a:solidFill>
                  <a:prstClr val="black"/>
                </a:solidFill>
              </a:rPr>
              <a:t>01-Apr-20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612319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1A2B-D129-41EC-8C65-A55696591003}"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749472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C80B6D-F0E0-4094-AACF-E12C5EADE888}"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4801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88180-1D5A-4C0C-B5B9-C1E2C47B89ED}"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841682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AF7D72-A86B-49D9-A8CC-DD45B6D8AE94}"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23467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99FF0-FB53-4FE1-ADB6-0EF234086165}"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0251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59AEA-D4DF-4C99-B1F8-5196CC0564C9}"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25729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09F8D-6C9B-49AF-939B-5D17696FA796}"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37898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D480D-02A0-4AED-82B3-4182B520FD9F}"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7656382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1E336-8CBE-4E58-9383-2DF305833CD2}"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615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07413F-931B-4578-88B5-3362A43782D7}" type="datetime1">
              <a:rPr lang="en-US" smtClean="0">
                <a:solidFill>
                  <a:prstClr val="black"/>
                </a:solidFill>
              </a:rPr>
              <a:t>01-Apr-20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846389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11A88-03A3-429D-8D30-658AA0C00BE4}" type="datetime1">
              <a:rPr lang="en-US" smtClean="0">
                <a:solidFill>
                  <a:prstClr val="black"/>
                </a:solidFill>
              </a:rPr>
              <a:t>01-Apr-20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1928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67D93D-AA17-4FDF-A003-C3B943A79574}" type="datetime1">
              <a:rPr lang="en-US" smtClean="0">
                <a:solidFill>
                  <a:prstClr val="black"/>
                </a:solidFill>
              </a:rPr>
              <a:t>01-Apr-20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22481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8D873-F7D7-476C-A25A-7AFCB377B711}" type="datetime1">
              <a:rPr lang="en-US" smtClean="0">
                <a:solidFill>
                  <a:prstClr val="black"/>
                </a:solidFill>
              </a:rPr>
              <a:t>01-Apr-20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406434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65B51-6610-4180-88B8-1309FDA61102}" type="datetime1">
              <a:rPr lang="en-US" smtClean="0">
                <a:solidFill>
                  <a:prstClr val="black"/>
                </a:solidFill>
              </a:rPr>
              <a:t>01-Apr-20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8131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C92C25-E513-43B7-BE6A-F109E2A1297F}" type="datetime1">
              <a:rPr lang="en-US" smtClean="0">
                <a:solidFill>
                  <a:prstClr val="black"/>
                </a:solidFill>
              </a:rPr>
              <a:t>01-Apr-20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138717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46000">
              <a:schemeClr val="accent1">
                <a:lumMod val="95000"/>
                <a:lumOff val="5000"/>
              </a:schemeClr>
            </a:gs>
            <a:gs pos="100000">
              <a:schemeClr val="accent1">
                <a:lumMod val="60000"/>
              </a:schemeClr>
            </a:gs>
          </a:gsLst>
          <a:path path="circle">
            <a:fillToRect l="100000" t="10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6FBEE297-C1D6-44D5-97D7-B955AB534DB1}" type="datetime1">
              <a:rPr lang="en-US" smtClean="0">
                <a:solidFill>
                  <a:prstClr val="black"/>
                </a:solidFill>
              </a:rPr>
              <a:t>01-Apr-20</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166831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who.int/emergencies/diseases/novel-coronavirus-2019/advice-for-publi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moh.gov.sa/Pages/Default.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it/url?sa=i&amp;url=https%3A%2F%2Fmawdoo3.com%2F%25D8%25AA%25D8%25B9%25D8%25B1%25D9%258A%25D9%2581_%25D9%2588%25D9%2585%25D9%2583%25D9%2588%25D9%2586%25D8%25A7%25D8%25AA_%25D8%25A7%25D9%2584%25D8%25AC%25D9%2587%25D8%25A7%25D8%25B2_%25D8%25A7%25D9%2584%25D8%25AA%25D9%2586%25D9%2581%25D8%25B3%25D9%258A&amp;psig=AOvVaw1YGYeilVHnJvz5yN6ZF8Nq&amp;ust=1585074571142000&amp;source=images&amp;cd=vfe&amp;ved=0CAIQjRxqFwoTCMjdxIidsegCFQAAAAAdAAAAABA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3467666"/>
            <a:ext cx="6815669" cy="1849397"/>
          </a:xfrm>
        </p:spPr>
        <p:txBody>
          <a:bodyPr/>
          <a:lstStyle/>
          <a:p>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br>
              <a:rPr lang="en-US" sz="2400" b="1" dirty="0">
                <a:solidFill>
                  <a:srgbClr val="002060"/>
                </a:solidFill>
                <a:latin typeface="Verdana" panose="020B0604030504040204" pitchFamily="34" charset="0"/>
                <a:ea typeface="Verdana" panose="020B0604030504040204" pitchFamily="34" charset="0"/>
                <a:cs typeface="Vani" panose="02040502050405020303" pitchFamily="18" charset="0"/>
              </a:rPr>
            </a:br>
            <a:br>
              <a:rPr lang="en-US" sz="2400" b="1" dirty="0">
                <a:solidFill>
                  <a:srgbClr val="002060"/>
                </a:solidFill>
                <a:latin typeface="Verdana" panose="020B0604030504040204" pitchFamily="34" charset="0"/>
                <a:ea typeface="Verdana" panose="020B0604030504040204" pitchFamily="34" charset="0"/>
                <a:cs typeface="Vani" panose="02040502050405020303" pitchFamily="18" charset="0"/>
              </a:rPr>
            </a:br>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endParaRPr lang="en-GB" sz="2800" dirty="0">
              <a:solidFill>
                <a:srgbClr val="002060"/>
              </a:solidFill>
              <a:effectLst>
                <a:outerShdw blurRad="38100" dist="38100" dir="2700000" algn="tl">
                  <a:srgbClr val="000000">
                    <a:alpha val="43137"/>
                  </a:srgbClr>
                </a:outerShdw>
              </a:effectLst>
              <a:latin typeface="Univers Condensed" panose="020B0506020202050204" pitchFamily="34" charset="0"/>
              <a:ea typeface="Verdana" panose="020B0604030504040204" pitchFamily="34" charset="0"/>
              <a:cs typeface="Vani" panose="02040502050405020303" pitchFamily="18"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1</a:t>
            </a:fld>
            <a:endParaRPr lang="en-US" dirty="0">
              <a:solidFill>
                <a:prstClr val="black"/>
              </a:solidFill>
            </a:endParaRPr>
          </a:p>
        </p:txBody>
      </p:sp>
      <p:pic>
        <p:nvPicPr>
          <p:cNvPr id="3" name="Picture 2">
            <a:extLst>
              <a:ext uri="{FF2B5EF4-FFF2-40B4-BE49-F238E27FC236}">
                <a16:creationId xmlns:a16="http://schemas.microsoft.com/office/drawing/2014/main" id="{5FDD687A-101B-42EF-824B-932B9A2FEBD9}"/>
              </a:ext>
            </a:extLst>
          </p:cNvPr>
          <p:cNvPicPr>
            <a:picLocks noChangeAspect="1"/>
          </p:cNvPicPr>
          <p:nvPr/>
        </p:nvPicPr>
        <p:blipFill>
          <a:blip r:embed="rId3"/>
          <a:stretch>
            <a:fillRect/>
          </a:stretch>
        </p:blipFill>
        <p:spPr>
          <a:xfrm>
            <a:off x="672465" y="702737"/>
            <a:ext cx="3595246" cy="1171784"/>
          </a:xfrm>
          <a:prstGeom prst="rect">
            <a:avLst/>
          </a:prstGeom>
        </p:spPr>
      </p:pic>
      <p:sp>
        <p:nvSpPr>
          <p:cNvPr id="6" name="Rectangle: Rounded Corners 5">
            <a:extLst>
              <a:ext uri="{FF2B5EF4-FFF2-40B4-BE49-F238E27FC236}">
                <a16:creationId xmlns:a16="http://schemas.microsoft.com/office/drawing/2014/main" id="{C680E982-885C-46D8-93FD-0FC72792335F}"/>
              </a:ext>
            </a:extLst>
          </p:cNvPr>
          <p:cNvSpPr/>
          <p:nvPr/>
        </p:nvSpPr>
        <p:spPr>
          <a:xfrm>
            <a:off x="2947737" y="2201779"/>
            <a:ext cx="6296526" cy="127535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400" dirty="0"/>
              <a:t>فاشية كوفيد-</a:t>
            </a:r>
            <a:r>
              <a:rPr lang="en-US" sz="4400" dirty="0"/>
              <a:t>19</a:t>
            </a:r>
          </a:p>
          <a:p>
            <a:pPr algn="ctr" rtl="1"/>
            <a:r>
              <a:rPr lang="ar-SA" sz="4400" dirty="0"/>
              <a:t>دورة تعريفية</a:t>
            </a:r>
          </a:p>
        </p:txBody>
      </p:sp>
      <p:pic>
        <p:nvPicPr>
          <p:cNvPr id="7" name="Picture 6">
            <a:extLst>
              <a:ext uri="{FF2B5EF4-FFF2-40B4-BE49-F238E27FC236}">
                <a16:creationId xmlns:a16="http://schemas.microsoft.com/office/drawing/2014/main" id="{2BBCCA3A-0BD8-45A1-9EB3-663B2BCBB5BC}"/>
              </a:ext>
            </a:extLst>
          </p:cNvPr>
          <p:cNvPicPr>
            <a:picLocks noChangeAspect="1"/>
          </p:cNvPicPr>
          <p:nvPr/>
        </p:nvPicPr>
        <p:blipFill>
          <a:blip r:embed="rId4"/>
          <a:stretch>
            <a:fillRect/>
          </a:stretch>
        </p:blipFill>
        <p:spPr>
          <a:xfrm>
            <a:off x="7764257" y="690711"/>
            <a:ext cx="3755279" cy="1129626"/>
          </a:xfrm>
          <a:prstGeom prst="rect">
            <a:avLst/>
          </a:prstGeom>
        </p:spPr>
      </p:pic>
      <p:sp>
        <p:nvSpPr>
          <p:cNvPr id="8" name="Title 1">
            <a:extLst>
              <a:ext uri="{FF2B5EF4-FFF2-40B4-BE49-F238E27FC236}">
                <a16:creationId xmlns:a16="http://schemas.microsoft.com/office/drawing/2014/main" id="{AC595183-3124-46BD-98C5-7D62E6773E50}"/>
              </a:ext>
            </a:extLst>
          </p:cNvPr>
          <p:cNvSpPr txBox="1">
            <a:spLocks/>
          </p:cNvSpPr>
          <p:nvPr/>
        </p:nvSpPr>
        <p:spPr>
          <a:xfrm>
            <a:off x="2844798" y="3620066"/>
            <a:ext cx="6815669" cy="1849397"/>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br>
              <a:rPr lang="en-US" sz="2400" b="1" dirty="0">
                <a:solidFill>
                  <a:srgbClr val="002060"/>
                </a:solidFill>
                <a:latin typeface="Verdana" panose="020B0604030504040204" pitchFamily="34" charset="0"/>
                <a:ea typeface="Verdana" panose="020B0604030504040204" pitchFamily="34" charset="0"/>
                <a:cs typeface="Vani" panose="02040502050405020303" pitchFamily="18" charset="0"/>
              </a:rPr>
            </a:br>
            <a:br>
              <a:rPr lang="en-US" sz="2400" b="1" dirty="0">
                <a:solidFill>
                  <a:srgbClr val="002060"/>
                </a:solidFill>
                <a:latin typeface="Verdana" panose="020B0604030504040204" pitchFamily="34" charset="0"/>
                <a:ea typeface="Verdana" panose="020B0604030504040204" pitchFamily="34" charset="0"/>
                <a:cs typeface="Vani" panose="02040502050405020303" pitchFamily="18" charset="0"/>
              </a:rPr>
            </a:br>
            <a:r>
              <a:rPr lang="ar-SA" sz="2400" b="1" dirty="0">
                <a:solidFill>
                  <a:srgbClr val="002060"/>
                </a:solidFill>
                <a:latin typeface="Verdana" panose="020B0604030504040204" pitchFamily="34" charset="0"/>
                <a:ea typeface="Verdana" panose="020B0604030504040204" pitchFamily="34" charset="0"/>
                <a:cs typeface="Vani" panose="02040502050405020303" pitchFamily="18" charset="0"/>
              </a:rPr>
              <a:t>أعداد نيبوش دبلوم</a:t>
            </a:r>
            <a:br>
              <a:rPr lang="ar-SA" sz="2400" b="1" dirty="0">
                <a:solidFill>
                  <a:srgbClr val="002060"/>
                </a:solidFill>
                <a:latin typeface="Verdana" panose="020B0604030504040204" pitchFamily="34" charset="0"/>
                <a:ea typeface="Verdana" panose="020B0604030504040204" pitchFamily="34" charset="0"/>
                <a:cs typeface="Vani" panose="02040502050405020303" pitchFamily="18" charset="0"/>
              </a:rPr>
            </a:br>
            <a:r>
              <a:rPr lang="ar-SA" sz="2400" b="1" dirty="0">
                <a:solidFill>
                  <a:srgbClr val="002060"/>
                </a:solidFill>
                <a:latin typeface="Verdana" panose="020B0604030504040204" pitchFamily="34" charset="0"/>
                <a:ea typeface="Verdana" panose="020B0604030504040204" pitchFamily="34" charset="0"/>
                <a:cs typeface="Vani" panose="02040502050405020303" pitchFamily="18" charset="0"/>
              </a:rPr>
              <a:t>محمود الدرويش</a:t>
            </a:r>
            <a:br>
              <a:rPr lang="en-US" sz="2800" dirty="0">
                <a:solidFill>
                  <a:srgbClr val="002060"/>
                </a:solidFill>
                <a:latin typeface="Univers Condensed" panose="020B0506020202050204" pitchFamily="34" charset="0"/>
                <a:ea typeface="Verdana" panose="020B0604030504040204" pitchFamily="34" charset="0"/>
                <a:cs typeface="Vani" panose="02040502050405020303" pitchFamily="18" charset="0"/>
              </a:rPr>
            </a:br>
            <a:endParaRPr lang="en-GB" sz="2800" dirty="0">
              <a:solidFill>
                <a:srgbClr val="002060"/>
              </a:solidFill>
              <a:effectLst>
                <a:outerShdw blurRad="38100" dist="38100" dir="2700000" algn="tl">
                  <a:srgbClr val="000000">
                    <a:alpha val="43137"/>
                  </a:srgbClr>
                </a:outerShdw>
              </a:effectLst>
              <a:latin typeface="Univers Condensed" panose="020B0506020202050204" pitchFamily="34" charset="0"/>
              <a:ea typeface="Verdana" panose="020B0604030504040204" pitchFamily="34" charset="0"/>
              <a:cs typeface="Vani" panose="02040502050405020303" pitchFamily="18" charset="0"/>
            </a:endParaRPr>
          </a:p>
        </p:txBody>
      </p:sp>
    </p:spTree>
    <p:extLst>
      <p:ext uri="{BB962C8B-B14F-4D97-AF65-F5344CB8AC3E}">
        <p14:creationId xmlns:p14="http://schemas.microsoft.com/office/powerpoint/2010/main" val="1105238957"/>
      </p:ext>
    </p:extLst>
  </p:cSld>
  <p:clrMapOvr>
    <a:masterClrMapping/>
  </p:clrMapOvr>
  <mc:AlternateContent xmlns:mc="http://schemas.openxmlformats.org/markup-compatibility/2006" xmlns:p14="http://schemas.microsoft.com/office/powerpoint/2010/main">
    <mc:Choice Requires="p14">
      <p:transition spd="slow" p14:dur="50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6C2E9A-1633-4145-B6FC-59F968CE58D3}"/>
              </a:ext>
            </a:extLst>
          </p:cNvPr>
          <p:cNvSpPr>
            <a:spLocks noGrp="1"/>
          </p:cNvSpPr>
          <p:nvPr>
            <p:ph type="sldNum" sz="quarter" idx="12"/>
          </p:nvPr>
        </p:nvSpPr>
        <p:spPr/>
        <p:txBody>
          <a:bodyPr/>
          <a:lstStyle/>
          <a:p>
            <a:fld id="{D57F1E4F-1CFF-5643-939E-217C01CDF565}" type="slidenum">
              <a:rPr lang="en-US" smtClean="0">
                <a:solidFill>
                  <a:prstClr val="black"/>
                </a:solidFill>
              </a:rPr>
              <a:pPr/>
              <a:t>10</a:t>
            </a:fld>
            <a:endParaRPr lang="en-US" dirty="0">
              <a:solidFill>
                <a:prstClr val="black"/>
              </a:solidFill>
            </a:endParaRPr>
          </a:p>
        </p:txBody>
      </p:sp>
      <p:sp>
        <p:nvSpPr>
          <p:cNvPr id="3" name="Rectangle 2">
            <a:extLst>
              <a:ext uri="{FF2B5EF4-FFF2-40B4-BE49-F238E27FC236}">
                <a16:creationId xmlns:a16="http://schemas.microsoft.com/office/drawing/2014/main" id="{7537B300-CAF7-4E85-A2A1-F04B7F82AF67}"/>
              </a:ext>
            </a:extLst>
          </p:cNvPr>
          <p:cNvSpPr/>
          <p:nvPr/>
        </p:nvSpPr>
        <p:spPr>
          <a:xfrm>
            <a:off x="5664818" y="1254389"/>
            <a:ext cx="5497551" cy="4542590"/>
          </a:xfrm>
          <a:prstGeom prst="rect">
            <a:avLst/>
          </a:prstGeom>
        </p:spPr>
        <p:txBody>
          <a:bodyPr wrap="square">
            <a:spAutoFit/>
          </a:bodyPr>
          <a:lstStyle/>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سادسا: كيفية التعامل مع الأشخاص الذين يشتبه اصابتهم بالمرض الكورونا وإجراءات خطة الطوار</a:t>
            </a:r>
            <a:r>
              <a:rPr lang="ar-SA" sz="2000" b="1" dirty="0">
                <a:latin typeface="Calibri" panose="020F0502020204030204" pitchFamily="34" charset="0"/>
                <a:ea typeface="Calibri" panose="020F0502020204030204" pitchFamily="34" charset="0"/>
                <a:cs typeface="Arial" panose="020B0604020202020204" pitchFamily="34" charset="0"/>
              </a:rPr>
              <a:t>ئ</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b="1" dirty="0">
                <a:latin typeface="Calibri" panose="020F0502020204030204" pitchFamily="34" charset="0"/>
                <a:ea typeface="Calibri" panose="020F0502020204030204" pitchFamily="34" charset="0"/>
                <a:cs typeface="Arial" panose="020B0604020202020204" pitchFamily="34" charset="0"/>
              </a:rPr>
              <a:t>تدريب المشرفين على إجراءات الفحص الابتدائي للمشتبه باصابتهم بالفيروس والذي يشمل الإجراءات التالية:</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ts val="1200"/>
              </a:lnSpc>
              <a:spcBef>
                <a:spcPts val="0"/>
              </a:spcBef>
              <a:spcAft>
                <a:spcPts val="0"/>
              </a:spcAft>
              <a:buFont typeface="+mj-lt"/>
              <a:buAutoNum type="arabicPeriod"/>
            </a:pPr>
            <a:r>
              <a:rPr lang="ar-SA" sz="2000" b="1" dirty="0">
                <a:latin typeface="Times New Roman" panose="02020603050405020304" pitchFamily="18" charset="0"/>
                <a:ea typeface="Times New Roman" panose="02020603050405020304" pitchFamily="18" charset="0"/>
                <a:cs typeface="Arial" panose="020B0604020202020204" pitchFamily="34" charset="0"/>
              </a:rPr>
              <a:t>ارتداء الكمامة والكفوف والنظارة الواقيه</a:t>
            </a:r>
          </a:p>
          <a:p>
            <a:pPr marL="342900" marR="0" lvl="0" indent="-342900" algn="r" rtl="1">
              <a:lnSpc>
                <a:spcPts val="1200"/>
              </a:lnSpc>
              <a:spcBef>
                <a:spcPts val="0"/>
              </a:spcBef>
              <a:spcAft>
                <a:spcPts val="0"/>
              </a:spcAft>
              <a:buFont typeface="+mj-lt"/>
              <a:buAutoNum type="arabicPeriod"/>
            </a:pPr>
            <a:endParaRPr lang="en-US" sz="2000"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r" rtl="1">
              <a:lnSpc>
                <a:spcPts val="1200"/>
              </a:lnSpc>
              <a:spcBef>
                <a:spcPts val="0"/>
              </a:spcBef>
              <a:spcAft>
                <a:spcPts val="0"/>
              </a:spcAft>
              <a:buFont typeface="+mj-lt"/>
              <a:buAutoNum type="arabicPeriod"/>
            </a:pPr>
            <a:r>
              <a:rPr lang="ar-SA" sz="2000" b="1" dirty="0">
                <a:latin typeface="Times New Roman" panose="02020603050405020304" pitchFamily="18" charset="0"/>
                <a:ea typeface="Times New Roman" panose="02020603050405020304" pitchFamily="18" charset="0"/>
                <a:cs typeface="Arial" panose="020B0604020202020204" pitchFamily="34" charset="0"/>
              </a:rPr>
              <a:t>اطلب من المشتبه به ارتداء الكمامه</a:t>
            </a:r>
          </a:p>
          <a:p>
            <a:pPr marL="342900" marR="0" lvl="0" indent="-342900" algn="r" rtl="1">
              <a:lnSpc>
                <a:spcPts val="1200"/>
              </a:lnSpc>
              <a:spcBef>
                <a:spcPts val="0"/>
              </a:spcBef>
              <a:spcAft>
                <a:spcPts val="0"/>
              </a:spcAft>
              <a:buFont typeface="+mj-lt"/>
              <a:buAutoNum type="arabicPeriod"/>
            </a:pPr>
            <a:endParaRPr lang="en-US" sz="2000"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r" rtl="1">
              <a:lnSpc>
                <a:spcPts val="1200"/>
              </a:lnSpc>
              <a:spcBef>
                <a:spcPts val="0"/>
              </a:spcBef>
              <a:spcAft>
                <a:spcPts val="0"/>
              </a:spcAft>
              <a:buFont typeface="+mj-lt"/>
              <a:buAutoNum type="arabicPeriod"/>
            </a:pPr>
            <a:r>
              <a:rPr lang="ar-SA" sz="2000" b="1" dirty="0">
                <a:latin typeface="Times New Roman" panose="02020603050405020304" pitchFamily="18" charset="0"/>
                <a:ea typeface="Times New Roman" panose="02020603050405020304" pitchFamily="18" charset="0"/>
                <a:cs typeface="Arial" panose="020B0604020202020204" pitchFamily="34" charset="0"/>
              </a:rPr>
              <a:t>قم بقياس درجة الحرارة</a:t>
            </a:r>
          </a:p>
          <a:p>
            <a:pPr marL="342900" marR="0" lvl="0" indent="-342900" algn="r" rtl="1">
              <a:lnSpc>
                <a:spcPts val="1200"/>
              </a:lnSpc>
              <a:spcBef>
                <a:spcPts val="0"/>
              </a:spcBef>
              <a:spcAft>
                <a:spcPts val="0"/>
              </a:spcAft>
              <a:buFont typeface="+mj-lt"/>
              <a:buAutoNum type="arabicPeriod"/>
            </a:pPr>
            <a:endParaRPr lang="ar-SA" sz="20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marR="0" lvl="0" indent="-342900" algn="r" rtl="1">
              <a:lnSpc>
                <a:spcPts val="1200"/>
              </a:lnSpc>
              <a:spcBef>
                <a:spcPts val="0"/>
              </a:spcBef>
              <a:spcAft>
                <a:spcPts val="0"/>
              </a:spcAft>
              <a:buFont typeface="+mj-lt"/>
              <a:buAutoNum type="arabicPeriod"/>
            </a:pPr>
            <a:r>
              <a:rPr lang="ar-SA" sz="2000" b="1" dirty="0">
                <a:latin typeface="Times New Roman" panose="02020603050405020304" pitchFamily="18" charset="0"/>
                <a:ea typeface="Times New Roman" panose="02020603050405020304" pitchFamily="18" charset="0"/>
                <a:cs typeface="Traditional Arabic" panose="02020603050405020304" pitchFamily="18" charset="-78"/>
              </a:rPr>
              <a:t>بلغ المشرف </a:t>
            </a:r>
            <a:r>
              <a:rPr lang="ar-SA" sz="2000" b="1" dirty="0">
                <a:latin typeface="Times New Roman" panose="02020603050405020304" pitchFamily="18" charset="0"/>
                <a:ea typeface="Times New Roman" panose="02020603050405020304" pitchFamily="18" charset="0"/>
                <a:cs typeface="Arial" panose="020B0604020202020204" pitchFamily="34" charset="0"/>
              </a:rPr>
              <a:t>اذا كانت درجة الحرارة تتجاوز </a:t>
            </a:r>
            <a:r>
              <a:rPr lang="en-GB" sz="2000" b="1" dirty="0">
                <a:latin typeface="Arial" panose="020B0604020202020204" pitchFamily="34" charset="0"/>
                <a:ea typeface="Times New Roman" panose="02020603050405020304" pitchFamily="18" charset="0"/>
                <a:cs typeface="Traditional Arabic" panose="02020603050405020304" pitchFamily="18" charset="-78"/>
              </a:rPr>
              <a:t>37.7</a:t>
            </a:r>
            <a:r>
              <a:rPr lang="ar-SA" sz="2000" b="1" dirty="0">
                <a:latin typeface="Times New Roman" panose="02020603050405020304" pitchFamily="18" charset="0"/>
                <a:ea typeface="Times New Roman" panose="02020603050405020304" pitchFamily="18" charset="0"/>
                <a:cs typeface="Arial" panose="020B0604020202020204" pitchFamily="34" charset="0"/>
              </a:rPr>
              <a:t> درجة </a:t>
            </a:r>
          </a:p>
          <a:p>
            <a:pPr marL="342900" marR="0" lvl="0" indent="-342900" algn="r" rtl="1">
              <a:lnSpc>
                <a:spcPts val="1200"/>
              </a:lnSpc>
              <a:spcBef>
                <a:spcPts val="0"/>
              </a:spcBef>
              <a:spcAft>
                <a:spcPts val="0"/>
              </a:spcAft>
              <a:buFont typeface="+mj-lt"/>
              <a:buAutoNum type="arabicPeriod"/>
            </a:pPr>
            <a:endParaRPr lang="ar-SA" sz="2000" b="1" dirty="0">
              <a:latin typeface="Times New Roman" panose="02020603050405020304" pitchFamily="18" charset="0"/>
              <a:ea typeface="Times New Roman" panose="02020603050405020304" pitchFamily="18" charset="0"/>
              <a:cs typeface="Arial" panose="020B0604020202020204" pitchFamily="34" charset="0"/>
            </a:endParaRPr>
          </a:p>
          <a:p>
            <a:pPr marR="0" lvl="0" algn="r" rtl="1">
              <a:lnSpc>
                <a:spcPts val="1200"/>
              </a:lnSpc>
              <a:spcBef>
                <a:spcPts val="0"/>
              </a:spcBef>
              <a:spcAft>
                <a:spcPts val="0"/>
              </a:spcAft>
            </a:pPr>
            <a:r>
              <a:rPr lang="ar-SA" sz="2000" b="1" dirty="0">
                <a:latin typeface="Times New Roman" panose="02020603050405020304" pitchFamily="18" charset="0"/>
                <a:ea typeface="Times New Roman" panose="02020603050405020304" pitchFamily="18" charset="0"/>
                <a:cs typeface="Arial" panose="020B0604020202020204" pitchFamily="34" charset="0"/>
              </a:rPr>
              <a:t>مئوية</a:t>
            </a:r>
            <a:endParaRPr lang="en-US" sz="2000" dirty="0">
              <a:latin typeface="Times New Roman" panose="02020603050405020304" pitchFamily="18" charset="0"/>
              <a:ea typeface="Times New Roman" panose="02020603050405020304" pitchFamily="18" charset="0"/>
              <a:cs typeface="Traditional Arabic" panose="02020603050405020304" pitchFamily="18" charset="-78"/>
            </a:endParaRPr>
          </a:p>
          <a:p>
            <a:pPr algn="r">
              <a:lnSpc>
                <a:spcPct val="115000"/>
              </a:lnSpc>
              <a:spcAft>
                <a:spcPts val="1000"/>
              </a:spcAft>
            </a:pPr>
            <a:r>
              <a:rPr lang="ar-SA" sz="2000" b="1" dirty="0">
                <a:latin typeface="Calibri" panose="020F0502020204030204" pitchFamily="34" charset="0"/>
                <a:ea typeface="Calibri" panose="020F0502020204030204" pitchFamily="34" charset="0"/>
                <a:cs typeface="Arial" panose="020B0604020202020204" pitchFamily="34" charset="0"/>
              </a:rPr>
              <a:t>يجب على الممرض التقصي مستخدما الملحق رقم 1 بعد ارتداء غطاء الراس نظارة حماية للعينين كمامه (ماسك) كفوف افرول استخدام مرة واحدة, غطاء الحذاء او تعقيم الحذاء بعد الانتهاء من العمل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24593AB-DF76-4C6F-8FC9-518836AEA8A6}"/>
              </a:ext>
            </a:extLst>
          </p:cNvPr>
          <p:cNvPicPr/>
          <p:nvPr/>
        </p:nvPicPr>
        <p:blipFill>
          <a:blip r:embed="rId2"/>
          <a:stretch>
            <a:fillRect/>
          </a:stretch>
        </p:blipFill>
        <p:spPr>
          <a:xfrm>
            <a:off x="1349034" y="1254389"/>
            <a:ext cx="3628390" cy="4266565"/>
          </a:xfrm>
          <a:prstGeom prst="rect">
            <a:avLst/>
          </a:prstGeom>
        </p:spPr>
      </p:pic>
    </p:spTree>
    <p:extLst>
      <p:ext uri="{BB962C8B-B14F-4D97-AF65-F5344CB8AC3E}">
        <p14:creationId xmlns:p14="http://schemas.microsoft.com/office/powerpoint/2010/main" val="39438212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B45F9-7B90-4D42-88B9-F653127CB4F6}"/>
              </a:ext>
            </a:extLst>
          </p:cNvPr>
          <p:cNvSpPr>
            <a:spLocks noGrp="1"/>
          </p:cNvSpPr>
          <p:nvPr>
            <p:ph type="sldNum" sz="quarter" idx="12"/>
          </p:nvPr>
        </p:nvSpPr>
        <p:spPr/>
        <p:txBody>
          <a:bodyPr/>
          <a:lstStyle/>
          <a:p>
            <a:fld id="{D57F1E4F-1CFF-5643-939E-217C01CDF565}" type="slidenum">
              <a:rPr lang="en-US" smtClean="0">
                <a:solidFill>
                  <a:prstClr val="black"/>
                </a:solidFill>
              </a:rPr>
              <a:pPr/>
              <a:t>11</a:t>
            </a:fld>
            <a:endParaRPr lang="en-US" dirty="0">
              <a:solidFill>
                <a:prstClr val="black"/>
              </a:solidFill>
            </a:endParaRPr>
          </a:p>
        </p:txBody>
      </p:sp>
      <p:sp>
        <p:nvSpPr>
          <p:cNvPr id="3" name="Rectangle 2">
            <a:extLst>
              <a:ext uri="{FF2B5EF4-FFF2-40B4-BE49-F238E27FC236}">
                <a16:creationId xmlns:a16="http://schemas.microsoft.com/office/drawing/2014/main" id="{D8C63319-04B9-43E2-BE44-F0DB86E1299E}"/>
              </a:ext>
            </a:extLst>
          </p:cNvPr>
          <p:cNvSpPr/>
          <p:nvPr/>
        </p:nvSpPr>
        <p:spPr>
          <a:xfrm>
            <a:off x="5501268" y="609600"/>
            <a:ext cx="6096000" cy="390363"/>
          </a:xfrm>
          <a:prstGeom prst="rect">
            <a:avLst/>
          </a:prstGeom>
        </p:spPr>
        <p:txBody>
          <a:bodyPr>
            <a:spAutoFit/>
          </a:bodyPr>
          <a:lstStyle/>
          <a:p>
            <a:pPr algn="r" rtl="1">
              <a:lnSpc>
                <a:spcPct val="115000"/>
              </a:lnSpc>
              <a:spcAft>
                <a:spcPts val="1000"/>
              </a:spcAft>
            </a:pPr>
            <a:r>
              <a:rPr lang="ar-SA" b="1" dirty="0">
                <a:solidFill>
                  <a:srgbClr val="000000"/>
                </a:solidFill>
                <a:latin typeface="Calibri" panose="020F0502020204030204" pitchFamily="34" charset="0"/>
                <a:ea typeface="Calibri" panose="020F0502020204030204" pitchFamily="34" charset="0"/>
                <a:cs typeface="Arial" panose="020B0604020202020204" pitchFamily="34" charset="0"/>
              </a:rPr>
              <a:t>سابعا:</a:t>
            </a:r>
            <a:r>
              <a:rPr lang="ar-SA" sz="1400" dirty="0">
                <a:latin typeface="Calibri" panose="020F0502020204030204" pitchFamily="34" charset="0"/>
                <a:ea typeface="Calibri" panose="020F0502020204030204" pitchFamily="34" charset="0"/>
                <a:cs typeface="Arial" panose="020B0604020202020204" pitchFamily="34" charset="0"/>
              </a:rPr>
              <a:t> </a:t>
            </a:r>
            <a:r>
              <a:rPr lang="ar-SA" b="1" dirty="0">
                <a:solidFill>
                  <a:srgbClr val="000000"/>
                </a:solidFill>
                <a:latin typeface="Calibri" panose="020F0502020204030204" pitchFamily="34" charset="0"/>
                <a:ea typeface="Calibri" panose="020F0502020204030204" pitchFamily="34" charset="0"/>
                <a:cs typeface="Arial" panose="020B0604020202020204" pitchFamily="34" charset="0"/>
              </a:rPr>
              <a:t>الملحق رقم 1</a:t>
            </a:r>
            <a:r>
              <a:rPr lang="ar-SA" sz="1400" dirty="0">
                <a:latin typeface="Calibri" panose="020F0502020204030204" pitchFamily="34" charset="0"/>
                <a:ea typeface="Calibri" panose="020F0502020204030204" pitchFamily="34" charset="0"/>
                <a:cs typeface="Arial" panose="020B0604020202020204" pitchFamily="34" charset="0"/>
              </a:rPr>
              <a:t> </a:t>
            </a:r>
            <a:r>
              <a:rPr lang="ar-SA" b="1" dirty="0">
                <a:solidFill>
                  <a:srgbClr val="000000"/>
                </a:solidFill>
                <a:latin typeface="Calibri" panose="020F0502020204030204" pitchFamily="34" charset="0"/>
                <a:ea typeface="Calibri" panose="020F0502020204030204" pitchFamily="34" charset="0"/>
                <a:cs typeface="Arial" panose="020B0604020202020204" pitchFamily="34" charset="0"/>
              </a:rPr>
              <a:t>نموذج الفحص الطبي الابتدائي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60268C2-6473-441C-924A-775C8C74461C}"/>
              </a:ext>
            </a:extLst>
          </p:cNvPr>
          <p:cNvSpPr/>
          <p:nvPr/>
        </p:nvSpPr>
        <p:spPr>
          <a:xfrm>
            <a:off x="4700425" y="1208066"/>
            <a:ext cx="2791149" cy="390363"/>
          </a:xfrm>
          <a:prstGeom prst="rect">
            <a:avLst/>
          </a:prstGeom>
        </p:spPr>
        <p:txBody>
          <a:bodyPr wrap="none">
            <a:spAutoFit/>
          </a:bodyPr>
          <a:lstStyle/>
          <a:p>
            <a:pPr algn="ctr">
              <a:lnSpc>
                <a:spcPct val="115000"/>
              </a:lnSpc>
              <a:spcAft>
                <a:spcPts val="1000"/>
              </a:spcAft>
            </a:pPr>
            <a:r>
              <a:rPr lang="ar-SA" b="1" dirty="0">
                <a:solidFill>
                  <a:srgbClr val="000000"/>
                </a:solidFill>
                <a:latin typeface="Calibri" panose="020F0502020204030204" pitchFamily="34" charset="0"/>
                <a:ea typeface="Calibri" panose="020F0502020204030204" pitchFamily="34" charset="0"/>
                <a:cs typeface="Arial" panose="020B0604020202020204" pitchFamily="34" charset="0"/>
              </a:rPr>
              <a:t>اقرأ الأسئلة بعناية وأجب عنها بدقة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18CDB7A3-F002-4CB8-AFBA-A01B4523B95F}"/>
              </a:ext>
            </a:extLst>
          </p:cNvPr>
          <p:cNvGraphicFramePr>
            <a:graphicFrameLocks noGrp="1"/>
          </p:cNvGraphicFramePr>
          <p:nvPr>
            <p:extLst>
              <p:ext uri="{D42A27DB-BD31-4B8C-83A1-F6EECF244321}">
                <p14:modId xmlns:p14="http://schemas.microsoft.com/office/powerpoint/2010/main" val="3659135311"/>
              </p:ext>
            </p:extLst>
          </p:nvPr>
        </p:nvGraphicFramePr>
        <p:xfrm>
          <a:off x="1215483" y="1598429"/>
          <a:ext cx="9138419" cy="4189052"/>
        </p:xfrm>
        <a:graphic>
          <a:graphicData uri="http://schemas.openxmlformats.org/drawingml/2006/table">
            <a:tbl>
              <a:tblPr firstRow="1" firstCol="1" bandRow="1">
                <a:tableStyleId>{5C22544A-7EE6-4342-B048-85BDC9FD1C3A}</a:tableStyleId>
              </a:tblPr>
              <a:tblGrid>
                <a:gridCol w="877701">
                  <a:extLst>
                    <a:ext uri="{9D8B030D-6E8A-4147-A177-3AD203B41FA5}">
                      <a16:colId xmlns:a16="http://schemas.microsoft.com/office/drawing/2014/main" val="3714917100"/>
                    </a:ext>
                  </a:extLst>
                </a:gridCol>
                <a:gridCol w="946541">
                  <a:extLst>
                    <a:ext uri="{9D8B030D-6E8A-4147-A177-3AD203B41FA5}">
                      <a16:colId xmlns:a16="http://schemas.microsoft.com/office/drawing/2014/main" val="1905892678"/>
                    </a:ext>
                  </a:extLst>
                </a:gridCol>
                <a:gridCol w="6195538">
                  <a:extLst>
                    <a:ext uri="{9D8B030D-6E8A-4147-A177-3AD203B41FA5}">
                      <a16:colId xmlns:a16="http://schemas.microsoft.com/office/drawing/2014/main" val="2001266965"/>
                    </a:ext>
                  </a:extLst>
                </a:gridCol>
                <a:gridCol w="1118639">
                  <a:extLst>
                    <a:ext uri="{9D8B030D-6E8A-4147-A177-3AD203B41FA5}">
                      <a16:colId xmlns:a16="http://schemas.microsoft.com/office/drawing/2014/main" val="301340938"/>
                    </a:ext>
                  </a:extLst>
                </a:gridCol>
              </a:tblGrid>
              <a:tr h="413354">
                <a:tc>
                  <a:txBody>
                    <a:bodyPr/>
                    <a:lstStyle/>
                    <a:p>
                      <a:pPr marL="0" marR="0" algn="ctr" rtl="1">
                        <a:lnSpc>
                          <a:spcPct val="115000"/>
                        </a:lnSpc>
                        <a:spcBef>
                          <a:spcPts val="0"/>
                        </a:spcBef>
                        <a:spcAft>
                          <a:spcPts val="0"/>
                        </a:spcAft>
                      </a:pPr>
                      <a:r>
                        <a:rPr lang="ar-SA" sz="2400">
                          <a:effectLst/>
                        </a:rPr>
                        <a:t>لا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نعم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dirty="0">
                          <a:effectLst/>
                        </a:rPr>
                        <a:t>الاعراض</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رقم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9717633"/>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سعال</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2893366"/>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صعوبة بالتنفس</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5715234"/>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dirty="0">
                          <a:effectLst/>
                        </a:rPr>
                        <a:t>ارتفاع حرارة (ماهي درجة الحرارة)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669626"/>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احتقان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81469287"/>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سيلان انفي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90184881"/>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الم بالرأس</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8673033"/>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الم بالحنجره</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3604464"/>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شعور بالتعب</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052090"/>
                  </a:ext>
                </a:extLst>
              </a:tr>
              <a:tr h="419522">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en-US" sz="24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a:effectLst/>
                        </a:rPr>
                        <a:t>هل قدمت من دولة أخرى خلال ال 14 يوم السابقة؟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400" dirty="0">
                          <a:effectLst/>
                        </a:rPr>
                        <a:t>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5944492"/>
                  </a:ext>
                </a:extLst>
              </a:tr>
            </a:tbl>
          </a:graphicData>
        </a:graphic>
      </p:graphicFrame>
    </p:spTree>
    <p:extLst>
      <p:ext uri="{BB962C8B-B14F-4D97-AF65-F5344CB8AC3E}">
        <p14:creationId xmlns:p14="http://schemas.microsoft.com/office/powerpoint/2010/main" val="182938682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FC0EAD-1F2A-45D7-BB7D-178D7584069D}"/>
              </a:ext>
            </a:extLst>
          </p:cNvPr>
          <p:cNvSpPr>
            <a:spLocks noGrp="1"/>
          </p:cNvSpPr>
          <p:nvPr>
            <p:ph type="sldNum" sz="quarter" idx="12"/>
          </p:nvPr>
        </p:nvSpPr>
        <p:spPr/>
        <p:txBody>
          <a:bodyPr/>
          <a:lstStyle/>
          <a:p>
            <a:fld id="{D57F1E4F-1CFF-5643-939E-217C01CDF565}" type="slidenum">
              <a:rPr lang="en-US" smtClean="0">
                <a:solidFill>
                  <a:prstClr val="black"/>
                </a:solidFill>
              </a:rPr>
              <a:pPr/>
              <a:t>12</a:t>
            </a:fld>
            <a:endParaRPr lang="en-US" dirty="0">
              <a:solidFill>
                <a:prstClr val="black"/>
              </a:solidFill>
            </a:endParaRPr>
          </a:p>
        </p:txBody>
      </p:sp>
      <p:sp>
        <p:nvSpPr>
          <p:cNvPr id="3" name="Rectangle 2">
            <a:extLst>
              <a:ext uri="{FF2B5EF4-FFF2-40B4-BE49-F238E27FC236}">
                <a16:creationId xmlns:a16="http://schemas.microsoft.com/office/drawing/2014/main" id="{8078FFDE-1B8F-4AB1-9397-B6B0486C2FD3}"/>
              </a:ext>
            </a:extLst>
          </p:cNvPr>
          <p:cNvSpPr/>
          <p:nvPr/>
        </p:nvSpPr>
        <p:spPr>
          <a:xfrm>
            <a:off x="925551" y="1415885"/>
            <a:ext cx="10359483" cy="3112134"/>
          </a:xfrm>
          <a:prstGeom prst="rect">
            <a:avLst/>
          </a:prstGeom>
        </p:spPr>
        <p:txBody>
          <a:bodyPr wrap="square">
            <a:spAutoFit/>
          </a:bodyPr>
          <a:lstStyle/>
          <a:p>
            <a:pPr algn="r" rtl="1">
              <a:lnSpc>
                <a:spcPct val="115000"/>
              </a:lnSpc>
              <a:spcAft>
                <a:spcPts val="1000"/>
              </a:spcAft>
            </a:pPr>
            <a:r>
              <a:rPr lang="ar-SA" b="1" dirty="0">
                <a:solidFill>
                  <a:srgbClr val="000000"/>
                </a:solidFill>
                <a:latin typeface="Calibri" panose="020F0502020204030204" pitchFamily="34" charset="0"/>
                <a:ea typeface="Calibri" panose="020F0502020204030204" pitchFamily="34" charset="0"/>
                <a:cs typeface="Arial" panose="020B0604020202020204" pitchFamily="34" charset="0"/>
              </a:rPr>
              <a:t>ثامنا: </a:t>
            </a:r>
            <a:r>
              <a:rPr lang="ar-SY" b="1" dirty="0">
                <a:solidFill>
                  <a:srgbClr val="000000"/>
                </a:solidFill>
                <a:latin typeface="Calibri" panose="020F0502020204030204" pitchFamily="34" charset="0"/>
                <a:ea typeface="Calibri" panose="020F0502020204030204" pitchFamily="34" charset="0"/>
                <a:cs typeface="Arial" panose="020B0604020202020204" pitchFamily="34" charset="0"/>
              </a:rPr>
              <a:t>تدابير الوقاية الأساسية من فيروس كورونا (كوفيد-19)</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b="1" dirty="0">
                <a:solidFill>
                  <a:srgbClr val="000000"/>
                </a:solidFill>
                <a:latin typeface="Calibri" panose="020F0502020204030204" pitchFamily="34" charset="0"/>
                <a:ea typeface="Calibri" panose="020F0502020204030204" pitchFamily="34" charset="0"/>
                <a:cs typeface="Arial" panose="020B0604020202020204" pitchFamily="34" charset="0"/>
              </a:rPr>
              <a:t>احرص على متابعة آخر المستجدات عن فاشية مرض كوفيد-19، على الموقع الإلكتروني لمنظمة الصحة العالمية ومن خلال سلطات الصحة العامة المحلية والوطنية. وفي حين لا تزال عدوى كوفيد-19 متفشية في الصين بشكل أساسي، فهناك بعض بؤر التفشي في بلدان أخرى.  ومعظم الأفراد الذين يصابون بالعدوى يشعرون بأعراض خفيفة ويتعافون، ولكن الأعراض قد تظهر بشكل أكثر حدة لدى غيرهم. احرص على العناية بصحتك وحماية الآخرين بواسطة التدابير التالية: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b="1" dirty="0">
                <a:solidFill>
                  <a:srgbClr val="000000"/>
                </a:solidFill>
                <a:latin typeface="Calibri" panose="020F0502020204030204" pitchFamily="34" charset="0"/>
                <a:ea typeface="Calibri" panose="020F0502020204030204" pitchFamily="34" charset="0"/>
                <a:cs typeface="Arial" panose="020B0604020202020204" pitchFamily="34" charset="0"/>
              </a:rPr>
              <a:t>اغسل اليدين بانتظام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b="1" dirty="0">
                <a:solidFill>
                  <a:srgbClr val="000000"/>
                </a:solidFill>
                <a:latin typeface="Calibri" panose="020F0502020204030204" pitchFamily="34" charset="0"/>
                <a:ea typeface="Calibri" panose="020F0502020204030204" pitchFamily="34" charset="0"/>
                <a:cs typeface="Arial" panose="020B0604020202020204" pitchFamily="34" charset="0"/>
              </a:rPr>
              <a:t>لماذا؟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r>
              <a:rPr lang="ar-SY" b="1" dirty="0">
                <a:solidFill>
                  <a:srgbClr val="000000"/>
                </a:solidFill>
                <a:ea typeface="Calibri" panose="020F0502020204030204" pitchFamily="34" charset="0"/>
                <a:cs typeface="Arial" panose="020B0604020202020204" pitchFamily="34" charset="0"/>
              </a:rPr>
              <a:t> إن تنظيف يديك بالماء والصابون أو فركهما بمطهر كحولي من شأنه أن يقتل الفيروسات التي قد تكون على يديك</a:t>
            </a:r>
            <a:endParaRPr lang="en-US" dirty="0"/>
          </a:p>
        </p:txBody>
      </p:sp>
    </p:spTree>
    <p:extLst>
      <p:ext uri="{BB962C8B-B14F-4D97-AF65-F5344CB8AC3E}">
        <p14:creationId xmlns:p14="http://schemas.microsoft.com/office/powerpoint/2010/main" val="121379519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0BEC8-8BFE-483A-87C8-1DAC85D490CB}"/>
              </a:ext>
            </a:extLst>
          </p:cNvPr>
          <p:cNvSpPr>
            <a:spLocks noGrp="1"/>
          </p:cNvSpPr>
          <p:nvPr>
            <p:ph type="sldNum" sz="quarter" idx="12"/>
          </p:nvPr>
        </p:nvSpPr>
        <p:spPr/>
        <p:txBody>
          <a:bodyPr/>
          <a:lstStyle/>
          <a:p>
            <a:fld id="{D57F1E4F-1CFF-5643-939E-217C01CDF565}" type="slidenum">
              <a:rPr lang="en-US" smtClean="0">
                <a:solidFill>
                  <a:prstClr val="black"/>
                </a:solidFill>
              </a:rPr>
              <a:pPr/>
              <a:t>13</a:t>
            </a:fld>
            <a:endParaRPr lang="en-US" dirty="0">
              <a:solidFill>
                <a:prstClr val="black"/>
              </a:solidFill>
            </a:endParaRPr>
          </a:p>
        </p:txBody>
      </p:sp>
      <p:pic>
        <p:nvPicPr>
          <p:cNvPr id="4" name="Picture 3">
            <a:extLst>
              <a:ext uri="{FF2B5EF4-FFF2-40B4-BE49-F238E27FC236}">
                <a16:creationId xmlns:a16="http://schemas.microsoft.com/office/drawing/2014/main" id="{7596E1C0-7FEF-42ED-BDE3-27D9EE870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605790"/>
            <a:ext cx="10607040" cy="5589270"/>
          </a:xfrm>
          <a:prstGeom prst="rect">
            <a:avLst/>
          </a:prstGeom>
        </p:spPr>
      </p:pic>
    </p:spTree>
    <p:extLst>
      <p:ext uri="{BB962C8B-B14F-4D97-AF65-F5344CB8AC3E}">
        <p14:creationId xmlns:p14="http://schemas.microsoft.com/office/powerpoint/2010/main" val="23913182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D10FE5-529A-416C-95DD-6E37FBA4FA65}"/>
              </a:ext>
            </a:extLst>
          </p:cNvPr>
          <p:cNvSpPr>
            <a:spLocks noGrp="1"/>
          </p:cNvSpPr>
          <p:nvPr>
            <p:ph type="sldNum" sz="quarter" idx="12"/>
          </p:nvPr>
        </p:nvSpPr>
        <p:spPr/>
        <p:txBody>
          <a:bodyPr/>
          <a:lstStyle/>
          <a:p>
            <a:fld id="{D57F1E4F-1CFF-5643-939E-217C01CDF565}" type="slidenum">
              <a:rPr lang="en-US" smtClean="0">
                <a:solidFill>
                  <a:prstClr val="black"/>
                </a:solidFill>
              </a:rPr>
              <a:pPr/>
              <a:t>14</a:t>
            </a:fld>
            <a:endParaRPr lang="en-US" dirty="0">
              <a:solidFill>
                <a:prstClr val="black"/>
              </a:solidFill>
            </a:endParaRPr>
          </a:p>
        </p:txBody>
      </p:sp>
      <p:sp>
        <p:nvSpPr>
          <p:cNvPr id="3" name="Rectangle 2">
            <a:extLst>
              <a:ext uri="{FF2B5EF4-FFF2-40B4-BE49-F238E27FC236}">
                <a16:creationId xmlns:a16="http://schemas.microsoft.com/office/drawing/2014/main" id="{F1C01002-5170-4848-A51C-06DCD01C1652}"/>
              </a:ext>
            </a:extLst>
          </p:cNvPr>
          <p:cNvSpPr/>
          <p:nvPr/>
        </p:nvSpPr>
        <p:spPr>
          <a:xfrm>
            <a:off x="1037063" y="2201998"/>
            <a:ext cx="9980341" cy="2026196"/>
          </a:xfrm>
          <a:prstGeom prst="rect">
            <a:avLst/>
          </a:prstGeom>
        </p:spPr>
        <p:txBody>
          <a:bodyPr wrap="square">
            <a:spAutoFit/>
          </a:bodyPr>
          <a:lstStyle/>
          <a:p>
            <a:pPr algn="r" rtl="1">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احرص على ممارسات النظافة التنفسية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احرص على تغطية الفم والأنف بثني المرفق أو بمنديل ورقي عند السعال أو العطس، ثم تخلص من المنديل الورقي فوراً بإلقائه في سلة مهملات مغلقة ونظف يديك بمطهر كحولي أو بالماء والصابون</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r>
              <a:rPr lang="ar-SY" sz="2000" b="1" dirty="0">
                <a:solidFill>
                  <a:srgbClr val="000000"/>
                </a:solidFill>
                <a:ea typeface="Calibri" panose="020F0502020204030204" pitchFamily="34" charset="0"/>
                <a:cs typeface="Arial" panose="020B0604020202020204" pitchFamily="34" charset="0"/>
              </a:rPr>
              <a:t>لماذا؟ تغطية الفم والأنف عند السعال والعطس تمنع انتشار الجراثيم والفيروسات. أما إذا غطيت فمك وأنفك بيدك أثناء العطس والسعال فقد تنقل الجراثيم إلى كل ما تلمسه من أشياء وأشخاص</a:t>
            </a:r>
            <a:endParaRPr lang="en-US" sz="2000" dirty="0"/>
          </a:p>
        </p:txBody>
      </p:sp>
    </p:spTree>
    <p:extLst>
      <p:ext uri="{BB962C8B-B14F-4D97-AF65-F5344CB8AC3E}">
        <p14:creationId xmlns:p14="http://schemas.microsoft.com/office/powerpoint/2010/main" val="290962644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9BF18-2499-4984-81E2-AEA54137E7A1}"/>
              </a:ext>
            </a:extLst>
          </p:cNvPr>
          <p:cNvSpPr>
            <a:spLocks noGrp="1"/>
          </p:cNvSpPr>
          <p:nvPr>
            <p:ph type="sldNum" sz="quarter" idx="12"/>
          </p:nvPr>
        </p:nvSpPr>
        <p:spPr/>
        <p:txBody>
          <a:bodyPr/>
          <a:lstStyle/>
          <a:p>
            <a:fld id="{D57F1E4F-1CFF-5643-939E-217C01CDF565}" type="slidenum">
              <a:rPr lang="en-US" smtClean="0">
                <a:solidFill>
                  <a:prstClr val="black"/>
                </a:solidFill>
              </a:rPr>
              <a:pPr/>
              <a:t>15</a:t>
            </a:fld>
            <a:endParaRPr lang="en-US" dirty="0">
              <a:solidFill>
                <a:prstClr val="black"/>
              </a:solidFill>
            </a:endParaRPr>
          </a:p>
        </p:txBody>
      </p:sp>
      <p:sp>
        <p:nvSpPr>
          <p:cNvPr id="3" name="Rectangle 2">
            <a:extLst>
              <a:ext uri="{FF2B5EF4-FFF2-40B4-BE49-F238E27FC236}">
                <a16:creationId xmlns:a16="http://schemas.microsoft.com/office/drawing/2014/main" id="{258D4950-0F34-4310-8A2D-EA39E3DA2EC2}"/>
              </a:ext>
            </a:extLst>
          </p:cNvPr>
          <p:cNvSpPr/>
          <p:nvPr/>
        </p:nvSpPr>
        <p:spPr>
          <a:xfrm>
            <a:off x="1315844" y="2149932"/>
            <a:ext cx="9378176" cy="2095767"/>
          </a:xfrm>
          <a:prstGeom prst="rect">
            <a:avLst/>
          </a:prstGeom>
        </p:spPr>
        <p:txBody>
          <a:bodyPr wrap="square">
            <a:spAutoFit/>
          </a:bodyPr>
          <a:lstStyle/>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تجنب الاقتراب كثيرا من الناس</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احتفظ بمسافة لا تقل عن متر واحد (3 أقدام) بينك وبين أي شخص يسعل أو يعطس</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لماذا؟ عندما يسعل الشخص أو يعطس، تتناثر من أنفه أو فمه قُطيرات سائلة صغيرة قد تحتوي على الفيروس. فإذا كنت شديد الاقتراب منه يمكن أن تتنفس هذه القُطيرات، بما في ذلك الفيروس المسبب لمرض كوفيد-19 إذا كان الشخص مصاباً به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945064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E719BA-EBAA-4BA3-B09B-1D58ACD424EB}"/>
              </a:ext>
            </a:extLst>
          </p:cNvPr>
          <p:cNvSpPr>
            <a:spLocks noGrp="1"/>
          </p:cNvSpPr>
          <p:nvPr>
            <p:ph type="sldNum" sz="quarter" idx="12"/>
          </p:nvPr>
        </p:nvSpPr>
        <p:spPr/>
        <p:txBody>
          <a:bodyPr/>
          <a:lstStyle/>
          <a:p>
            <a:fld id="{D57F1E4F-1CFF-5643-939E-217C01CDF565}" type="slidenum">
              <a:rPr lang="en-US" smtClean="0">
                <a:solidFill>
                  <a:prstClr val="black"/>
                </a:solidFill>
              </a:rPr>
              <a:pPr/>
              <a:t>16</a:t>
            </a:fld>
            <a:endParaRPr lang="en-US" dirty="0">
              <a:solidFill>
                <a:prstClr val="black"/>
              </a:solidFill>
            </a:endParaRPr>
          </a:p>
        </p:txBody>
      </p:sp>
      <p:sp>
        <p:nvSpPr>
          <p:cNvPr id="3" name="Rectangle 2">
            <a:extLst>
              <a:ext uri="{FF2B5EF4-FFF2-40B4-BE49-F238E27FC236}">
                <a16:creationId xmlns:a16="http://schemas.microsoft.com/office/drawing/2014/main" id="{89F9B8B3-C2B9-4581-8918-8F555C40BAF9}"/>
              </a:ext>
            </a:extLst>
          </p:cNvPr>
          <p:cNvSpPr/>
          <p:nvPr/>
        </p:nvSpPr>
        <p:spPr>
          <a:xfrm>
            <a:off x="1427356" y="1818171"/>
            <a:ext cx="9021336" cy="3170099"/>
          </a:xfrm>
          <a:prstGeom prst="rect">
            <a:avLst/>
          </a:prstGeom>
        </p:spPr>
        <p:txBody>
          <a:bodyPr wrap="square">
            <a:spAutoFit/>
          </a:bodyPr>
          <a:lstStyle/>
          <a:p>
            <a:pPr algn="r" rtl="1"/>
            <a:r>
              <a:rPr lang="ar-SY" sz="2000" b="1" dirty="0"/>
              <a:t>تجنب لمس عينيك وأنفك وفمك</a:t>
            </a:r>
            <a:endParaRPr lang="en-US" sz="2000" dirty="0"/>
          </a:p>
          <a:p>
            <a:pPr algn="r" rtl="1"/>
            <a:r>
              <a:rPr lang="ar-SY" sz="2000" b="1" dirty="0"/>
              <a:t>لماذا؟ تلمس اليدين العديد من الأسطح ويمكنها أن تلتقط الفيروسات. وإذا تلوثت اليدان فإنهما قد تنقلان الفيروس إلى العينين أو الأنف أو الفم. ويمكن للفيروس أن يدخل الجسم عن طريق هذه المنافذ ويصيبك بالمرض.</a:t>
            </a:r>
            <a:endParaRPr lang="en-US" sz="2000" dirty="0"/>
          </a:p>
          <a:p>
            <a:pPr algn="r" rtl="1"/>
            <a:r>
              <a:rPr lang="ar-SY" sz="2000" b="1" dirty="0"/>
              <a:t>إذا كنت تعاني من الحمى والسعال وصعوبة التنفس، التمس المشورة الطبية على الفور، فقد تكون مصاباً بعدوى الجهاز التنفسي أو حالة مرضية وخيمة أخرى. واتصل قبل الذهاب إلى مقدم الرعاية وأخبره إن كنت قد سافرت أو خالطت أي مسافرين مؤخراً</a:t>
            </a:r>
            <a:r>
              <a:rPr lang="en-US" sz="2000" b="1" dirty="0"/>
              <a:t>. </a:t>
            </a:r>
            <a:endParaRPr lang="en-US" sz="2000" dirty="0"/>
          </a:p>
          <a:p>
            <a:pPr algn="r" rtl="1"/>
            <a:r>
              <a:rPr lang="ar-SY" sz="2000" b="1" dirty="0"/>
              <a:t>لماذا؟ </a:t>
            </a:r>
            <a:endParaRPr lang="en-US" sz="2000" dirty="0"/>
          </a:p>
          <a:p>
            <a:pPr algn="r" rtl="1"/>
            <a:r>
              <a:rPr lang="ar-SY" sz="2000" b="1" dirty="0"/>
              <a:t>إن اتصالك المسبق بمقدم الرعاية سيسمح له بتوجيهك سريعاً إلى مرفق الرعاية الصحية المناسب. وسيساعد ذلك أيضاً على منع أي انتشار محتمل للفيروس المسبب لمرض كوفيد-19 وغيره من الفيروسات</a:t>
            </a:r>
            <a:endParaRPr lang="en-US" sz="2000" dirty="0"/>
          </a:p>
        </p:txBody>
      </p:sp>
    </p:spTree>
    <p:extLst>
      <p:ext uri="{BB962C8B-B14F-4D97-AF65-F5344CB8AC3E}">
        <p14:creationId xmlns:p14="http://schemas.microsoft.com/office/powerpoint/2010/main" val="321592837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EB594-513D-4F9A-A7CF-FE61C99700C3}"/>
              </a:ext>
            </a:extLst>
          </p:cNvPr>
          <p:cNvSpPr>
            <a:spLocks noGrp="1"/>
          </p:cNvSpPr>
          <p:nvPr>
            <p:ph type="sldNum" sz="quarter" idx="12"/>
          </p:nvPr>
        </p:nvSpPr>
        <p:spPr/>
        <p:txBody>
          <a:bodyPr/>
          <a:lstStyle/>
          <a:p>
            <a:fld id="{D57F1E4F-1CFF-5643-939E-217C01CDF565}" type="slidenum">
              <a:rPr lang="en-US" smtClean="0">
                <a:solidFill>
                  <a:prstClr val="black"/>
                </a:solidFill>
              </a:rPr>
              <a:pPr/>
              <a:t>17</a:t>
            </a:fld>
            <a:endParaRPr lang="en-US" dirty="0">
              <a:solidFill>
                <a:prstClr val="black"/>
              </a:solidFill>
            </a:endParaRPr>
          </a:p>
        </p:txBody>
      </p:sp>
      <p:sp>
        <p:nvSpPr>
          <p:cNvPr id="3" name="Rectangle 2">
            <a:extLst>
              <a:ext uri="{FF2B5EF4-FFF2-40B4-BE49-F238E27FC236}">
                <a16:creationId xmlns:a16="http://schemas.microsoft.com/office/drawing/2014/main" id="{AAA73F18-E86B-4579-93FE-F2D916AD6EFE}"/>
              </a:ext>
            </a:extLst>
          </p:cNvPr>
          <p:cNvSpPr/>
          <p:nvPr/>
        </p:nvSpPr>
        <p:spPr>
          <a:xfrm>
            <a:off x="1237785" y="1384594"/>
            <a:ext cx="9757317" cy="4121962"/>
          </a:xfrm>
          <a:prstGeom prst="rect">
            <a:avLst/>
          </a:prstGeom>
        </p:spPr>
        <p:txBody>
          <a:bodyPr wrap="square">
            <a:spAutoFit/>
          </a:bodyPr>
          <a:lstStyle/>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تابع المستجدات واتبع نصائح مقدمي الرعاية الصحية</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 عن طلايق زيارة موقع منظمة الصحة العالمية او موقع وزارة الصحة بالمملكة العربية السعوديه</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احرص على متابعة آخر المستجدات بشأن مرض كوفيد-19. واتبع النصائح التي يقدمها لك مقدم الرعاية الصحية وتلك الصادرة عن سلطات الصحة العامة المحلية والوطنية أو عن المعلومات الواردة من الوزارة بشأن أساليب حماية نفسك والآخرين من الإصابة بعدوى كوفيد-19</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لماذا؟</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 لأن السلطات المحلية والوطنية لديها أحدث المعلومات عما إذا كانت عدوى كوفيد-19 قد انتشرت بالفعل في منطقتك، وهي الأقدر على تقديم النصائح بشأن ما ينبغي للناس في منطقتك فعله لحماية أنفسهم</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تدابير الحماية للأشخاص الذين يتواجدون في مناطق تنتشر فيها عدوى كوفيد-19 أو زاروها مؤخراً (خلال 14 يوماً الأخيرة)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880560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FC7407-2D95-4930-865E-92275C062A6D}"/>
              </a:ext>
            </a:extLst>
          </p:cNvPr>
          <p:cNvSpPr>
            <a:spLocks noGrp="1"/>
          </p:cNvSpPr>
          <p:nvPr>
            <p:ph type="sldNum" sz="quarter" idx="12"/>
          </p:nvPr>
        </p:nvSpPr>
        <p:spPr/>
        <p:txBody>
          <a:bodyPr/>
          <a:lstStyle/>
          <a:p>
            <a:fld id="{D57F1E4F-1CFF-5643-939E-217C01CDF565}" type="slidenum">
              <a:rPr lang="en-US" smtClean="0">
                <a:solidFill>
                  <a:prstClr val="black"/>
                </a:solidFill>
              </a:rPr>
              <a:pPr/>
              <a:t>18</a:t>
            </a:fld>
            <a:endParaRPr lang="en-US" dirty="0">
              <a:solidFill>
                <a:prstClr val="black"/>
              </a:solidFill>
            </a:endParaRPr>
          </a:p>
        </p:txBody>
      </p:sp>
      <p:sp>
        <p:nvSpPr>
          <p:cNvPr id="3" name="Rectangle 2">
            <a:extLst>
              <a:ext uri="{FF2B5EF4-FFF2-40B4-BE49-F238E27FC236}">
                <a16:creationId xmlns:a16="http://schemas.microsoft.com/office/drawing/2014/main" id="{2457143F-4433-4D34-9FFE-B83AFD2665D4}"/>
              </a:ext>
            </a:extLst>
          </p:cNvPr>
          <p:cNvSpPr/>
          <p:nvPr/>
        </p:nvSpPr>
        <p:spPr>
          <a:xfrm>
            <a:off x="1037063" y="1793830"/>
            <a:ext cx="9859535" cy="1870064"/>
          </a:xfrm>
          <a:prstGeom prst="rect">
            <a:avLst/>
          </a:prstGeom>
        </p:spPr>
        <p:txBody>
          <a:bodyPr wrap="square">
            <a:spAutoFit/>
          </a:bodyPr>
          <a:lstStyle/>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سؤال: هل يجب أن أتجنب المصافحة بسبب فيروس كورونا المستجد؟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جواب: نعم.</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لأن الفيروسات التنفسية يمكن أن تنتقل بالمصافحة ولمس العينين ‏والأنف والفم.</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 تبادلوا التحية بالتلويح عن بعد أو بالإيماءة أو بالإنحناءة بدلا من ‏المصافحة.‏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6863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6DD5C-053B-4CC4-AA52-48C5431E1F0F}"/>
              </a:ext>
            </a:extLst>
          </p:cNvPr>
          <p:cNvSpPr>
            <a:spLocks noGrp="1"/>
          </p:cNvSpPr>
          <p:nvPr>
            <p:ph type="sldNum" sz="quarter" idx="12"/>
          </p:nvPr>
        </p:nvSpPr>
        <p:spPr/>
        <p:txBody>
          <a:bodyPr/>
          <a:lstStyle/>
          <a:p>
            <a:fld id="{D57F1E4F-1CFF-5643-939E-217C01CDF565}" type="slidenum">
              <a:rPr lang="en-US" smtClean="0">
                <a:solidFill>
                  <a:prstClr val="black"/>
                </a:solidFill>
              </a:rPr>
              <a:pPr/>
              <a:t>19</a:t>
            </a:fld>
            <a:endParaRPr lang="en-US" dirty="0">
              <a:solidFill>
                <a:prstClr val="black"/>
              </a:solidFill>
            </a:endParaRPr>
          </a:p>
        </p:txBody>
      </p:sp>
      <p:sp>
        <p:nvSpPr>
          <p:cNvPr id="3" name="Rectangle 2">
            <a:extLst>
              <a:ext uri="{FF2B5EF4-FFF2-40B4-BE49-F238E27FC236}">
                <a16:creationId xmlns:a16="http://schemas.microsoft.com/office/drawing/2014/main" id="{1D222613-1B5C-45D6-A199-D363ECE1DF0A}"/>
              </a:ext>
            </a:extLst>
          </p:cNvPr>
          <p:cNvSpPr/>
          <p:nvPr/>
        </p:nvSpPr>
        <p:spPr>
          <a:xfrm>
            <a:off x="1739590" y="2149932"/>
            <a:ext cx="9157008" cy="2449710"/>
          </a:xfrm>
          <a:prstGeom prst="rect">
            <a:avLst/>
          </a:prstGeom>
        </p:spPr>
        <p:txBody>
          <a:bodyPr wrap="square">
            <a:spAutoFit/>
          </a:bodyPr>
          <a:lstStyle/>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سؤال: هل ارتداء القفازات المطاطية في الأماكن العمومية فعال في منع الإصابة ‏بعدوى فيروس كورونا المستجد؟</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جواب: لا.</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 إن المواظبة على غسل يديك العاريتين يضمن لك حماية أفضل من ‏الإصابة بعدوى كوفيد-19 مما ستضمنه القفازات المطاطية. إذ إن من الممكن ‏الإصابة بالفيروس عبر القفازات نفسها. فإذا لمست وجهك يمكن أن ينتقل الفيروس ‏من القفازات إلى وجهك ويصيبك بالعدوى.</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074992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C844-CA2B-4D99-981A-1EFE2AB175FA}"/>
              </a:ext>
            </a:extLst>
          </p:cNvPr>
          <p:cNvSpPr>
            <a:spLocks noGrp="1"/>
          </p:cNvSpPr>
          <p:nvPr>
            <p:ph type="title"/>
          </p:nvPr>
        </p:nvSpPr>
        <p:spPr/>
        <p:txBody>
          <a:bodyPr>
            <a:normAutofit/>
          </a:bodyPr>
          <a:lstStyle/>
          <a:p>
            <a:endParaRPr lang="en-US" sz="6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9E6A9D8D-B723-4503-874E-1B47970FA542}"/>
              </a:ext>
            </a:extLst>
          </p:cNvPr>
          <p:cNvSpPr>
            <a:spLocks noGrp="1"/>
          </p:cNvSpPr>
          <p:nvPr>
            <p:ph idx="1"/>
          </p:nvPr>
        </p:nvSpPr>
        <p:spPr>
          <a:xfrm>
            <a:off x="1295401" y="2445488"/>
            <a:ext cx="8146311" cy="3430380"/>
          </a:xfrm>
        </p:spPr>
        <p:txBody>
          <a:bodyPr>
            <a:normAutofit/>
          </a:bodyPr>
          <a:lstStyle/>
          <a:p>
            <a:endParaRPr lang="en-US" dirty="0">
              <a:latin typeface="+mj-lt"/>
            </a:endParaRPr>
          </a:p>
        </p:txBody>
      </p:sp>
      <p:sp>
        <p:nvSpPr>
          <p:cNvPr id="4" name="Slide Number Placeholder 3">
            <a:extLst>
              <a:ext uri="{FF2B5EF4-FFF2-40B4-BE49-F238E27FC236}">
                <a16:creationId xmlns:a16="http://schemas.microsoft.com/office/drawing/2014/main" id="{74903D0C-9ED6-402E-9199-11972009F62C}"/>
              </a:ext>
            </a:extLst>
          </p:cNvPr>
          <p:cNvSpPr>
            <a:spLocks noGrp="1"/>
          </p:cNvSpPr>
          <p:nvPr>
            <p:ph type="sldNum" sz="quarter" idx="12"/>
          </p:nvPr>
        </p:nvSpPr>
        <p:spPr/>
        <p:txBody>
          <a:bodyPr/>
          <a:lstStyle/>
          <a:p>
            <a:fld id="{E97799C9-84D9-46D2-A11E-BCF8A720529D}" type="slidenum">
              <a:rPr lang="en-US" smtClean="0">
                <a:solidFill>
                  <a:prstClr val="black"/>
                </a:solidFill>
              </a:rPr>
              <a:pPr/>
              <a:t>2</a:t>
            </a:fld>
            <a:endParaRPr lang="en-US" dirty="0">
              <a:solidFill>
                <a:prstClr val="black"/>
              </a:solidFill>
            </a:endParaRPr>
          </a:p>
        </p:txBody>
      </p:sp>
      <p:pic>
        <p:nvPicPr>
          <p:cNvPr id="5" name="Picture 4">
            <a:extLst>
              <a:ext uri="{FF2B5EF4-FFF2-40B4-BE49-F238E27FC236}">
                <a16:creationId xmlns:a16="http://schemas.microsoft.com/office/drawing/2014/main" id="{4D0A1598-14D2-4A7F-8C2B-C18674C9B237}"/>
              </a:ext>
            </a:extLst>
          </p:cNvPr>
          <p:cNvPicPr>
            <a:picLocks noChangeAspect="1"/>
          </p:cNvPicPr>
          <p:nvPr/>
        </p:nvPicPr>
        <p:blipFill>
          <a:blip r:embed="rId3"/>
          <a:stretch>
            <a:fillRect/>
          </a:stretch>
        </p:blipFill>
        <p:spPr>
          <a:xfrm>
            <a:off x="662940" y="708660"/>
            <a:ext cx="10904220" cy="5394960"/>
          </a:xfrm>
          <a:prstGeom prst="rect">
            <a:avLst/>
          </a:prstGeom>
        </p:spPr>
      </p:pic>
      <p:sp>
        <p:nvSpPr>
          <p:cNvPr id="7" name="Rectangle 6">
            <a:extLst>
              <a:ext uri="{FF2B5EF4-FFF2-40B4-BE49-F238E27FC236}">
                <a16:creationId xmlns:a16="http://schemas.microsoft.com/office/drawing/2014/main" id="{44E19D0F-4DFF-4A44-8603-821085E35C89}"/>
              </a:ext>
            </a:extLst>
          </p:cNvPr>
          <p:cNvSpPr/>
          <p:nvPr/>
        </p:nvSpPr>
        <p:spPr>
          <a:xfrm>
            <a:off x="1125534" y="2406287"/>
            <a:ext cx="9499715" cy="2686954"/>
          </a:xfrm>
          <a:prstGeom prst="rect">
            <a:avLst/>
          </a:prstGeom>
        </p:spPr>
        <p:txBody>
          <a:bodyPr wrap="none">
            <a:spAutoFit/>
          </a:bodyPr>
          <a:lstStyle/>
          <a:p>
            <a:pPr algn="ctr">
              <a:lnSpc>
                <a:spcPct val="115000"/>
              </a:lnSpc>
              <a:spcAft>
                <a:spcPts val="1000"/>
              </a:spcAft>
            </a:pPr>
            <a:r>
              <a:rPr lang="ar-SY" sz="7200" b="1" dirty="0">
                <a:solidFill>
                  <a:schemeClr val="bg1"/>
                </a:solidFill>
                <a:latin typeface="Calibri" panose="020F0502020204030204" pitchFamily="34" charset="0"/>
                <a:ea typeface="Calibri" panose="020F0502020204030204" pitchFamily="34" charset="0"/>
                <a:cs typeface="Arial" panose="020B0604020202020204" pitchFamily="34" charset="0"/>
              </a:rPr>
              <a:t>دورة </a:t>
            </a:r>
            <a:r>
              <a:rPr lang="ar-SA" sz="7200" b="1" dirty="0">
                <a:solidFill>
                  <a:schemeClr val="bg1"/>
                </a:solidFill>
                <a:latin typeface="Calibri" panose="020F0502020204030204" pitchFamily="34" charset="0"/>
                <a:ea typeface="Calibri" panose="020F0502020204030204" pitchFamily="34" charset="0"/>
                <a:cs typeface="Arial" panose="020B0604020202020204" pitchFamily="34" charset="0"/>
              </a:rPr>
              <a:t>تدريبيه بسيطه عن </a:t>
            </a:r>
          </a:p>
          <a:p>
            <a:pPr algn="ctr">
              <a:lnSpc>
                <a:spcPct val="115000"/>
              </a:lnSpc>
              <a:spcAft>
                <a:spcPts val="1000"/>
              </a:spcAft>
            </a:pPr>
            <a:r>
              <a:rPr lang="ar-SY" sz="7200" b="1" dirty="0">
                <a:solidFill>
                  <a:schemeClr val="bg1"/>
                </a:solidFill>
                <a:latin typeface="Calibri" panose="020F0502020204030204" pitchFamily="34" charset="0"/>
                <a:ea typeface="Calibri" panose="020F0502020204030204" pitchFamily="34" charset="0"/>
                <a:cs typeface="Arial" panose="020B0604020202020204" pitchFamily="34" charset="0"/>
              </a:rPr>
              <a:t>الكورونا فايروس كوفيد-2019</a:t>
            </a:r>
            <a:endParaRPr lang="en-US" sz="6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708697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C5D6A-C097-4DB4-8C75-D487DF60B5BD}"/>
              </a:ext>
            </a:extLst>
          </p:cNvPr>
          <p:cNvSpPr>
            <a:spLocks noGrp="1"/>
          </p:cNvSpPr>
          <p:nvPr>
            <p:ph type="sldNum" sz="quarter" idx="12"/>
          </p:nvPr>
        </p:nvSpPr>
        <p:spPr/>
        <p:txBody>
          <a:bodyPr/>
          <a:lstStyle/>
          <a:p>
            <a:fld id="{D57F1E4F-1CFF-5643-939E-217C01CDF565}" type="slidenum">
              <a:rPr lang="en-US" smtClean="0">
                <a:solidFill>
                  <a:prstClr val="black"/>
                </a:solidFill>
              </a:rPr>
              <a:pPr/>
              <a:t>20</a:t>
            </a:fld>
            <a:endParaRPr lang="en-US" dirty="0">
              <a:solidFill>
                <a:prstClr val="black"/>
              </a:solidFill>
            </a:endParaRPr>
          </a:p>
        </p:txBody>
      </p:sp>
      <p:pic>
        <p:nvPicPr>
          <p:cNvPr id="4" name="Picture 3">
            <a:extLst>
              <a:ext uri="{FF2B5EF4-FFF2-40B4-BE49-F238E27FC236}">
                <a16:creationId xmlns:a16="http://schemas.microsoft.com/office/drawing/2014/main" id="{28F049C4-DB0E-4A7E-A7D7-713DC8333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 y="609601"/>
            <a:ext cx="10755630" cy="5638800"/>
          </a:xfrm>
          <a:prstGeom prst="rect">
            <a:avLst/>
          </a:prstGeom>
        </p:spPr>
      </p:pic>
    </p:spTree>
    <p:extLst>
      <p:ext uri="{BB962C8B-B14F-4D97-AF65-F5344CB8AC3E}">
        <p14:creationId xmlns:p14="http://schemas.microsoft.com/office/powerpoint/2010/main" val="329861634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F0EB41-9A34-4249-B8D6-751D3424E454}"/>
              </a:ext>
            </a:extLst>
          </p:cNvPr>
          <p:cNvSpPr>
            <a:spLocks noGrp="1"/>
          </p:cNvSpPr>
          <p:nvPr>
            <p:ph type="sldNum" sz="quarter" idx="12"/>
          </p:nvPr>
        </p:nvSpPr>
        <p:spPr/>
        <p:txBody>
          <a:bodyPr/>
          <a:lstStyle/>
          <a:p>
            <a:fld id="{D57F1E4F-1CFF-5643-939E-217C01CDF565}" type="slidenum">
              <a:rPr lang="en-US" smtClean="0">
                <a:solidFill>
                  <a:prstClr val="black"/>
                </a:solidFill>
              </a:rPr>
              <a:pPr/>
              <a:t>21</a:t>
            </a:fld>
            <a:endParaRPr lang="en-US" dirty="0">
              <a:solidFill>
                <a:prstClr val="black"/>
              </a:solidFill>
            </a:endParaRPr>
          </a:p>
        </p:txBody>
      </p:sp>
      <p:pic>
        <p:nvPicPr>
          <p:cNvPr id="4" name="Picture 3">
            <a:extLst>
              <a:ext uri="{FF2B5EF4-FFF2-40B4-BE49-F238E27FC236}">
                <a16:creationId xmlns:a16="http://schemas.microsoft.com/office/drawing/2014/main" id="{D0D1CF29-2703-43EA-BC1B-3A6CA099F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0" y="609600"/>
            <a:ext cx="10687050" cy="5638800"/>
          </a:xfrm>
          <a:prstGeom prst="rect">
            <a:avLst/>
          </a:prstGeom>
        </p:spPr>
      </p:pic>
    </p:spTree>
    <p:extLst>
      <p:ext uri="{BB962C8B-B14F-4D97-AF65-F5344CB8AC3E}">
        <p14:creationId xmlns:p14="http://schemas.microsoft.com/office/powerpoint/2010/main" val="147026796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37545-A42B-44A3-B04C-940C4D028FF8}"/>
              </a:ext>
            </a:extLst>
          </p:cNvPr>
          <p:cNvSpPr>
            <a:spLocks noGrp="1"/>
          </p:cNvSpPr>
          <p:nvPr>
            <p:ph type="sldNum" sz="quarter" idx="12"/>
          </p:nvPr>
        </p:nvSpPr>
        <p:spPr/>
        <p:txBody>
          <a:bodyPr/>
          <a:lstStyle/>
          <a:p>
            <a:fld id="{D57F1E4F-1CFF-5643-939E-217C01CDF565}" type="slidenum">
              <a:rPr lang="en-US" smtClean="0">
                <a:solidFill>
                  <a:prstClr val="black"/>
                </a:solidFill>
              </a:rPr>
              <a:pPr/>
              <a:t>22</a:t>
            </a:fld>
            <a:endParaRPr lang="en-US" dirty="0">
              <a:solidFill>
                <a:prstClr val="black"/>
              </a:solidFill>
            </a:endParaRPr>
          </a:p>
        </p:txBody>
      </p:sp>
      <p:pic>
        <p:nvPicPr>
          <p:cNvPr id="4" name="Picture 3">
            <a:extLst>
              <a:ext uri="{FF2B5EF4-FFF2-40B4-BE49-F238E27FC236}">
                <a16:creationId xmlns:a16="http://schemas.microsoft.com/office/drawing/2014/main" id="{3DA7CCD1-9E5C-4D74-8888-4B63BCC84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0" y="666513"/>
            <a:ext cx="10435590" cy="5448538"/>
          </a:xfrm>
          <a:prstGeom prst="rect">
            <a:avLst/>
          </a:prstGeom>
        </p:spPr>
      </p:pic>
    </p:spTree>
    <p:extLst>
      <p:ext uri="{BB962C8B-B14F-4D97-AF65-F5344CB8AC3E}">
        <p14:creationId xmlns:p14="http://schemas.microsoft.com/office/powerpoint/2010/main" val="276703786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CFC959-55DC-4C64-A01D-4C2714D70D05}"/>
              </a:ext>
            </a:extLst>
          </p:cNvPr>
          <p:cNvSpPr>
            <a:spLocks noGrp="1"/>
          </p:cNvSpPr>
          <p:nvPr>
            <p:ph type="sldNum" sz="quarter" idx="12"/>
          </p:nvPr>
        </p:nvSpPr>
        <p:spPr/>
        <p:txBody>
          <a:bodyPr/>
          <a:lstStyle/>
          <a:p>
            <a:fld id="{D57F1E4F-1CFF-5643-939E-217C01CDF565}" type="slidenum">
              <a:rPr lang="en-US" smtClean="0">
                <a:solidFill>
                  <a:prstClr val="black"/>
                </a:solidFill>
              </a:rPr>
              <a:pPr/>
              <a:t>23</a:t>
            </a:fld>
            <a:endParaRPr lang="en-US" dirty="0">
              <a:solidFill>
                <a:prstClr val="black"/>
              </a:solidFill>
            </a:endParaRPr>
          </a:p>
        </p:txBody>
      </p:sp>
      <p:pic>
        <p:nvPicPr>
          <p:cNvPr id="4" name="Picture 3">
            <a:extLst>
              <a:ext uri="{FF2B5EF4-FFF2-40B4-BE49-F238E27FC236}">
                <a16:creationId xmlns:a16="http://schemas.microsoft.com/office/drawing/2014/main" id="{45F511FC-4E80-43FC-B86D-F6A62A97B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 y="609601"/>
            <a:ext cx="10561320" cy="5638800"/>
          </a:xfrm>
          <a:prstGeom prst="rect">
            <a:avLst/>
          </a:prstGeom>
        </p:spPr>
      </p:pic>
    </p:spTree>
    <p:extLst>
      <p:ext uri="{BB962C8B-B14F-4D97-AF65-F5344CB8AC3E}">
        <p14:creationId xmlns:p14="http://schemas.microsoft.com/office/powerpoint/2010/main" val="10719934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4FEEE-A235-4CFF-8691-FBF6FC3E60D3}"/>
              </a:ext>
            </a:extLst>
          </p:cNvPr>
          <p:cNvSpPr>
            <a:spLocks noGrp="1"/>
          </p:cNvSpPr>
          <p:nvPr>
            <p:ph type="sldNum" sz="quarter" idx="12"/>
          </p:nvPr>
        </p:nvSpPr>
        <p:spPr/>
        <p:txBody>
          <a:bodyPr/>
          <a:lstStyle/>
          <a:p>
            <a:fld id="{D57F1E4F-1CFF-5643-939E-217C01CDF565}" type="slidenum">
              <a:rPr lang="en-US" smtClean="0">
                <a:solidFill>
                  <a:prstClr val="black"/>
                </a:solidFill>
              </a:rPr>
              <a:pPr/>
              <a:t>24</a:t>
            </a:fld>
            <a:endParaRPr lang="en-US" dirty="0">
              <a:solidFill>
                <a:prstClr val="black"/>
              </a:solidFill>
            </a:endParaRPr>
          </a:p>
        </p:txBody>
      </p:sp>
      <p:pic>
        <p:nvPicPr>
          <p:cNvPr id="4" name="Picture 3">
            <a:extLst>
              <a:ext uri="{FF2B5EF4-FFF2-40B4-BE49-F238E27FC236}">
                <a16:creationId xmlns:a16="http://schemas.microsoft.com/office/drawing/2014/main" id="{EFDDBE57-6A4A-4759-8485-CFA817A46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90" y="685800"/>
            <a:ext cx="10275570" cy="5486400"/>
          </a:xfrm>
          <a:prstGeom prst="rect">
            <a:avLst/>
          </a:prstGeom>
        </p:spPr>
      </p:pic>
    </p:spTree>
    <p:extLst>
      <p:ext uri="{BB962C8B-B14F-4D97-AF65-F5344CB8AC3E}">
        <p14:creationId xmlns:p14="http://schemas.microsoft.com/office/powerpoint/2010/main" val="30090399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2BAF-62DD-4DB5-B6E3-482A5BFE0678}"/>
              </a:ext>
            </a:extLst>
          </p:cNvPr>
          <p:cNvSpPr>
            <a:spLocks noGrp="1"/>
          </p:cNvSpPr>
          <p:nvPr>
            <p:ph type="sldNum" sz="quarter" idx="12"/>
          </p:nvPr>
        </p:nvSpPr>
        <p:spPr/>
        <p:txBody>
          <a:bodyPr/>
          <a:lstStyle/>
          <a:p>
            <a:fld id="{D57F1E4F-1CFF-5643-939E-217C01CDF565}" type="slidenum">
              <a:rPr lang="en-US" smtClean="0">
                <a:solidFill>
                  <a:prstClr val="black"/>
                </a:solidFill>
              </a:rPr>
              <a:pPr/>
              <a:t>25</a:t>
            </a:fld>
            <a:endParaRPr lang="en-US" dirty="0">
              <a:solidFill>
                <a:prstClr val="black"/>
              </a:solidFill>
            </a:endParaRPr>
          </a:p>
        </p:txBody>
      </p:sp>
      <p:pic>
        <p:nvPicPr>
          <p:cNvPr id="4" name="Picture 3">
            <a:extLst>
              <a:ext uri="{FF2B5EF4-FFF2-40B4-BE49-F238E27FC236}">
                <a16:creationId xmlns:a16="http://schemas.microsoft.com/office/drawing/2014/main" id="{D89FAD84-A64D-429B-ABE1-DEA253AAA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685800"/>
            <a:ext cx="10732770" cy="5486400"/>
          </a:xfrm>
          <a:prstGeom prst="rect">
            <a:avLst/>
          </a:prstGeom>
        </p:spPr>
      </p:pic>
    </p:spTree>
    <p:extLst>
      <p:ext uri="{BB962C8B-B14F-4D97-AF65-F5344CB8AC3E}">
        <p14:creationId xmlns:p14="http://schemas.microsoft.com/office/powerpoint/2010/main" val="110116679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3FDB7-27E2-4962-8912-D481F1702C2A}"/>
              </a:ext>
            </a:extLst>
          </p:cNvPr>
          <p:cNvSpPr>
            <a:spLocks noGrp="1"/>
          </p:cNvSpPr>
          <p:nvPr>
            <p:ph type="sldNum" sz="quarter" idx="12"/>
          </p:nvPr>
        </p:nvSpPr>
        <p:spPr/>
        <p:txBody>
          <a:bodyPr/>
          <a:lstStyle/>
          <a:p>
            <a:fld id="{D57F1E4F-1CFF-5643-939E-217C01CDF565}" type="slidenum">
              <a:rPr lang="en-US" smtClean="0">
                <a:solidFill>
                  <a:prstClr val="black"/>
                </a:solidFill>
              </a:rPr>
              <a:pPr/>
              <a:t>26</a:t>
            </a:fld>
            <a:endParaRPr lang="en-US" dirty="0">
              <a:solidFill>
                <a:prstClr val="black"/>
              </a:solidFill>
            </a:endParaRPr>
          </a:p>
        </p:txBody>
      </p:sp>
      <p:pic>
        <p:nvPicPr>
          <p:cNvPr id="4" name="Picture 3">
            <a:extLst>
              <a:ext uri="{FF2B5EF4-FFF2-40B4-BE49-F238E27FC236}">
                <a16:creationId xmlns:a16="http://schemas.microsoft.com/office/drawing/2014/main" id="{4C3BCD91-B98A-4CF4-89BA-F5AECBC06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0" y="685800"/>
            <a:ext cx="10664190" cy="5486400"/>
          </a:xfrm>
          <a:prstGeom prst="rect">
            <a:avLst/>
          </a:prstGeom>
        </p:spPr>
      </p:pic>
    </p:spTree>
    <p:extLst>
      <p:ext uri="{BB962C8B-B14F-4D97-AF65-F5344CB8AC3E}">
        <p14:creationId xmlns:p14="http://schemas.microsoft.com/office/powerpoint/2010/main" val="18646674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E679AD-F475-46A1-87B4-503E8DBA4DCA}"/>
              </a:ext>
            </a:extLst>
          </p:cNvPr>
          <p:cNvSpPr>
            <a:spLocks noGrp="1"/>
          </p:cNvSpPr>
          <p:nvPr>
            <p:ph type="sldNum" sz="quarter" idx="12"/>
          </p:nvPr>
        </p:nvSpPr>
        <p:spPr/>
        <p:txBody>
          <a:bodyPr/>
          <a:lstStyle/>
          <a:p>
            <a:fld id="{D57F1E4F-1CFF-5643-939E-217C01CDF565}" type="slidenum">
              <a:rPr lang="en-US" smtClean="0">
                <a:solidFill>
                  <a:prstClr val="black"/>
                </a:solidFill>
              </a:rPr>
              <a:pPr/>
              <a:t>27</a:t>
            </a:fld>
            <a:endParaRPr lang="en-US" dirty="0">
              <a:solidFill>
                <a:prstClr val="black"/>
              </a:solidFill>
            </a:endParaRPr>
          </a:p>
        </p:txBody>
      </p:sp>
      <p:pic>
        <p:nvPicPr>
          <p:cNvPr id="4" name="Picture 3">
            <a:extLst>
              <a:ext uri="{FF2B5EF4-FFF2-40B4-BE49-F238E27FC236}">
                <a16:creationId xmlns:a16="http://schemas.microsoft.com/office/drawing/2014/main" id="{1B835E5C-C99C-4320-AED4-4B9E65186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10" y="720090"/>
            <a:ext cx="10801350" cy="5528310"/>
          </a:xfrm>
          <a:prstGeom prst="rect">
            <a:avLst/>
          </a:prstGeom>
        </p:spPr>
      </p:pic>
    </p:spTree>
    <p:extLst>
      <p:ext uri="{BB962C8B-B14F-4D97-AF65-F5344CB8AC3E}">
        <p14:creationId xmlns:p14="http://schemas.microsoft.com/office/powerpoint/2010/main" val="15702038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C1127-8867-4C3B-9DD4-7D9C4905A0DC}"/>
              </a:ext>
            </a:extLst>
          </p:cNvPr>
          <p:cNvSpPr>
            <a:spLocks noGrp="1"/>
          </p:cNvSpPr>
          <p:nvPr>
            <p:ph type="sldNum" sz="quarter" idx="12"/>
          </p:nvPr>
        </p:nvSpPr>
        <p:spPr/>
        <p:txBody>
          <a:bodyPr/>
          <a:lstStyle/>
          <a:p>
            <a:fld id="{D57F1E4F-1CFF-5643-939E-217C01CDF565}" type="slidenum">
              <a:rPr lang="en-US" smtClean="0">
                <a:solidFill>
                  <a:prstClr val="black"/>
                </a:solidFill>
              </a:rPr>
              <a:pPr/>
              <a:t>28</a:t>
            </a:fld>
            <a:endParaRPr lang="en-US" dirty="0">
              <a:solidFill>
                <a:prstClr val="black"/>
              </a:solidFill>
            </a:endParaRPr>
          </a:p>
        </p:txBody>
      </p:sp>
      <p:pic>
        <p:nvPicPr>
          <p:cNvPr id="4" name="Picture 3">
            <a:extLst>
              <a:ext uri="{FF2B5EF4-FFF2-40B4-BE49-F238E27FC236}">
                <a16:creationId xmlns:a16="http://schemas.microsoft.com/office/drawing/2014/main" id="{7D1DCA03-7C9D-466F-BB21-B521614EE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92" y="674370"/>
            <a:ext cx="10971688" cy="5539740"/>
          </a:xfrm>
          <a:prstGeom prst="rect">
            <a:avLst/>
          </a:prstGeom>
        </p:spPr>
      </p:pic>
    </p:spTree>
    <p:extLst>
      <p:ext uri="{BB962C8B-B14F-4D97-AF65-F5344CB8AC3E}">
        <p14:creationId xmlns:p14="http://schemas.microsoft.com/office/powerpoint/2010/main" val="28706580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97799C9-84D9-46D2-A11E-BCF8A720529D}" type="slidenum">
              <a:rPr lang="en-US" smtClean="0">
                <a:solidFill>
                  <a:prstClr val="black"/>
                </a:solidFill>
              </a:rPr>
              <a:pPr/>
              <a:t>29</a:t>
            </a:fld>
            <a:endParaRPr lang="en-US" dirty="0">
              <a:solidFill>
                <a:prstClr val="black"/>
              </a:solidFill>
            </a:endParaRPr>
          </a:p>
        </p:txBody>
      </p:sp>
      <p:sp>
        <p:nvSpPr>
          <p:cNvPr id="5" name="Rectangle 4">
            <a:extLst>
              <a:ext uri="{FF2B5EF4-FFF2-40B4-BE49-F238E27FC236}">
                <a16:creationId xmlns:a16="http://schemas.microsoft.com/office/drawing/2014/main" id="{CB34235D-DFFA-4406-AD67-C45B5B01BDD5}"/>
              </a:ext>
            </a:extLst>
          </p:cNvPr>
          <p:cNvSpPr/>
          <p:nvPr/>
        </p:nvSpPr>
        <p:spPr>
          <a:xfrm>
            <a:off x="914400" y="3105835"/>
            <a:ext cx="10435590" cy="3416320"/>
          </a:xfrm>
          <a:prstGeom prst="rect">
            <a:avLst/>
          </a:prstGeom>
        </p:spPr>
        <p:txBody>
          <a:bodyPr wrap="square">
            <a:spAutoFit/>
          </a:bodyPr>
          <a:lstStyle/>
          <a:p>
            <a:r>
              <a:rPr lang="en-US" sz="3600" dirty="0"/>
              <a:t>Source of information’s:</a:t>
            </a:r>
            <a:r>
              <a:rPr lang="ar-SA" sz="3600" dirty="0"/>
              <a:t>مصدر المعلومات                          </a:t>
            </a:r>
            <a:endParaRPr lang="en-US" sz="3600" dirty="0"/>
          </a:p>
          <a:p>
            <a:endParaRPr lang="en-US" sz="3600" dirty="0"/>
          </a:p>
          <a:p>
            <a:r>
              <a:rPr lang="en-US" sz="3600" dirty="0">
                <a:hlinkClick r:id="rId3"/>
              </a:rPr>
              <a:t>https://www.who.int/emergencies/diseases/novel-coronavirus-2019/advice-for-public</a:t>
            </a:r>
            <a:endParaRPr lang="ar-SA" sz="3600" dirty="0"/>
          </a:p>
          <a:p>
            <a:r>
              <a:rPr lang="en-US" sz="3600" dirty="0">
                <a:hlinkClick r:id="rId4"/>
              </a:rPr>
              <a:t>https://www.moh.gov.sa/Pages/Default.aspx</a:t>
            </a:r>
            <a:endParaRPr lang="ar-SA" sz="3600" dirty="0"/>
          </a:p>
          <a:p>
            <a:endParaRPr lang="en-US" sz="3600" dirty="0"/>
          </a:p>
        </p:txBody>
      </p:sp>
      <p:pic>
        <p:nvPicPr>
          <p:cNvPr id="6" name="Picture 5">
            <a:extLst>
              <a:ext uri="{FF2B5EF4-FFF2-40B4-BE49-F238E27FC236}">
                <a16:creationId xmlns:a16="http://schemas.microsoft.com/office/drawing/2014/main" id="{D158AB10-0F91-4E3D-B889-42F011F9D9FE}"/>
              </a:ext>
            </a:extLst>
          </p:cNvPr>
          <p:cNvPicPr>
            <a:picLocks noChangeAspect="1"/>
          </p:cNvPicPr>
          <p:nvPr/>
        </p:nvPicPr>
        <p:blipFill>
          <a:blip r:embed="rId5"/>
          <a:stretch>
            <a:fillRect/>
          </a:stretch>
        </p:blipFill>
        <p:spPr>
          <a:xfrm>
            <a:off x="672465" y="702736"/>
            <a:ext cx="4998016" cy="1628983"/>
          </a:xfrm>
          <a:prstGeom prst="rect">
            <a:avLst/>
          </a:prstGeom>
        </p:spPr>
      </p:pic>
    </p:spTree>
    <p:extLst>
      <p:ext uri="{BB962C8B-B14F-4D97-AF65-F5344CB8AC3E}">
        <p14:creationId xmlns:p14="http://schemas.microsoft.com/office/powerpoint/2010/main" val="1839753880"/>
      </p:ext>
    </p:extLst>
  </p:cSld>
  <p:clrMapOvr>
    <a:masterClrMapping/>
  </p:clrMapOvr>
  <mc:AlternateContent xmlns:mc="http://schemas.openxmlformats.org/markup-compatibility/2006" xmlns:p14="http://schemas.microsoft.com/office/powerpoint/2010/main">
    <mc:Choice Requires="p14">
      <p:transition spd="slow" p14:dur="5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F75A-FB3F-487C-AD41-4ED3A901204E}"/>
              </a:ext>
            </a:extLst>
          </p:cNvPr>
          <p:cNvSpPr>
            <a:spLocks noGrp="1"/>
          </p:cNvSpPr>
          <p:nvPr>
            <p:ph type="title"/>
          </p:nvPr>
        </p:nvSpPr>
        <p:spPr>
          <a:xfrm>
            <a:off x="1295402" y="641237"/>
            <a:ext cx="9601196" cy="850677"/>
          </a:xfrm>
        </p:spPr>
        <p:txBody>
          <a:bodyPr/>
          <a:lstStyle/>
          <a:p>
            <a:r>
              <a:rPr lang="ar-SA" dirty="0"/>
              <a:t>محتويات الدوره</a:t>
            </a:r>
            <a:endParaRPr lang="en-US" dirty="0"/>
          </a:p>
        </p:txBody>
      </p:sp>
      <p:graphicFrame>
        <p:nvGraphicFramePr>
          <p:cNvPr id="5" name="Content Placeholder 4">
            <a:extLst>
              <a:ext uri="{FF2B5EF4-FFF2-40B4-BE49-F238E27FC236}">
                <a16:creationId xmlns:a16="http://schemas.microsoft.com/office/drawing/2014/main" id="{AC3ED227-7101-4244-A2F7-53BB591A2C7C}"/>
              </a:ext>
            </a:extLst>
          </p:cNvPr>
          <p:cNvGraphicFramePr>
            <a:graphicFrameLocks noGrp="1"/>
          </p:cNvGraphicFramePr>
          <p:nvPr>
            <p:ph idx="1"/>
            <p:extLst>
              <p:ext uri="{D42A27DB-BD31-4B8C-83A1-F6EECF244321}">
                <p14:modId xmlns:p14="http://schemas.microsoft.com/office/powerpoint/2010/main" val="250836149"/>
              </p:ext>
            </p:extLst>
          </p:nvPr>
        </p:nvGraphicFramePr>
        <p:xfrm>
          <a:off x="854241" y="1540042"/>
          <a:ext cx="10503569" cy="4781428"/>
        </p:xfrm>
        <a:graphic>
          <a:graphicData uri="http://schemas.openxmlformats.org/drawingml/2006/table">
            <a:tbl>
              <a:tblPr firstRow="1" firstCol="1" bandRow="1">
                <a:tableStyleId>{5C22544A-7EE6-4342-B048-85BDC9FD1C3A}</a:tableStyleId>
              </a:tblPr>
              <a:tblGrid>
                <a:gridCol w="8013285">
                  <a:extLst>
                    <a:ext uri="{9D8B030D-6E8A-4147-A177-3AD203B41FA5}">
                      <a16:colId xmlns:a16="http://schemas.microsoft.com/office/drawing/2014/main" val="177966053"/>
                    </a:ext>
                  </a:extLst>
                </a:gridCol>
                <a:gridCol w="2490284">
                  <a:extLst>
                    <a:ext uri="{9D8B030D-6E8A-4147-A177-3AD203B41FA5}">
                      <a16:colId xmlns:a16="http://schemas.microsoft.com/office/drawing/2014/main" val="2198866287"/>
                    </a:ext>
                  </a:extLst>
                </a:gridCol>
              </a:tblGrid>
              <a:tr h="372784">
                <a:tc>
                  <a:txBody>
                    <a:bodyPr/>
                    <a:lstStyle/>
                    <a:p>
                      <a:pPr marL="0" marR="0" algn="r" rtl="1">
                        <a:lnSpc>
                          <a:spcPct val="115000"/>
                        </a:lnSpc>
                        <a:spcBef>
                          <a:spcPts val="0"/>
                        </a:spcBef>
                        <a:spcAft>
                          <a:spcPts val="0"/>
                        </a:spcAft>
                      </a:pPr>
                      <a:r>
                        <a:rPr lang="ar-SY" sz="2400" dirty="0">
                          <a:effectLst/>
                        </a:rPr>
                        <a:t>الفقرة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التسلسل</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57779731"/>
                  </a:ext>
                </a:extLst>
              </a:tr>
              <a:tr h="372784">
                <a:tc>
                  <a:txBody>
                    <a:bodyPr/>
                    <a:lstStyle/>
                    <a:p>
                      <a:pPr marL="0" marR="0" algn="r" rtl="1">
                        <a:lnSpc>
                          <a:spcPct val="115000"/>
                        </a:lnSpc>
                        <a:spcBef>
                          <a:spcPts val="0"/>
                        </a:spcBef>
                        <a:spcAft>
                          <a:spcPts val="0"/>
                        </a:spcAft>
                      </a:pPr>
                      <a:r>
                        <a:rPr lang="ar-SY" sz="2400">
                          <a:effectLst/>
                        </a:rPr>
                        <a:t>المحتويات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المحتويات</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4488251"/>
                  </a:ext>
                </a:extLst>
              </a:tr>
              <a:tr h="372784">
                <a:tc>
                  <a:txBody>
                    <a:bodyPr/>
                    <a:lstStyle/>
                    <a:p>
                      <a:pPr marL="0" marR="0" algn="r" rtl="1">
                        <a:lnSpc>
                          <a:spcPct val="115000"/>
                        </a:lnSpc>
                        <a:spcBef>
                          <a:spcPts val="0"/>
                        </a:spcBef>
                        <a:spcAft>
                          <a:spcPts val="0"/>
                        </a:spcAft>
                      </a:pPr>
                      <a:r>
                        <a:rPr lang="ar-SY" sz="2400">
                          <a:effectLst/>
                        </a:rPr>
                        <a:t>القوانين والتشريعات للحد من انتشار الفايروس</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أولا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3774500"/>
                  </a:ext>
                </a:extLst>
              </a:tr>
              <a:tr h="372784">
                <a:tc>
                  <a:txBody>
                    <a:bodyPr/>
                    <a:lstStyle/>
                    <a:p>
                      <a:pPr marL="0" marR="0" algn="r" rtl="1">
                        <a:lnSpc>
                          <a:spcPct val="115000"/>
                        </a:lnSpc>
                        <a:spcBef>
                          <a:spcPts val="0"/>
                        </a:spcBef>
                        <a:spcAft>
                          <a:spcPts val="0"/>
                        </a:spcAft>
                      </a:pPr>
                      <a:r>
                        <a:rPr lang="ar-SY" sz="2400" dirty="0">
                          <a:effectLst/>
                        </a:rPr>
                        <a:t>الأشكال الحيوية للكائنات الدقيقة الممرضة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ثانيا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44736966"/>
                  </a:ext>
                </a:extLst>
              </a:tr>
              <a:tr h="372784">
                <a:tc>
                  <a:txBody>
                    <a:bodyPr/>
                    <a:lstStyle/>
                    <a:p>
                      <a:pPr marL="0" marR="0" algn="r" rtl="1">
                        <a:lnSpc>
                          <a:spcPct val="115000"/>
                        </a:lnSpc>
                        <a:spcBef>
                          <a:spcPts val="0"/>
                        </a:spcBef>
                        <a:spcAft>
                          <a:spcPts val="0"/>
                        </a:spcAft>
                      </a:pPr>
                      <a:r>
                        <a:rPr lang="ar-SA" sz="2400" dirty="0">
                          <a:effectLst/>
                        </a:rPr>
                        <a:t>طرق دخول المواد والجراثيم الى الجسم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ثالثا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25633298"/>
                  </a:ext>
                </a:extLst>
              </a:tr>
              <a:tr h="372784">
                <a:tc>
                  <a:txBody>
                    <a:bodyPr/>
                    <a:lstStyle/>
                    <a:p>
                      <a:pPr marL="0" marR="0" algn="r" rtl="1">
                        <a:lnSpc>
                          <a:spcPct val="115000"/>
                        </a:lnSpc>
                        <a:spcBef>
                          <a:spcPts val="0"/>
                        </a:spcBef>
                        <a:spcAft>
                          <a:spcPts val="0"/>
                        </a:spcAft>
                      </a:pPr>
                      <a:r>
                        <a:rPr lang="ar-BH" sz="2400">
                          <a:effectLst/>
                        </a:rPr>
                        <a:t>دفاعات الجهاز التنفسي</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رابعا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82244915"/>
                  </a:ext>
                </a:extLst>
              </a:tr>
              <a:tr h="372784">
                <a:tc>
                  <a:txBody>
                    <a:bodyPr/>
                    <a:lstStyle/>
                    <a:p>
                      <a:pPr marL="0" marR="0" algn="r" rtl="1">
                        <a:lnSpc>
                          <a:spcPct val="115000"/>
                        </a:lnSpc>
                        <a:spcBef>
                          <a:spcPts val="0"/>
                        </a:spcBef>
                        <a:spcAft>
                          <a:spcPts val="0"/>
                        </a:spcAft>
                      </a:pPr>
                      <a:r>
                        <a:rPr lang="ar-SA" sz="2400">
                          <a:effectLst/>
                        </a:rPr>
                        <a:t>ماهو فيروس كورونا المستجد ؟وماهي الأعضاء التي يستهدفها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خامسا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4845900"/>
                  </a:ext>
                </a:extLst>
              </a:tr>
              <a:tr h="372784">
                <a:tc>
                  <a:txBody>
                    <a:bodyPr/>
                    <a:lstStyle/>
                    <a:p>
                      <a:pPr marL="0" marR="0" algn="r" rtl="1">
                        <a:lnSpc>
                          <a:spcPct val="115000"/>
                        </a:lnSpc>
                        <a:spcBef>
                          <a:spcPts val="0"/>
                        </a:spcBef>
                        <a:spcAft>
                          <a:spcPts val="0"/>
                        </a:spcAft>
                      </a:pPr>
                      <a:r>
                        <a:rPr lang="ar-SY" sz="2400">
                          <a:effectLst/>
                        </a:rPr>
                        <a:t>كيفية التعامل مع الأشخاص الذين يشتبه اصابتهم بالمرض الكورونا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سادسا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9490370"/>
                  </a:ext>
                </a:extLst>
              </a:tr>
              <a:tr h="770802">
                <a:tc>
                  <a:txBody>
                    <a:bodyPr/>
                    <a:lstStyle/>
                    <a:p>
                      <a:pPr marL="0" marR="0" algn="r">
                        <a:lnSpc>
                          <a:spcPct val="115000"/>
                        </a:lnSpc>
                        <a:spcBef>
                          <a:spcPts val="0"/>
                        </a:spcBef>
                        <a:spcAft>
                          <a:spcPts val="0"/>
                        </a:spcAft>
                      </a:pPr>
                      <a:r>
                        <a:rPr lang="ar-SA" sz="2400" dirty="0">
                          <a:effectLst/>
                        </a:rPr>
                        <a:t>نموذج الفحص الطبي الابتدائي</a:t>
                      </a:r>
                      <a:endParaRPr lang="en-US" sz="1800" dirty="0">
                        <a:effectLst/>
                      </a:endParaRPr>
                    </a:p>
                    <a:p>
                      <a:pPr marL="0" marR="0" algn="r" rtl="1">
                        <a:lnSpc>
                          <a:spcPct val="115000"/>
                        </a:lnSpc>
                        <a:spcBef>
                          <a:spcPts val="0"/>
                        </a:spcBef>
                        <a:spcAft>
                          <a:spcPts val="0"/>
                        </a:spcAft>
                      </a:pPr>
                      <a:r>
                        <a:rPr lang="ar-SY" sz="24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a:effectLst/>
                        </a:rPr>
                        <a:t>سابعا</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9285553"/>
                  </a:ext>
                </a:extLst>
              </a:tr>
              <a:tr h="770802">
                <a:tc>
                  <a:txBody>
                    <a:bodyPr/>
                    <a:lstStyle/>
                    <a:p>
                      <a:pPr marL="0" marR="0" algn="r">
                        <a:lnSpc>
                          <a:spcPct val="115000"/>
                        </a:lnSpc>
                        <a:spcBef>
                          <a:spcPts val="0"/>
                        </a:spcBef>
                        <a:spcAft>
                          <a:spcPts val="0"/>
                        </a:spcAft>
                      </a:pPr>
                      <a:r>
                        <a:rPr lang="ar-SY" sz="2400" dirty="0">
                          <a:effectLst/>
                        </a:rPr>
                        <a:t>تدابير الوقاية الأساسية من فيروس كورونا (كوفيد-19) </a:t>
                      </a:r>
                      <a:endParaRPr lang="en-US" sz="1800" dirty="0">
                        <a:effectLst/>
                      </a:endParaRPr>
                    </a:p>
                    <a:p>
                      <a:pPr marL="0" marR="0" algn="r">
                        <a:lnSpc>
                          <a:spcPct val="115000"/>
                        </a:lnSpc>
                        <a:spcBef>
                          <a:spcPts val="0"/>
                        </a:spcBef>
                        <a:spcAft>
                          <a:spcPts val="0"/>
                        </a:spcAft>
                      </a:pPr>
                      <a:r>
                        <a:rPr lang="ar-SA" sz="24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ar-SY" sz="2400" dirty="0">
                          <a:effectLst/>
                        </a:rPr>
                        <a:t>ثامنا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85007285"/>
                  </a:ext>
                </a:extLst>
              </a:tr>
            </a:tbl>
          </a:graphicData>
        </a:graphic>
      </p:graphicFrame>
      <p:sp>
        <p:nvSpPr>
          <p:cNvPr id="4" name="Slide Number Placeholder 3">
            <a:extLst>
              <a:ext uri="{FF2B5EF4-FFF2-40B4-BE49-F238E27FC236}">
                <a16:creationId xmlns:a16="http://schemas.microsoft.com/office/drawing/2014/main" id="{9D90AD1D-8475-44B2-8B67-68DEF8316A69}"/>
              </a:ext>
            </a:extLst>
          </p:cNvPr>
          <p:cNvSpPr>
            <a:spLocks noGrp="1"/>
          </p:cNvSpPr>
          <p:nvPr>
            <p:ph type="sldNum" sz="quarter" idx="12"/>
          </p:nvPr>
        </p:nvSpPr>
        <p:spPr/>
        <p:txBody>
          <a:bodyPr/>
          <a:lstStyle/>
          <a:p>
            <a:fld id="{E97799C9-84D9-46D2-A11E-BCF8A720529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3219617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CBAD-8FD2-475F-B8C0-2222EDF1FFED}"/>
              </a:ext>
            </a:extLst>
          </p:cNvPr>
          <p:cNvSpPr>
            <a:spLocks noGrp="1"/>
          </p:cNvSpPr>
          <p:nvPr>
            <p:ph type="title"/>
          </p:nvPr>
        </p:nvSpPr>
        <p:spPr/>
        <p:txBody>
          <a:bodyPr>
            <a:normAutofit/>
          </a:bodyPr>
          <a:lstStyle/>
          <a:p>
            <a:r>
              <a:rPr lang="ar-SA" dirty="0">
                <a:latin typeface="Vani" panose="02040502050405020303" pitchFamily="18" charset="0"/>
                <a:cs typeface="Vani" panose="02040502050405020303" pitchFamily="18" charset="0"/>
              </a:rPr>
              <a:t>الامتحان</a:t>
            </a:r>
            <a:endParaRPr lang="en-US" dirty="0">
              <a:latin typeface="Vani" panose="02040502050405020303" pitchFamily="18" charset="0"/>
              <a:cs typeface="Vani" panose="02040502050405020303" pitchFamily="18" charset="0"/>
            </a:endParaRPr>
          </a:p>
        </p:txBody>
      </p:sp>
      <p:pic>
        <p:nvPicPr>
          <p:cNvPr id="5" name="Content Placeholder 4">
            <a:extLst>
              <a:ext uri="{FF2B5EF4-FFF2-40B4-BE49-F238E27FC236}">
                <a16:creationId xmlns:a16="http://schemas.microsoft.com/office/drawing/2014/main" id="{F47304BC-6C28-482D-8C1D-BA126F64CA4D}"/>
              </a:ext>
            </a:extLst>
          </p:cNvPr>
          <p:cNvPicPr>
            <a:picLocks noGrp="1" noChangeAspect="1"/>
          </p:cNvPicPr>
          <p:nvPr>
            <p:ph idx="1"/>
          </p:nvPr>
        </p:nvPicPr>
        <p:blipFill>
          <a:blip r:embed="rId2"/>
          <a:stretch>
            <a:fillRect/>
          </a:stretch>
        </p:blipFill>
        <p:spPr>
          <a:xfrm>
            <a:off x="3044283" y="2614250"/>
            <a:ext cx="6212606" cy="3261618"/>
          </a:xfrm>
          <a:prstGeom prst="rect">
            <a:avLst/>
          </a:prstGeom>
        </p:spPr>
      </p:pic>
      <p:sp>
        <p:nvSpPr>
          <p:cNvPr id="4" name="Slide Number Placeholder 3">
            <a:extLst>
              <a:ext uri="{FF2B5EF4-FFF2-40B4-BE49-F238E27FC236}">
                <a16:creationId xmlns:a16="http://schemas.microsoft.com/office/drawing/2014/main" id="{905A9F54-D264-44A9-AD81-5A1685EFB674}"/>
              </a:ext>
            </a:extLst>
          </p:cNvPr>
          <p:cNvSpPr>
            <a:spLocks noGrp="1"/>
          </p:cNvSpPr>
          <p:nvPr>
            <p:ph type="sldNum" sz="quarter" idx="12"/>
          </p:nvPr>
        </p:nvSpPr>
        <p:spPr/>
        <p:txBody>
          <a:bodyPr/>
          <a:lstStyle/>
          <a:p>
            <a:fld id="{E97799C9-84D9-46D2-A11E-BCF8A720529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57421149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1DAF33-8BFB-487B-AF20-514DA8F5A294}"/>
              </a:ext>
            </a:extLst>
          </p:cNvPr>
          <p:cNvSpPr>
            <a:spLocks noGrp="1"/>
          </p:cNvSpPr>
          <p:nvPr>
            <p:ph type="sldNum" sz="quarter" idx="12"/>
          </p:nvPr>
        </p:nvSpPr>
        <p:spPr/>
        <p:txBody>
          <a:bodyPr/>
          <a:lstStyle/>
          <a:p>
            <a:fld id="{D57F1E4F-1CFF-5643-939E-217C01CDF565}" type="slidenum">
              <a:rPr lang="en-US" smtClean="0">
                <a:solidFill>
                  <a:prstClr val="black"/>
                </a:solidFill>
              </a:rPr>
              <a:pPr/>
              <a:t>4</a:t>
            </a:fld>
            <a:endParaRPr lang="en-US" dirty="0">
              <a:solidFill>
                <a:prstClr val="black"/>
              </a:solidFill>
            </a:endParaRPr>
          </a:p>
        </p:txBody>
      </p:sp>
      <p:sp>
        <p:nvSpPr>
          <p:cNvPr id="3" name="Rectangle 2">
            <a:extLst>
              <a:ext uri="{FF2B5EF4-FFF2-40B4-BE49-F238E27FC236}">
                <a16:creationId xmlns:a16="http://schemas.microsoft.com/office/drawing/2014/main" id="{0884832F-ED70-458C-9C2C-F74D8B447913}"/>
              </a:ext>
            </a:extLst>
          </p:cNvPr>
          <p:cNvSpPr/>
          <p:nvPr/>
        </p:nvSpPr>
        <p:spPr>
          <a:xfrm>
            <a:off x="818147" y="555137"/>
            <a:ext cx="10659979" cy="5214569"/>
          </a:xfrm>
          <a:prstGeom prst="rect">
            <a:avLst/>
          </a:prstGeom>
        </p:spPr>
        <p:txBody>
          <a:bodyPr wrap="square">
            <a:spAutoFit/>
          </a:bodyPr>
          <a:lstStyle/>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أولا-  القوانين والتشريعات للحد من انتشار الفايروس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في اطار الجهود المبذولة للحد من انتشار فايروس كورونا المستجد ، اتخذت المملكة العربية السعودية  عدة اجراءات وقائيه و تعمل باستمرار على تحديث هذه الاجراءات لضمان سلامة المواطنين ، وتتلخص حتى الآن بمايلي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1) اغلاق المدارس وتعليق الدراسة واطلاق منصة التعليم عن بعد.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2) تعليق رحلات الطيران حتى اشعار أخر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3)</a:t>
            </a:r>
            <a:r>
              <a:rPr lang="ar-SA" sz="2000" b="1" dirty="0">
                <a:latin typeface="Calibri" panose="020F0502020204030204" pitchFamily="34" charset="0"/>
                <a:ea typeface="Calibri" panose="020F0502020204030204" pitchFamily="34" charset="0"/>
                <a:cs typeface="Arial" panose="020B0604020202020204" pitchFamily="34" charset="0"/>
              </a:rPr>
              <a:t>خصصت رقم للتواصل </a:t>
            </a:r>
            <a:r>
              <a:rPr lang="ar-SY" sz="2000" b="1" dirty="0">
                <a:latin typeface="Calibri" panose="020F0502020204030204" pitchFamily="34" charset="0"/>
                <a:ea typeface="Calibri" panose="020F0502020204030204" pitchFamily="34" charset="0"/>
                <a:cs typeface="Arial" panose="020B0604020202020204" pitchFamily="34" charset="0"/>
              </a:rPr>
              <a:t>لكافة المواطنين والمقيمين في اراضيها على الرقم 937 حيث يرد الطبيب على الاستفسارات ويشخص الحاله ويوجه المريض للعلاج.</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4) اغلاق المساجد بما فيها الحرمين الشريفين وتعليق العمرات</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5)أصدرالعاهل السعودي قرارا يقضي بالمنع من الخروج من المنزل من الساعة 7 مساء حتى الساعة السادسة صباحا لمدة 21 يوم</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latin typeface="Calibri" panose="020F0502020204030204" pitchFamily="34" charset="0"/>
                <a:ea typeface="Calibri" panose="020F0502020204030204" pitchFamily="34" charset="0"/>
                <a:cs typeface="Arial" panose="020B0604020202020204" pitchFamily="34" charset="0"/>
              </a:rPr>
              <a:t>6) قررت وزارة الصحة و وقاية المجتمع اغلاق كافة المراكز التجارية ومراكز التسوق والأسواق المفتوحة باستثناء منافذ البيع والجمعيات التعاونية والبقالة والسوبرماركت.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20104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25197-38F1-4A9B-B668-2945EE51D858}"/>
              </a:ext>
            </a:extLst>
          </p:cNvPr>
          <p:cNvSpPr>
            <a:spLocks noGrp="1"/>
          </p:cNvSpPr>
          <p:nvPr>
            <p:ph type="sldNum" sz="quarter" idx="12"/>
          </p:nvPr>
        </p:nvSpPr>
        <p:spPr/>
        <p:txBody>
          <a:bodyPr/>
          <a:lstStyle/>
          <a:p>
            <a:fld id="{D57F1E4F-1CFF-5643-939E-217C01CDF565}" type="slidenum">
              <a:rPr lang="en-US" smtClean="0">
                <a:solidFill>
                  <a:prstClr val="black"/>
                </a:solidFill>
              </a:rPr>
              <a:pPr/>
              <a:t>5</a:t>
            </a:fld>
            <a:endParaRPr lang="en-US" dirty="0">
              <a:solidFill>
                <a:prstClr val="black"/>
              </a:solidFill>
            </a:endParaRPr>
          </a:p>
        </p:txBody>
      </p:sp>
      <p:sp>
        <p:nvSpPr>
          <p:cNvPr id="3" name="Rectangle 2">
            <a:extLst>
              <a:ext uri="{FF2B5EF4-FFF2-40B4-BE49-F238E27FC236}">
                <a16:creationId xmlns:a16="http://schemas.microsoft.com/office/drawing/2014/main" id="{73532564-30CF-4B40-ACF0-A4C3497B23C9}"/>
              </a:ext>
            </a:extLst>
          </p:cNvPr>
          <p:cNvSpPr/>
          <p:nvPr/>
        </p:nvSpPr>
        <p:spPr>
          <a:xfrm>
            <a:off x="637673" y="609600"/>
            <a:ext cx="10563726" cy="4597605"/>
          </a:xfrm>
          <a:prstGeom prst="rect">
            <a:avLst/>
          </a:prstGeom>
        </p:spPr>
        <p:txBody>
          <a:bodyPr wrap="square">
            <a:spAutoFit/>
          </a:bodyPr>
          <a:lstStyle/>
          <a:p>
            <a:pPr algn="r" rtl="1">
              <a:lnSpc>
                <a:spcPct val="115000"/>
              </a:lnSpc>
              <a:spcAft>
                <a:spcPts val="1000"/>
              </a:spcAft>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ar-SY" sz="2000" b="1" dirty="0">
                <a:solidFill>
                  <a:srgbClr val="000000"/>
                </a:solidFill>
                <a:latin typeface="Arial" panose="020B0604020202020204" pitchFamily="34" charset="0"/>
                <a:ea typeface="Calibri" panose="020F0502020204030204" pitchFamily="34" charset="0"/>
                <a:cs typeface="Arial" panose="020B0604020202020204" pitchFamily="34" charset="0"/>
              </a:rPr>
              <a:t>ثانيا : الأشكال الحيوية للكائنات الدقيقة الممرضة: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يوجد ثلاث أنواع رئيسية للكائنات الحية الممرضه:</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1) الجراثيم </a:t>
            </a: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و</a:t>
            </a: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هي كائنات حية دقيقة أحادية الخلية لها أنواع مفيدة تتواجد بشكل طبيعي في جسم الانسان ولها أنواع ممرضة أشهرها جراثيم الستاف التي  تصيب الانسان بالتهاب الحلق الجرثومي والجراثيم المسببة للسل و انتانات المجاري البولية والتي تستجيب عادة للعلاج بالصادات الحيوية.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2) </a:t>
            </a: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البكتيريـــا</a:t>
            </a:r>
            <a:r>
              <a:rPr lang="ar-SA" sz="2000" dirty="0">
                <a:latin typeface="Calibri" panose="020F0502020204030204" pitchFamily="34" charset="0"/>
                <a:ea typeface="Calibri" panose="020F0502020204030204" pitchFamily="34" charset="0"/>
                <a:cs typeface="Arial" panose="020B0604020202020204" pitchFamily="34" charset="0"/>
              </a:rPr>
              <a:t>: </a:t>
            </a: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على سبيل المثال داء الفيالقة، داء اللولبية النحيفة </a:t>
            </a:r>
            <a:r>
              <a:rPr lang="ar-SA" sz="2000" b="1" dirty="0">
                <a:solidFill>
                  <a:srgbClr val="333333"/>
                </a:solidFill>
                <a:latin typeface="inherit"/>
                <a:ea typeface="Calibri" panose="020F0502020204030204" pitchFamily="34" charset="0"/>
                <a:cs typeface="Arial" panose="020B0604020202020204" pitchFamily="34" charset="0"/>
              </a:rPr>
              <a:t>الفَيلَقِيَّة (جِنْسُ جَراثيمٍ مِنْ فَصيلَةِ الفَيلَقِيَّات)</a:t>
            </a:r>
            <a:r>
              <a:rPr lang="ar-SA" sz="2000" b="1" dirty="0">
                <a:solidFill>
                  <a:srgbClr val="333333"/>
                </a:solidFill>
                <a:latin typeface="Calibri" panose="020F0502020204030204" pitchFamily="34" charset="0"/>
                <a:ea typeface="Calibri" panose="020F0502020204030204" pitchFamily="34" charset="0"/>
                <a:cs typeface="Arial" panose="020B0604020202020204" pitchFamily="34" charset="0"/>
              </a:rPr>
              <a:t> مثال </a:t>
            </a: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الليجيونيلا</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ar-SA" sz="2000" b="1" dirty="0">
                <a:solidFill>
                  <a:srgbClr val="000000"/>
                </a:solidFill>
                <a:latin typeface="Arial" panose="020B0604020202020204" pitchFamily="34" charset="0"/>
                <a:ea typeface="Calibri" panose="020F0502020204030204" pitchFamily="34" charset="0"/>
                <a:cs typeface="Arial" panose="020B0604020202020204" pitchFamily="34" charset="0"/>
              </a:rPr>
              <a:t>تودي الى </a:t>
            </a:r>
            <a:r>
              <a:rPr lang="ar-SY" sz="2000" b="1" dirty="0"/>
              <a:t>الالتهاب الرئوي</a:t>
            </a:r>
            <a:r>
              <a:rPr lang="ar-SA" sz="2000" dirty="0">
                <a:latin typeface="Calibri" panose="020F0502020204030204" pitchFamily="34" charset="0"/>
                <a:cs typeface="Arial" panose="020B0604020202020204" pitchFamily="34" charset="0"/>
              </a:rPr>
              <a:t> </a:t>
            </a: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ولا يوجد الآن لقاح فعال مضاد لمرض الفَيلَقِيَّة</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3)الفيروسات هي عبارة عن مادة وراثية محاطة بغلاف بروتيني لا تستطيع العيش من دون كائن حي مضيف كالانسان او الحيوان مسببة له عدوى فيروسية وهي مقاومة للصادات الحيوية .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امثله عن العدوى الفيروسي : الجدري . الايدز . الانفلونزا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14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968444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CC079D-53E8-4036-99DC-DA7BDCD55648}"/>
              </a:ext>
            </a:extLst>
          </p:cNvPr>
          <p:cNvSpPr>
            <a:spLocks noGrp="1"/>
          </p:cNvSpPr>
          <p:nvPr>
            <p:ph type="sldNum" sz="quarter" idx="12"/>
          </p:nvPr>
        </p:nvSpPr>
        <p:spPr/>
        <p:txBody>
          <a:bodyPr/>
          <a:lstStyle/>
          <a:p>
            <a:fld id="{D57F1E4F-1CFF-5643-939E-217C01CDF565}" type="slidenum">
              <a:rPr lang="en-US" smtClean="0">
                <a:solidFill>
                  <a:prstClr val="black"/>
                </a:solidFill>
              </a:rPr>
              <a:pPr/>
              <a:t>6</a:t>
            </a:fld>
            <a:endParaRPr lang="en-US" dirty="0">
              <a:solidFill>
                <a:prstClr val="black"/>
              </a:solidFill>
            </a:endParaRPr>
          </a:p>
        </p:txBody>
      </p:sp>
      <p:sp>
        <p:nvSpPr>
          <p:cNvPr id="3" name="Rectangle 2">
            <a:extLst>
              <a:ext uri="{FF2B5EF4-FFF2-40B4-BE49-F238E27FC236}">
                <a16:creationId xmlns:a16="http://schemas.microsoft.com/office/drawing/2014/main" id="{E80FD5D2-FCE7-433E-8734-E8A7C9B8B825}"/>
              </a:ext>
            </a:extLst>
          </p:cNvPr>
          <p:cNvSpPr/>
          <p:nvPr/>
        </p:nvSpPr>
        <p:spPr>
          <a:xfrm>
            <a:off x="5010614" y="883559"/>
            <a:ext cx="6096000" cy="4763163"/>
          </a:xfrm>
          <a:prstGeom prst="rect">
            <a:avLst/>
          </a:prstGeom>
        </p:spPr>
        <p:txBody>
          <a:bodyPr>
            <a:spAutoFit/>
          </a:bodyPr>
          <a:lstStyle/>
          <a:p>
            <a:pPr algn="r" rtl="1">
              <a:lnSpc>
                <a:spcPct val="115000"/>
              </a:lnSpc>
              <a:spcAft>
                <a:spcPts val="10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ثالثا: طرق دخول المواد والجراثيم الى الجسم:</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4.1 </a:t>
            </a:r>
            <a:r>
              <a:rPr lang="ar-AE" sz="20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الإستنشاق</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استنشاق الغبــار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تنفس الغبار (اقل من 7 ميكرون) و يصل للحويصيلات الهوائية.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AE" sz="2000" b="1" dirty="0">
                <a:solidFill>
                  <a:srgbClr val="000000"/>
                </a:solidFill>
                <a:latin typeface="Calibri" panose="020F0502020204030204" pitchFamily="34" charset="0"/>
                <a:ea typeface="Calibri" panose="020F0502020204030204" pitchFamily="34" charset="0"/>
                <a:cs typeface="Arial" panose="020B0604020202020204" pitchFamily="34" charset="0"/>
              </a:rPr>
              <a:t>4.2 - </a:t>
            </a: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a:t>
            </a:r>
            <a:r>
              <a:rPr lang="ar-AE" sz="2000" b="1" dirty="0">
                <a:solidFill>
                  <a:srgbClr val="000000"/>
                </a:solidFill>
                <a:latin typeface="Calibri" panose="020F0502020204030204" pitchFamily="34" charset="0"/>
                <a:ea typeface="Calibri" panose="020F0502020204030204" pitchFamily="34" charset="0"/>
                <a:cs typeface="Arial" panose="020B0604020202020204" pitchFamily="34" charset="0"/>
              </a:rPr>
              <a:t>بلع</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AE" sz="2000" b="1" dirty="0">
                <a:solidFill>
                  <a:srgbClr val="000000"/>
                </a:solidFill>
                <a:latin typeface="Calibri" panose="020F0502020204030204" pitchFamily="34" charset="0"/>
                <a:ea typeface="Calibri" panose="020F0502020204030204" pitchFamily="34" charset="0"/>
                <a:cs typeface="Arial" panose="020B0604020202020204" pitchFamily="34" charset="0"/>
              </a:rPr>
              <a:t>4.3 - </a:t>
            </a: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الإمتصاص عبر الجلد</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AE" sz="2000" b="1" dirty="0">
                <a:solidFill>
                  <a:srgbClr val="000000"/>
                </a:solidFill>
                <a:latin typeface="Calibri" panose="020F0502020204030204" pitchFamily="34" charset="0"/>
                <a:ea typeface="Calibri" panose="020F0502020204030204" pitchFamily="34" charset="0"/>
                <a:cs typeface="Arial" panose="020B0604020202020204" pitchFamily="34" charset="0"/>
              </a:rPr>
              <a:t>4.4 - </a:t>
            </a: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الحقن عبر الجلد</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15000"/>
              </a:lnSpc>
              <a:spcBef>
                <a:spcPts val="0"/>
              </a:spcBef>
              <a:spcAft>
                <a:spcPts val="1000"/>
              </a:spcAft>
              <a:buFont typeface="Tahoma" panose="020B0604030504040204" pitchFamily="34" charset="0"/>
              <a:buChar char="–"/>
              <a:tabLst>
                <a:tab pos="914400" algn="l"/>
              </a:tabLst>
            </a:pP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الوخز بالإبر</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15000"/>
              </a:lnSpc>
              <a:spcBef>
                <a:spcPts val="0"/>
              </a:spcBef>
              <a:spcAft>
                <a:spcPts val="1000"/>
              </a:spcAft>
              <a:buFont typeface="Tahoma" panose="020B0604030504040204" pitchFamily="34" charset="0"/>
              <a:buChar char="–"/>
              <a:tabLst>
                <a:tab pos="914400" algn="l"/>
              </a:tabLst>
            </a:pPr>
            <a:r>
              <a:rPr lang="ar-BH" sz="2000" b="1" dirty="0">
                <a:solidFill>
                  <a:srgbClr val="000000"/>
                </a:solidFill>
                <a:latin typeface="Calibri" panose="020F0502020204030204" pitchFamily="34" charset="0"/>
                <a:ea typeface="Calibri" panose="020F0502020204030204" pitchFamily="34" charset="0"/>
                <a:cs typeface="Arial" panose="020B0604020202020204" pitchFamily="34" charset="0"/>
              </a:rPr>
              <a:t>الجروح</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15000"/>
              </a:lnSpc>
              <a:spcBef>
                <a:spcPts val="0"/>
              </a:spcBef>
              <a:spcAft>
                <a:spcPts val="1000"/>
              </a:spcAft>
              <a:buFont typeface="Tahoma" panose="020B0604030504040204" pitchFamily="34" charset="0"/>
              <a:buChar char="–"/>
              <a:tabLst>
                <a:tab pos="914400" algn="l"/>
              </a:tabLst>
            </a:pPr>
            <a:r>
              <a:rPr lang="ar-AE" sz="2000" b="1" dirty="0">
                <a:solidFill>
                  <a:srgbClr val="000000"/>
                </a:solidFill>
                <a:latin typeface="Calibri" panose="020F0502020204030204" pitchFamily="34" charset="0"/>
                <a:ea typeface="Calibri" panose="020F0502020204030204" pitchFamily="34" charset="0"/>
                <a:cs typeface="Arial" panose="020B0604020202020204" pitchFamily="34" charset="0"/>
              </a:rPr>
              <a:t>عضة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6F8F146-F961-4F80-BD73-956765A82C75}"/>
              </a:ext>
            </a:extLst>
          </p:cNvPr>
          <p:cNvPicPr/>
          <p:nvPr/>
        </p:nvPicPr>
        <p:blipFill>
          <a:blip r:embed="rId2"/>
          <a:stretch>
            <a:fillRect/>
          </a:stretch>
        </p:blipFill>
        <p:spPr>
          <a:xfrm>
            <a:off x="639344" y="2832403"/>
            <a:ext cx="4612887" cy="3401122"/>
          </a:xfrm>
          <a:prstGeom prst="rect">
            <a:avLst/>
          </a:prstGeom>
        </p:spPr>
      </p:pic>
    </p:spTree>
    <p:extLst>
      <p:ext uri="{BB962C8B-B14F-4D97-AF65-F5344CB8AC3E}">
        <p14:creationId xmlns:p14="http://schemas.microsoft.com/office/powerpoint/2010/main" val="23684201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FB6E30-9DE8-49DA-AE77-B816081E205C}"/>
              </a:ext>
            </a:extLst>
          </p:cNvPr>
          <p:cNvSpPr>
            <a:spLocks noGrp="1"/>
          </p:cNvSpPr>
          <p:nvPr>
            <p:ph type="sldNum" sz="quarter" idx="12"/>
          </p:nvPr>
        </p:nvSpPr>
        <p:spPr/>
        <p:txBody>
          <a:bodyPr/>
          <a:lstStyle/>
          <a:p>
            <a:fld id="{D57F1E4F-1CFF-5643-939E-217C01CDF565}" type="slidenum">
              <a:rPr lang="en-US" smtClean="0">
                <a:solidFill>
                  <a:prstClr val="black"/>
                </a:solidFill>
              </a:rPr>
              <a:pPr/>
              <a:t>7</a:t>
            </a:fld>
            <a:endParaRPr lang="en-US" dirty="0">
              <a:solidFill>
                <a:prstClr val="black"/>
              </a:solidFill>
            </a:endParaRPr>
          </a:p>
        </p:txBody>
      </p:sp>
      <p:sp>
        <p:nvSpPr>
          <p:cNvPr id="3" name="Rectangle 2">
            <a:extLst>
              <a:ext uri="{FF2B5EF4-FFF2-40B4-BE49-F238E27FC236}">
                <a16:creationId xmlns:a16="http://schemas.microsoft.com/office/drawing/2014/main" id="{E61F6FE3-A46A-4E02-A9CB-0F177F9A2AD7}"/>
              </a:ext>
            </a:extLst>
          </p:cNvPr>
          <p:cNvSpPr/>
          <p:nvPr/>
        </p:nvSpPr>
        <p:spPr>
          <a:xfrm>
            <a:off x="6434254" y="1906016"/>
            <a:ext cx="4650060" cy="4154984"/>
          </a:xfrm>
          <a:prstGeom prst="rect">
            <a:avLst/>
          </a:prstGeom>
        </p:spPr>
        <p:txBody>
          <a:bodyPr wrap="square">
            <a:spAutoFit/>
          </a:bodyPr>
          <a:lstStyle/>
          <a:p>
            <a:pPr algn="r" rtl="1"/>
            <a:r>
              <a:rPr lang="ar-SA" sz="2400" b="1" dirty="0"/>
              <a:t>رابعا: </a:t>
            </a:r>
            <a:r>
              <a:rPr lang="ar-BH" sz="2400" b="1" dirty="0"/>
              <a:t>دفاعات الجهاز التنفسي</a:t>
            </a:r>
            <a:endParaRPr lang="en-US" sz="2400" dirty="0"/>
          </a:p>
          <a:p>
            <a:pPr marL="457200" indent="-457200" algn="r" rtl="1">
              <a:buFont typeface="+mj-lt"/>
              <a:buAutoNum type="arabicPeriod"/>
            </a:pPr>
            <a:r>
              <a:rPr lang="ar-AE" sz="2400" b="1" dirty="0"/>
              <a:t> - </a:t>
            </a:r>
            <a:r>
              <a:rPr lang="ar-BH" sz="2400" b="1" dirty="0"/>
              <a:t>العطس و السعال</a:t>
            </a:r>
            <a:endParaRPr lang="en-US" sz="2400" dirty="0"/>
          </a:p>
          <a:p>
            <a:pPr marL="457200" indent="-457200" algn="r" rtl="1">
              <a:buFont typeface="+mj-lt"/>
              <a:buAutoNum type="arabicPeriod"/>
            </a:pPr>
            <a:r>
              <a:rPr lang="ar-AE" sz="2400" b="1" dirty="0"/>
              <a:t> - </a:t>
            </a:r>
            <a:r>
              <a:rPr lang="ar-BH" sz="2400" b="1" dirty="0"/>
              <a:t>المخاط و شعيرات الأنف</a:t>
            </a:r>
            <a:endParaRPr lang="en-US" sz="2400" dirty="0"/>
          </a:p>
          <a:p>
            <a:pPr marL="457200" indent="-457200" algn="r" rtl="1">
              <a:buFont typeface="+mj-lt"/>
              <a:buAutoNum type="arabicPeriod"/>
            </a:pPr>
            <a:r>
              <a:rPr lang="ar-AE" sz="2400" b="1" dirty="0"/>
              <a:t> - </a:t>
            </a:r>
            <a:r>
              <a:rPr lang="ar-BH" sz="2400" b="1" dirty="0"/>
              <a:t>السلالم الهديبية المتحركــة</a:t>
            </a:r>
            <a:endParaRPr lang="en-US" sz="2400" dirty="0"/>
          </a:p>
          <a:p>
            <a:pPr marL="457200" indent="-457200" algn="r" rtl="1">
              <a:buFont typeface="+mj-lt"/>
              <a:buAutoNum type="arabicPeriod"/>
            </a:pPr>
            <a:r>
              <a:rPr lang="ar-AE" sz="2400" b="1" dirty="0"/>
              <a:t> - </a:t>
            </a:r>
            <a:r>
              <a:rPr lang="ar-BH" sz="2400" b="1" dirty="0"/>
              <a:t>اللاهمات الكبيــرة(الكريات البيض)</a:t>
            </a:r>
            <a:r>
              <a:rPr lang="ar-SA" sz="2400" b="1" dirty="0"/>
              <a:t> تبتلع تهظم وتدمر الكائنات الحية</a:t>
            </a:r>
          </a:p>
          <a:p>
            <a:pPr algn="r" rtl="1"/>
            <a:endParaRPr lang="en-US" sz="2400" dirty="0"/>
          </a:p>
          <a:p>
            <a:pPr algn="r" rtl="1"/>
            <a:r>
              <a:rPr lang="ar-SA" sz="2400" b="1" dirty="0"/>
              <a:t>5.- الخلايا المفاويه تساعد على</a:t>
            </a:r>
          </a:p>
          <a:p>
            <a:pPr algn="r" rtl="1"/>
            <a:r>
              <a:rPr lang="ar-SA" sz="2400" b="1" dirty="0"/>
              <a:t> طرح المواد خارج الجسم</a:t>
            </a:r>
            <a:endParaRPr lang="ar-SA" sz="2400" dirty="0"/>
          </a:p>
          <a:p>
            <a:pPr algn="r" rtl="1"/>
            <a:r>
              <a:rPr lang="ar-SA" sz="2400" b="1" dirty="0"/>
              <a:t>6. </a:t>
            </a:r>
            <a:r>
              <a:rPr lang="ar-AE" sz="2400" b="1" dirty="0"/>
              <a:t> - الإستجابات </a:t>
            </a:r>
            <a:r>
              <a:rPr lang="ar-BH" sz="2400" b="1" dirty="0"/>
              <a:t>الإلتهاب</a:t>
            </a:r>
            <a:r>
              <a:rPr lang="ar-AE" sz="2400" b="1" dirty="0"/>
              <a:t>ية:</a:t>
            </a:r>
            <a:endParaRPr lang="ar-SA" sz="2400" b="1" dirty="0"/>
          </a:p>
          <a:p>
            <a:pPr algn="r" rtl="1"/>
            <a:r>
              <a:rPr lang="ar-SA" sz="2400" b="1" dirty="0"/>
              <a:t>مثال:</a:t>
            </a:r>
            <a:r>
              <a:rPr lang="ar-AE" sz="2400" b="1" dirty="0"/>
              <a:t> زيادة سماكة غشاء الخليه</a:t>
            </a:r>
            <a:endParaRPr lang="en-US" sz="2400" dirty="0"/>
          </a:p>
        </p:txBody>
      </p:sp>
      <p:pic>
        <p:nvPicPr>
          <p:cNvPr id="4" name="Picture 3" descr="Image result for دفاع الجهاز التنفسي">
            <a:hlinkClick r:id="rId2" tgtFrame="&quot;_blank&quot;"/>
            <a:extLst>
              <a:ext uri="{FF2B5EF4-FFF2-40B4-BE49-F238E27FC236}">
                <a16:creationId xmlns:a16="http://schemas.microsoft.com/office/drawing/2014/main" id="{B31E36C8-64E7-4F92-BFBC-E332E95480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4747" y="2114625"/>
            <a:ext cx="5462238" cy="2628750"/>
          </a:xfrm>
          <a:prstGeom prst="rect">
            <a:avLst/>
          </a:prstGeom>
          <a:noFill/>
          <a:ln>
            <a:noFill/>
          </a:ln>
        </p:spPr>
      </p:pic>
    </p:spTree>
    <p:extLst>
      <p:ext uri="{BB962C8B-B14F-4D97-AF65-F5344CB8AC3E}">
        <p14:creationId xmlns:p14="http://schemas.microsoft.com/office/powerpoint/2010/main" val="1545550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A1D6D3-C6D4-4118-BE30-61176AAFC51F}"/>
              </a:ext>
            </a:extLst>
          </p:cNvPr>
          <p:cNvSpPr>
            <a:spLocks noGrp="1"/>
          </p:cNvSpPr>
          <p:nvPr>
            <p:ph type="sldNum" sz="quarter" idx="12"/>
          </p:nvPr>
        </p:nvSpPr>
        <p:spPr/>
        <p:txBody>
          <a:bodyPr/>
          <a:lstStyle/>
          <a:p>
            <a:fld id="{D57F1E4F-1CFF-5643-939E-217C01CDF565}" type="slidenum">
              <a:rPr lang="en-US" smtClean="0">
                <a:solidFill>
                  <a:prstClr val="black"/>
                </a:solidFill>
              </a:rPr>
              <a:pPr/>
              <a:t>8</a:t>
            </a:fld>
            <a:endParaRPr lang="en-US" dirty="0">
              <a:solidFill>
                <a:prstClr val="black"/>
              </a:solidFill>
            </a:endParaRPr>
          </a:p>
        </p:txBody>
      </p:sp>
      <p:sp>
        <p:nvSpPr>
          <p:cNvPr id="3" name="Rectangle 2">
            <a:extLst>
              <a:ext uri="{FF2B5EF4-FFF2-40B4-BE49-F238E27FC236}">
                <a16:creationId xmlns:a16="http://schemas.microsoft.com/office/drawing/2014/main" id="{12661F7B-1F57-4D90-B865-3A8FECCE6815}"/>
              </a:ext>
            </a:extLst>
          </p:cNvPr>
          <p:cNvSpPr/>
          <p:nvPr/>
        </p:nvSpPr>
        <p:spPr>
          <a:xfrm>
            <a:off x="814041" y="1155997"/>
            <a:ext cx="10582508" cy="3157596"/>
          </a:xfrm>
          <a:prstGeom prst="rect">
            <a:avLst/>
          </a:prstGeom>
        </p:spPr>
        <p:txBody>
          <a:bodyPr wrap="square">
            <a:spAutoFit/>
          </a:bodyPr>
          <a:lstStyle/>
          <a:p>
            <a:pPr algn="r" rtl="1">
              <a:lnSpc>
                <a:spcPct val="115000"/>
              </a:lnSpc>
              <a:spcAft>
                <a:spcPts val="1000"/>
              </a:spcAft>
            </a:pPr>
            <a:r>
              <a:rPr lang="ar-SA" sz="2000" b="1" dirty="0">
                <a:solidFill>
                  <a:srgbClr val="000000"/>
                </a:solidFill>
                <a:latin typeface="Calibri" panose="020F0502020204030204" pitchFamily="34" charset="0"/>
                <a:ea typeface="Calibri" panose="020F0502020204030204" pitchFamily="34" charset="0"/>
                <a:cs typeface="Arial" panose="020B0604020202020204" pitchFamily="34" charset="0"/>
              </a:rPr>
              <a:t>خامسا : ماهو فيروس كورونا المستجد ؟وماهي الأعضاء التي يستهدفها؟</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تعرفه منظمة الصحة العالمية أنه فيروس مكتشف حديثا من عائلة الكورونا يسبب عدوى تنفسية تتظاهرعند معظم الأشخاص بأعراض تنفسية خفيفة الى متوسطة ويتم التعافي منه دون الحاجة لاي علاج طبي خاص  ، بينما تظهر هذه الأعراض بشكل خطير يتطلب عناية طبية عند كبار السن والاشخاص المصابين بأمراض القلب ، السكري ،الأمراض التنفسية المزمنة مثل الربو ومرضى الانسداد الرئوي المزمن و مرضى السرطان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ينتقل الفيروس بشكل اساسي عن طريق رذاذ اللعاب والافرازات الانفية التي ينشرها الشخص المصاب أثناء العطس أو السعال أو عن طريق التماس المباشر مع الشخص المصاب وتلوث اليدين لذا كان من أهم طرق الوقاية هو غسل اليدين باستمرار بالماء و الصابون أو استخدام معقم كحولي وعدم لمس الوجه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848863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2B6018-31C4-4123-A932-7A626D610512}"/>
              </a:ext>
            </a:extLst>
          </p:cNvPr>
          <p:cNvSpPr>
            <a:spLocks noGrp="1"/>
          </p:cNvSpPr>
          <p:nvPr>
            <p:ph type="sldNum" sz="quarter" idx="12"/>
          </p:nvPr>
        </p:nvSpPr>
        <p:spPr/>
        <p:txBody>
          <a:bodyPr/>
          <a:lstStyle/>
          <a:p>
            <a:fld id="{D57F1E4F-1CFF-5643-939E-217C01CDF565}" type="slidenum">
              <a:rPr lang="en-US" smtClean="0">
                <a:solidFill>
                  <a:prstClr val="black"/>
                </a:solidFill>
              </a:rPr>
              <a:pPr/>
              <a:t>9</a:t>
            </a:fld>
            <a:endParaRPr lang="en-US" dirty="0">
              <a:solidFill>
                <a:prstClr val="black"/>
              </a:solidFill>
            </a:endParaRPr>
          </a:p>
        </p:txBody>
      </p:sp>
      <p:sp>
        <p:nvSpPr>
          <p:cNvPr id="3" name="Rectangle 2">
            <a:extLst>
              <a:ext uri="{FF2B5EF4-FFF2-40B4-BE49-F238E27FC236}">
                <a16:creationId xmlns:a16="http://schemas.microsoft.com/office/drawing/2014/main" id="{86CFC3F7-EBD4-473F-AEAB-73B13C708FAA}"/>
              </a:ext>
            </a:extLst>
          </p:cNvPr>
          <p:cNvSpPr/>
          <p:nvPr/>
        </p:nvSpPr>
        <p:spPr>
          <a:xfrm>
            <a:off x="6096000" y="1142316"/>
            <a:ext cx="4908393" cy="4644156"/>
          </a:xfrm>
          <a:prstGeom prst="rect">
            <a:avLst/>
          </a:prstGeom>
        </p:spPr>
        <p:txBody>
          <a:bodyPr wrap="square">
            <a:spAutoFit/>
          </a:bodyPr>
          <a:lstStyle/>
          <a:p>
            <a:pPr algn="r">
              <a:lnSpc>
                <a:spcPct val="115000"/>
              </a:lnSpc>
              <a:spcAft>
                <a:spcPts val="1000"/>
              </a:spcAft>
            </a:pPr>
            <a:r>
              <a:rPr lang="ar-SY" sz="2400" b="1" u="sng" dirty="0">
                <a:solidFill>
                  <a:srgbClr val="000000"/>
                </a:solidFill>
                <a:latin typeface="Calibri" panose="020F0502020204030204" pitchFamily="34" charset="0"/>
                <a:ea typeface="Calibri" panose="020F0502020204030204" pitchFamily="34" charset="0"/>
                <a:cs typeface="Arial" panose="020B0604020202020204" pitchFamily="34" charset="0"/>
              </a:rPr>
              <a:t>الأعضاء المستهدفة</a:t>
            </a:r>
            <a:r>
              <a:rPr lang="ar-SY" sz="2400" b="1" dirty="0">
                <a:solidFill>
                  <a:srgbClr val="000000"/>
                </a:solidFill>
                <a:latin typeface="Calibri" panose="020F0502020204030204" pitchFamily="34"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وضح البروفيسور مارك فيلدر  دكتور الامراض البيولوجية في جامعة كينجستون البريطانيه  أن الفيروس يستهدف بشكل اساسي نوعين من الخلايا الرئوية وهي الخلايا الظهارية والخلايا التي تفرز اللعاب مؤديا الى التهاب على مستوى الأكياس الهوائية المسؤولة عن تبادل الغازات مع الهواء  في النهايات الرئوية يتطور فيما بعد الى التهاب رئوي ، وقد يحدث رد فعل مناعي شديد كاستجابة للعدوى مؤديا الى صعوبة أكبر في التنفس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ar-SY" sz="2000" b="1" dirty="0">
                <a:solidFill>
                  <a:srgbClr val="000000"/>
                </a:solidFill>
                <a:latin typeface="Calibri" panose="020F0502020204030204" pitchFamily="34" charset="0"/>
                <a:ea typeface="Calibri" panose="020F0502020204030204" pitchFamily="34" charset="0"/>
                <a:cs typeface="Arial" panose="020B0604020202020204" pitchFamily="34" charset="0"/>
              </a:rPr>
              <a:t>كما تشير الدراسات الى ان الفيروس قد يستهدف الكلى مما يؤدي الى فشل كلوي عند الأشخاص الذين يعانون من مشاكل كلوية .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7DB32F9-9F62-4243-8455-10DCFD95A0DB}"/>
              </a:ext>
            </a:extLst>
          </p:cNvPr>
          <p:cNvPicPr>
            <a:picLocks noChangeAspect="1"/>
          </p:cNvPicPr>
          <p:nvPr/>
        </p:nvPicPr>
        <p:blipFill>
          <a:blip r:embed="rId2"/>
          <a:stretch>
            <a:fillRect/>
          </a:stretch>
        </p:blipFill>
        <p:spPr>
          <a:xfrm>
            <a:off x="1071562" y="1766718"/>
            <a:ext cx="5024438" cy="3882121"/>
          </a:xfrm>
          <a:prstGeom prst="rect">
            <a:avLst/>
          </a:prstGeom>
        </p:spPr>
      </p:pic>
      <p:sp>
        <p:nvSpPr>
          <p:cNvPr id="5" name="Rectangle 4">
            <a:extLst>
              <a:ext uri="{FF2B5EF4-FFF2-40B4-BE49-F238E27FC236}">
                <a16:creationId xmlns:a16="http://schemas.microsoft.com/office/drawing/2014/main" id="{F2AF592E-F01C-4950-B1FE-42783B0E0765}"/>
              </a:ext>
            </a:extLst>
          </p:cNvPr>
          <p:cNvSpPr/>
          <p:nvPr/>
        </p:nvSpPr>
        <p:spPr>
          <a:xfrm>
            <a:off x="1071562" y="970216"/>
            <a:ext cx="4626711" cy="763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t>جهاز التنفس</a:t>
            </a:r>
            <a:endParaRPr lang="en-US" sz="3200" dirty="0"/>
          </a:p>
        </p:txBody>
      </p:sp>
    </p:spTree>
    <p:extLst>
      <p:ext uri="{BB962C8B-B14F-4D97-AF65-F5344CB8AC3E}">
        <p14:creationId xmlns:p14="http://schemas.microsoft.com/office/powerpoint/2010/main" val="49930321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12925</TotalTime>
  <Words>2168</Words>
  <Application>Microsoft Office PowerPoint</Application>
  <PresentationFormat>Widescreen</PresentationFormat>
  <Paragraphs>244</Paragraphs>
  <Slides>30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Garamond</vt:lpstr>
      <vt:lpstr>inherit</vt:lpstr>
      <vt:lpstr>Tahoma</vt:lpstr>
      <vt:lpstr>Times New Roman</vt:lpstr>
      <vt:lpstr>Univers Condensed</vt:lpstr>
      <vt:lpstr>Vani</vt:lpstr>
      <vt:lpstr>Verdana</vt:lpstr>
      <vt:lpstr>Organic</vt:lpstr>
      <vt:lpstr>      </vt:lpstr>
      <vt:lpstr>PowerPoint Presentation</vt:lpstr>
      <vt:lpstr>محتويات الدوره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الامتحان</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Ibtisam Ahmed Al Othmani</dc:creator>
  <cp:lastModifiedBy>DELL</cp:lastModifiedBy>
  <cp:revision>269</cp:revision>
  <cp:lastPrinted>2020-03-25T12:49:13Z</cp:lastPrinted>
  <dcterms:created xsi:type="dcterms:W3CDTF">2015-04-05T04:21:40Z</dcterms:created>
  <dcterms:modified xsi:type="dcterms:W3CDTF">2020-04-01T09:25:50Z</dcterms:modified>
</cp:coreProperties>
</file>