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272" r:id="rId2"/>
    <p:sldId id="303" r:id="rId3"/>
    <p:sldId id="305" r:id="rId4"/>
    <p:sldId id="434" r:id="rId5"/>
    <p:sldId id="306" r:id="rId6"/>
    <p:sldId id="308" r:id="rId7"/>
    <p:sldId id="309" r:id="rId8"/>
    <p:sldId id="310" r:id="rId9"/>
    <p:sldId id="311" r:id="rId10"/>
    <p:sldId id="414" r:id="rId11"/>
    <p:sldId id="413" r:id="rId12"/>
    <p:sldId id="312" r:id="rId13"/>
    <p:sldId id="313" r:id="rId14"/>
    <p:sldId id="314" r:id="rId15"/>
    <p:sldId id="315" r:id="rId16"/>
    <p:sldId id="415" r:id="rId17"/>
    <p:sldId id="416" r:id="rId18"/>
    <p:sldId id="417" r:id="rId19"/>
    <p:sldId id="419" r:id="rId20"/>
    <p:sldId id="421" r:id="rId21"/>
    <p:sldId id="423" r:id="rId22"/>
    <p:sldId id="425" r:id="rId23"/>
    <p:sldId id="42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427" r:id="rId38"/>
    <p:sldId id="428" r:id="rId39"/>
    <p:sldId id="429" r:id="rId40"/>
    <p:sldId id="430" r:id="rId41"/>
    <p:sldId id="432" r:id="rId42"/>
    <p:sldId id="435" r:id="rId43"/>
    <p:sldId id="43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EA0000"/>
    <a:srgbClr val="1116D9"/>
    <a:srgbClr val="F38711"/>
    <a:srgbClr val="DA0000"/>
    <a:srgbClr val="66FFCC"/>
    <a:srgbClr val="FFFF5D"/>
    <a:srgbClr val="FFFF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>
      <p:cViewPr>
        <p:scale>
          <a:sx n="75" d="100"/>
          <a:sy n="75" d="100"/>
        </p:scale>
        <p:origin x="-125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1A484FC-FF61-41FC-AC9B-6CF377A691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FE48155-AD1F-43D6-A053-89A6E02F38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48155-AD1F-43D6-A053-89A6E02F38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FDB90-607C-4E42-8329-DAC08FC7E847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05E96-05D5-406E-8989-E6455E16BA64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FCAD2-590E-44C0-8A4B-5B9CA797F018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A17C4-0255-4F4E-A031-CB18189F7FE7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D4661-BF3A-4925-B112-261171ED9ED3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6C746-5037-43AA-BF31-A73F8337217B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4529E5-2FA7-4053-9101-B6CB891ADB2F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B586C-02AA-4D00-A19A-557C317CE61E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FCC10C-83DA-4BAD-A102-5F59B15563F1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A11E-0E66-4DF4-A03E-D535B5E40D84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3D988-082F-43F4-AFFE-9D38CC61F935}" type="datetime1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 dir="in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46A6EB-CBF0-40AE-95B5-4989EFE9C2A0}" type="datetime1">
              <a:rPr lang="en-US" smtClean="0"/>
              <a:pPr/>
              <a:t>9/12/2013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Prepared By:Ahmed El-Byaily.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 dir="in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png"/><Relationship Id="rId7" Type="http://schemas.openxmlformats.org/officeDocument/2006/relationships/image" Target="../media/image8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43000" y="4343400"/>
            <a:ext cx="7848600" cy="2362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524000"/>
            <a:ext cx="501680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dirty="0" smtClean="0">
                <a:solidFill>
                  <a:schemeClr val="accent1"/>
                </a:solidFill>
              </a:rPr>
              <a:t>عمليات</a:t>
            </a:r>
          </a:p>
          <a:p>
            <a:pPr algn="ctr"/>
            <a:r>
              <a:rPr lang="ar-EG" sz="7200" dirty="0" smtClean="0">
                <a:solidFill>
                  <a:schemeClr val="accent6"/>
                </a:solidFill>
              </a:rPr>
              <a:t>الرفع </a:t>
            </a:r>
            <a:r>
              <a:rPr lang="ar-EG" sz="7200" dirty="0" smtClean="0">
                <a:solidFill>
                  <a:schemeClr val="accent5"/>
                </a:solidFill>
              </a:rPr>
              <a:t>و</a:t>
            </a:r>
            <a:r>
              <a:rPr lang="ar-EG" sz="7200" dirty="0" smtClean="0">
                <a:solidFill>
                  <a:schemeClr val="accent3">
                    <a:lumMod val="75000"/>
                  </a:schemeClr>
                </a:solidFill>
              </a:rPr>
              <a:t>التصبين</a:t>
            </a:r>
            <a:r>
              <a:rPr lang="ar-EG" sz="7200" dirty="0" smtClean="0">
                <a:solidFill>
                  <a:schemeClr val="accent6"/>
                </a:solidFill>
              </a:rPr>
              <a:t> </a:t>
            </a:r>
            <a:endParaRPr lang="ar-EG" sz="72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334000"/>
            <a:ext cx="237116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 smtClean="0"/>
              <a:t>م/ محمد الاحول </a:t>
            </a:r>
            <a:endParaRPr lang="ar-EG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953000"/>
            <a:ext cx="114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/>
              <a:t>تعديل 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096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64" y="1447801"/>
            <a:ext cx="8643937" cy="114299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ar-EG" sz="3200" dirty="0" smtClean="0">
                <a:solidFill>
                  <a:srgbClr val="1116D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يتم إستبعاد الويرات </a:t>
            </a:r>
            <a:r>
              <a:rPr kumimoji="0" lang="ar-SA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116D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الصلب </a:t>
            </a:r>
            <a:r>
              <a:rPr kumimoji="0" lang="ar-EG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116D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التالفة على النحو الأتى: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116D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/>
            </a:r>
            <a:b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116D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</a:br>
            <a:r>
              <a:rPr lang="ar-EG" sz="3200" dirty="0" smtClean="0">
                <a:solidFill>
                  <a:srgbClr val="1116D9"/>
                </a:solidFill>
                <a:latin typeface="Andalus" pitchFamily="18" charset="-78"/>
                <a:cs typeface="Andalus" pitchFamily="18" charset="-78"/>
              </a:rPr>
              <a:t> 1-فى حالة وجود عدد 3 اسلاك مقطوعة فى كل جدلة</a:t>
            </a:r>
            <a:r>
              <a:rPr kumimoji="0" lang="ar-EG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116D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 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1116D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  <a:p>
            <a:pPr lvl="0" algn="r" fontAlgn="auto">
              <a:spcAft>
                <a:spcPts val="0"/>
              </a:spcAft>
              <a:defRPr/>
            </a:pPr>
            <a:r>
              <a:rPr lang="ar-EG" sz="3200" dirty="0" smtClean="0">
                <a:solidFill>
                  <a:srgbClr val="1116D9"/>
                </a:solidFill>
                <a:latin typeface="Andalus" pitchFamily="18" charset="-78"/>
                <a:cs typeface="Andalus" pitchFamily="18" charset="-78"/>
              </a:rPr>
              <a:t>أو وجود عدد 6 أسلاك مقطوعة فى كل لفة.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1116D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609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Slide12"/>
          <p:cNvPicPr>
            <a:picLocks noChangeAspect="1" noChangeArrowheads="1"/>
          </p:cNvPicPr>
          <p:nvPr/>
        </p:nvPicPr>
        <p:blipFill>
          <a:blip r:embed="rId4"/>
          <a:srcRect l="27779" t="23334" r="26666" b="29259"/>
          <a:stretch>
            <a:fillRect/>
          </a:stretch>
        </p:blipFill>
        <p:spPr bwMode="auto">
          <a:xfrm>
            <a:off x="152400" y="22098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334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7601" y="1524001"/>
            <a:ext cx="5310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1257300" algn="l"/>
              </a:tabLst>
            </a:pPr>
            <a:r>
              <a:rPr lang="ar-EG" sz="4000" b="1" dirty="0">
                <a:latin typeface="Andalus" pitchFamily="18" charset="-78"/>
                <a:cs typeface="Andalus" pitchFamily="18" charset="-78"/>
              </a:rPr>
              <a:t>2-فى حالة تعرض واير الصلب </a:t>
            </a:r>
            <a:r>
              <a:rPr lang="ar-SA" sz="4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ar-EG" sz="4000" b="1" dirty="0">
                <a:latin typeface="Andalus" pitchFamily="18" charset="-78"/>
                <a:cs typeface="Andalus" pitchFamily="18" charset="-78"/>
              </a:rPr>
              <a:t>للإلتواءات </a:t>
            </a:r>
            <a:r>
              <a:rPr lang="en-US" sz="4000" b="1" dirty="0">
                <a:latin typeface="Andalus" pitchFamily="18" charset="-78"/>
                <a:cs typeface="Andalus" pitchFamily="18" charset="-78"/>
              </a:rPr>
              <a:t>(Kinking)</a:t>
            </a:r>
          </a:p>
          <a:p>
            <a:pPr>
              <a:tabLst>
                <a:tab pos="1257300" algn="l"/>
              </a:tabLst>
            </a:pPr>
            <a:endParaRPr lang="en-US" sz="40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1" descr="Slide21"/>
          <p:cNvPicPr>
            <a:picLocks noChangeAspect="1" noChangeArrowheads="1"/>
          </p:cNvPicPr>
          <p:nvPr/>
        </p:nvPicPr>
        <p:blipFill>
          <a:blip r:embed="rId3"/>
          <a:srcRect l="48889" t="25555" r="14676" b="44815"/>
          <a:stretch>
            <a:fillRect/>
          </a:stretch>
        </p:blipFill>
        <p:spPr bwMode="auto">
          <a:xfrm>
            <a:off x="152400" y="1447801"/>
            <a:ext cx="30480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62400" y="3962401"/>
            <a:ext cx="5029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1257300" algn="l"/>
              </a:tabLst>
            </a:pPr>
            <a:r>
              <a:rPr lang="ar-EG" sz="4000" b="1" dirty="0">
                <a:latin typeface="Andalus" pitchFamily="18" charset="-78"/>
                <a:cs typeface="Andalus" pitchFamily="18" charset="-78"/>
              </a:rPr>
              <a:t>3-فى حالة تكون شكل مثل عش </a:t>
            </a:r>
            <a:r>
              <a:rPr lang="ar-SA" sz="4000" b="1" dirty="0">
                <a:latin typeface="Andalus" pitchFamily="18" charset="-78"/>
                <a:cs typeface="Andalus" pitchFamily="18" charset="-78"/>
              </a:rPr>
              <a:t>طائر</a:t>
            </a:r>
            <a:r>
              <a:rPr lang="ar-EG" sz="4000" b="1" dirty="0">
                <a:latin typeface="Andalus" pitchFamily="18" charset="-78"/>
                <a:cs typeface="Andalus" pitchFamily="18" charset="-78"/>
              </a:rPr>
              <a:t> بالسلك 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  <a:p>
            <a:pPr lvl="1">
              <a:tabLst>
                <a:tab pos="1257300" algn="l"/>
              </a:tabLst>
            </a:pPr>
            <a:r>
              <a:rPr lang="en-US" sz="4000" b="1" dirty="0">
                <a:latin typeface="Andalus" pitchFamily="18" charset="-78"/>
                <a:cs typeface="Andalus" pitchFamily="18" charset="-78"/>
              </a:rPr>
              <a:t>(Bird Caging)</a:t>
            </a:r>
          </a:p>
          <a:p>
            <a:pPr>
              <a:tabLst>
                <a:tab pos="1257300" algn="l"/>
              </a:tabLst>
            </a:pPr>
            <a:endParaRPr lang="en-US" dirty="0"/>
          </a:p>
        </p:txBody>
      </p:sp>
      <p:pic>
        <p:nvPicPr>
          <p:cNvPr id="7" name="Picture 3" descr="Slide21"/>
          <p:cNvPicPr>
            <a:picLocks noChangeAspect="1" noChangeArrowheads="1"/>
          </p:cNvPicPr>
          <p:nvPr/>
        </p:nvPicPr>
        <p:blipFill>
          <a:blip r:embed="rId3"/>
          <a:srcRect l="6667" t="25864" r="56667" b="44507"/>
          <a:stretch>
            <a:fillRect/>
          </a:stretch>
        </p:blipFill>
        <p:spPr bwMode="auto">
          <a:xfrm>
            <a:off x="228600" y="38862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620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3542146" cy="19812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10000"/>
            <a:ext cx="4724400" cy="2368882"/>
          </a:xfrm>
          <a:prstGeom prst="rect">
            <a:avLst/>
          </a:prstGeom>
          <a:noFill/>
        </p:spPr>
      </p:pic>
      <p:pic>
        <p:nvPicPr>
          <p:cNvPr id="5" name="Picture 6" descr="Slide21"/>
          <p:cNvPicPr>
            <a:picLocks noChangeAspect="1" noChangeArrowheads="1"/>
          </p:cNvPicPr>
          <p:nvPr/>
        </p:nvPicPr>
        <p:blipFill>
          <a:blip r:embed="rId5"/>
          <a:srcRect l="36667" t="57408" r="36667" b="14444"/>
          <a:stretch>
            <a:fillRect/>
          </a:stretch>
        </p:blipFill>
        <p:spPr bwMode="auto">
          <a:xfrm>
            <a:off x="1066800" y="4191000"/>
            <a:ext cx="2971800" cy="17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95800" y="1600200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>
              <a:tabLst>
                <a:tab pos="1257300" algn="l"/>
              </a:tabLst>
            </a:pPr>
            <a:r>
              <a:rPr lang="ar-SA" b="1" dirty="0">
                <a:cs typeface="Times New Roman" pitchFamily="18" charset="0"/>
              </a:rPr>
              <a:t>        </a:t>
            </a:r>
            <a:r>
              <a:rPr lang="ar-EG" b="1" dirty="0" smtClean="0">
                <a:cs typeface="Times New Roman" pitchFamily="18" charset="0"/>
              </a:rPr>
              <a:t>4</a:t>
            </a:r>
            <a:r>
              <a:rPr lang="ar-EG" sz="2000" b="1" dirty="0" smtClean="0">
                <a:cs typeface="Times New Roman" pitchFamily="18" charset="0"/>
              </a:rPr>
              <a:t>-فى </a:t>
            </a:r>
            <a:r>
              <a:rPr lang="ar-EG" sz="2000" b="1" dirty="0">
                <a:cs typeface="Times New Roman" pitchFamily="18" charset="0"/>
              </a:rPr>
              <a:t>حالة وجود نقص فى قطر الواير </a:t>
            </a:r>
            <a:r>
              <a:rPr lang="ar-EG" sz="2000" b="1" dirty="0" smtClean="0">
                <a:cs typeface="Times New Roman" pitchFamily="18" charset="0"/>
              </a:rPr>
              <a:t>بسبب</a:t>
            </a:r>
            <a:r>
              <a:rPr lang="ar-SA" sz="2000" b="1" dirty="0" smtClean="0">
                <a:cs typeface="Times New Roman" pitchFamily="18" charset="0"/>
              </a:rPr>
              <a:t> </a:t>
            </a:r>
            <a:r>
              <a:rPr lang="ar-EG" sz="2000" b="1" dirty="0" smtClean="0">
                <a:cs typeface="Times New Roman" pitchFamily="18" charset="0"/>
              </a:rPr>
              <a:t>الضغط عليه  </a:t>
            </a:r>
            <a:endParaRPr lang="ar-EG" sz="2000" b="1" dirty="0">
              <a:cs typeface="Times New Roman" pitchFamily="18" charset="0"/>
            </a:endParaRPr>
          </a:p>
          <a:p>
            <a:pPr lvl="1" algn="ctr">
              <a:tabLst>
                <a:tab pos="1257300" algn="l"/>
              </a:tabLst>
            </a:pPr>
            <a:r>
              <a:rPr lang="ar-EG" sz="2000" b="1" dirty="0" smtClean="0">
                <a:cs typeface="Times New Roman" pitchFamily="18" charset="0"/>
              </a:rPr>
              <a:t>بمقدار </a:t>
            </a:r>
            <a:r>
              <a:rPr lang="ar-EG" sz="2000" b="1" dirty="0">
                <a:cs typeface="Times New Roman" pitchFamily="18" charset="0"/>
              </a:rPr>
              <a:t>يزيد عن ثلث (1/3) </a:t>
            </a:r>
          </a:p>
          <a:p>
            <a:pPr lvl="1" algn="ctr">
              <a:tabLst>
                <a:tab pos="1257300" algn="l"/>
              </a:tabLst>
            </a:pPr>
            <a:r>
              <a:rPr lang="ar-SA" sz="2000" b="1" dirty="0">
                <a:cs typeface="Times New Roman" pitchFamily="18" charset="0"/>
              </a:rPr>
              <a:t>       </a:t>
            </a:r>
            <a:r>
              <a:rPr lang="ar-EG" sz="2000" b="1" dirty="0">
                <a:cs typeface="Times New Roman" pitchFamily="18" charset="0"/>
              </a:rPr>
              <a:t>القطر الأصلى يتم إستبعاد الواير </a:t>
            </a:r>
            <a:r>
              <a:rPr lang="ar-EG" sz="2000" b="1" dirty="0" smtClean="0">
                <a:cs typeface="Times New Roman" pitchFamily="18" charset="0"/>
              </a:rPr>
              <a:t>من </a:t>
            </a:r>
            <a:endParaRPr lang="en-US" sz="2000" b="1" dirty="0" smtClean="0">
              <a:cs typeface="Times New Roman" pitchFamily="18" charset="0"/>
            </a:endParaRPr>
          </a:p>
          <a:p>
            <a:pPr lvl="1" algn="ctr">
              <a:tabLst>
                <a:tab pos="1257300" algn="l"/>
              </a:tabLst>
            </a:pPr>
            <a:r>
              <a:rPr lang="ar-EG" sz="2000" b="1" dirty="0" smtClean="0">
                <a:cs typeface="Times New Roman" pitchFamily="18" charset="0"/>
              </a:rPr>
              <a:t>الخدمة.</a:t>
            </a:r>
            <a:endParaRPr lang="en-US" sz="2000" b="1" dirty="0"/>
          </a:p>
          <a:p>
            <a:pPr algn="ctr">
              <a:tabLst>
                <a:tab pos="1257300" algn="l"/>
              </a:tabLst>
            </a:pPr>
            <a:r>
              <a:rPr lang="en-US" sz="2000" b="1" dirty="0" smtClean="0">
                <a:cs typeface="Times New Roman" pitchFamily="18" charset="0"/>
              </a:rPr>
              <a:t>(Crushing)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524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828800" y="2133601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Aluminium Ferrule Soft Eyes Each End</a:t>
            </a:r>
            <a:endParaRPr lang="en-GB" dirty="0"/>
          </a:p>
        </p:txBody>
      </p:sp>
      <p:pic>
        <p:nvPicPr>
          <p:cNvPr id="19" name="Picture 40" descr="swrs1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1600200"/>
            <a:ext cx="5638800" cy="527050"/>
          </a:xfrm>
          <a:noFill/>
          <a:ln/>
        </p:spPr>
      </p:pic>
      <p:pic>
        <p:nvPicPr>
          <p:cNvPr id="16" name="Picture 30" descr="swrs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05000" y="2514600"/>
            <a:ext cx="5410200" cy="533400"/>
          </a:xfrm>
          <a:noFill/>
          <a:ln/>
        </p:spPr>
      </p:pic>
      <p:pic>
        <p:nvPicPr>
          <p:cNvPr id="17" name="Picture 33" descr="swrs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0000" y="2438400"/>
            <a:ext cx="952500" cy="638175"/>
          </a:xfrm>
          <a:prstGeom prst="rect">
            <a:avLst/>
          </a:prstGeom>
          <a:ln/>
        </p:spPr>
      </p:pic>
      <p:pic>
        <p:nvPicPr>
          <p:cNvPr id="18" name="Picture 35" descr="swrs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05000" y="3733800"/>
            <a:ext cx="5410200" cy="609600"/>
          </a:xfrm>
          <a:prstGeom prst="rect">
            <a:avLst/>
          </a:prstGeom>
          <a:ln/>
        </p:spPr>
      </p:pic>
      <p:pic>
        <p:nvPicPr>
          <p:cNvPr id="20" name="Picture 42" descr="sw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72400" y="3810000"/>
            <a:ext cx="952500" cy="600075"/>
          </a:xfrm>
          <a:prstGeom prst="rect">
            <a:avLst/>
          </a:prstGeom>
          <a:ln/>
        </p:spPr>
      </p:pic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914400" y="44196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Aluminium Ferrule Soft Eye One End/Thimble Eye with Captive Hook Other End 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EG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أشكال أخرى للويرات الصلب أحاديه</a:t>
            </a:r>
            <a:endParaRPr lang="en-GB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066800" y="32766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Aluminium Ferrule Soft Eye One End/Thimble Eye Other End</a:t>
            </a:r>
            <a:endParaRPr lang="en-GB" dirty="0"/>
          </a:p>
        </p:txBody>
      </p:sp>
      <p:pic>
        <p:nvPicPr>
          <p:cNvPr id="24" name="Picture 18" descr="swrs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48768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3" descr="sw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4876800"/>
            <a:ext cx="952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514600" y="5638800"/>
            <a:ext cx="556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Master Link by Aluminium Ferrule/Thimble Eye with Captive Safety Hook Other End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5334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EG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أشكال أخرى للويرات الصلب ثنائيه</a:t>
            </a:r>
            <a:endParaRPr lang="en-GB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14" descr="twrs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209800"/>
            <a:ext cx="2052616" cy="3352800"/>
          </a:xfrm>
          <a:prstGeom prst="rect">
            <a:avLst/>
          </a:prstGeom>
          <a:noFill/>
          <a:ln/>
        </p:spPr>
      </p:pic>
      <p:pic>
        <p:nvPicPr>
          <p:cNvPr id="6" name="Picture 19" descr="twrs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905000" y="5257800"/>
            <a:ext cx="918994" cy="977955"/>
          </a:xfrm>
          <a:prstGeom prst="rect">
            <a:avLst/>
          </a:prstGeom>
          <a:noFill/>
          <a:ln/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09600" y="12954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Top Master Link with Thimbles/Bottom Bow Shackles by Thimble Eye</a:t>
            </a:r>
            <a:endParaRPr lang="en-GB" dirty="0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029200" y="1295400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Top Master Link with Thimbles/Bottom Safety Hooks by Thimble Eye</a:t>
            </a:r>
          </a:p>
        </p:txBody>
      </p:sp>
      <p:pic>
        <p:nvPicPr>
          <p:cNvPr id="10" name="Picture 26" descr="twr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209800"/>
            <a:ext cx="20208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swrs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257800"/>
            <a:ext cx="762000" cy="1079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-3810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EG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أشكال أخرى للويرات الصلب رباعيه</a:t>
            </a:r>
            <a:endParaRPr lang="en-GB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762000" y="5791200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400" b="1" dirty="0"/>
              <a:t>Top Master Link with Thimbles/Bottom Bow Shackles by Thimble Eye</a:t>
            </a:r>
            <a:endParaRPr lang="en-GB" sz="1400" dirty="0">
              <a:latin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953000" y="5943600"/>
            <a:ext cx="3921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GB" sz="1400" b="1" dirty="0"/>
              <a:t>Top Master Link </a:t>
            </a:r>
            <a:r>
              <a:rPr lang="en-GB" sz="1000" b="1" dirty="0"/>
              <a:t>with</a:t>
            </a:r>
            <a:r>
              <a:rPr lang="en-GB" sz="1400" b="1" dirty="0"/>
              <a:t> Thimbles/Bottom Safety Hooks by Thimble Eye</a:t>
            </a:r>
            <a:endParaRPr lang="en-GB" sz="1400" dirty="0">
              <a:latin typeface="Arial" pitchFamily="34" charset="0"/>
            </a:endParaRPr>
          </a:p>
        </p:txBody>
      </p:sp>
      <p:pic>
        <p:nvPicPr>
          <p:cNvPr id="6" name="Picture 5" descr="fw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3124200" cy="4627179"/>
          </a:xfrm>
          <a:prstGeom prst="rect">
            <a:avLst/>
          </a:prstGeom>
          <a:noFill/>
        </p:spPr>
      </p:pic>
      <p:pic>
        <p:nvPicPr>
          <p:cNvPr id="7" name="Picture 7" descr="fwr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219200"/>
            <a:ext cx="3170239" cy="4572000"/>
          </a:xfrm>
          <a:prstGeom prst="rect">
            <a:avLst/>
          </a:prstGeom>
          <a:noFill/>
        </p:spPr>
      </p:pic>
      <p:pic>
        <p:nvPicPr>
          <p:cNvPr id="8" name="Picture 19" descr="twrs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 rot="10800000">
            <a:off x="2209800" y="4953000"/>
            <a:ext cx="895351" cy="952500"/>
          </a:xfrm>
          <a:prstGeom prst="rect">
            <a:avLst/>
          </a:prstGeom>
          <a:noFill/>
          <a:ln/>
        </p:spPr>
      </p:pic>
      <p:pic>
        <p:nvPicPr>
          <p:cNvPr id="9" name="Picture 27" descr="swrs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1" y="4876800"/>
            <a:ext cx="600075" cy="952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6324600" y="685800"/>
            <a:ext cx="259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الوايرات القماش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1600200"/>
          </a:xfrm>
        </p:spPr>
        <p:txBody>
          <a:bodyPr>
            <a:normAutofit fontScale="92500" lnSpcReduction="20000"/>
          </a:bodyPr>
          <a:lstStyle/>
          <a:p>
            <a:pPr algn="r" rtl="0" eaLnBrk="1" hangingPunct="1">
              <a:buNone/>
            </a:pPr>
            <a:r>
              <a:rPr lang="ar-EG" sz="2800" dirty="0" smtClean="0">
                <a:latin typeface="Andalus" pitchFamily="18" charset="-78"/>
                <a:cs typeface="Andalus" pitchFamily="18" charset="-78"/>
              </a:rPr>
              <a:t> تستخدم ف</a:t>
            </a:r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ي</a:t>
            </a:r>
            <a:r>
              <a:rPr lang="ar-EG" sz="2800" dirty="0" smtClean="0">
                <a:latin typeface="Andalus" pitchFamily="18" charset="-78"/>
                <a:cs typeface="Andalus" pitchFamily="18" charset="-78"/>
              </a:rPr>
              <a:t> رفع الحمولات الغالية الثمن ، والحمولات القابلة للكسر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algn="r" rtl="0" eaLnBrk="1" hangingPunct="1">
              <a:buNone/>
            </a:pPr>
            <a:r>
              <a:rPr lang="ar-EG" sz="2800" dirty="0" smtClean="0">
                <a:latin typeface="Andalus" pitchFamily="18" charset="-78"/>
                <a:cs typeface="Andalus" pitchFamily="18" charset="-78"/>
              </a:rPr>
              <a:t>يمكنها التكيف مع جميع أشكال الحمولات.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algn="r" rtl="0" eaLnBrk="1" hangingPunct="1">
              <a:buNone/>
            </a:pPr>
            <a:r>
              <a:rPr lang="ar-EG" sz="2800" dirty="0" smtClean="0">
                <a:latin typeface="Andalus" pitchFamily="18" charset="-78"/>
                <a:cs typeface="Andalus" pitchFamily="18" charset="-78"/>
              </a:rPr>
              <a:t>لا تتأثر بالحرارة حتى درجة 180 درجة فهرنهايت (82 درجة سنتجريد)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algn="r" rtl="0" eaLnBrk="1" hangingPunct="1">
              <a:buNone/>
            </a:pPr>
            <a:r>
              <a:rPr lang="ar-EG" sz="2800" dirty="0" smtClean="0">
                <a:latin typeface="Andalus" pitchFamily="18" charset="-78"/>
                <a:cs typeface="Andalus" pitchFamily="18" charset="-78"/>
              </a:rPr>
              <a:t>تتعرض للتلف في حال تعرضها للأحماض أو القلويات</a:t>
            </a:r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 والرطوبة</a:t>
            </a:r>
            <a:r>
              <a:rPr lang="ar-EG" sz="28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" name="Picture 5" descr="Slide23"/>
          <p:cNvPicPr>
            <a:picLocks noChangeAspect="1" noChangeArrowheads="1"/>
          </p:cNvPicPr>
          <p:nvPr/>
        </p:nvPicPr>
        <p:blipFill>
          <a:blip r:embed="rId3"/>
          <a:srcRect l="52222" t="35185" r="6667" b="18889"/>
          <a:stretch>
            <a:fillRect/>
          </a:stretch>
        </p:blipFill>
        <p:spPr bwMode="auto">
          <a:xfrm>
            <a:off x="0" y="1219200"/>
            <a:ext cx="2743200" cy="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2514600" y="3429001"/>
            <a:ext cx="6400800" cy="277177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يتم استبعاد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الواير القماش من الخدمة فى الحالات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الاتية</a:t>
            </a: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621792" marR="0" lvl="1" indent="-228600" algn="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ar-EG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تعرضها للأحماض والقلويات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621792" marR="0" lvl="1" indent="-228600" algn="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ar-EG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اسوداد أو تفحم أي جزء من السطح الخارجي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621792" marR="0" lvl="1" indent="-228600" algn="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ar-EG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وجود أى تآكل أو قطع بها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621792" marR="0" lvl="1" indent="-228600" algn="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ar-EG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وجود أى قطع فى غرز </a:t>
            </a:r>
            <a:r>
              <a:rPr kumimoji="0" lang="ar-S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الربط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621792" marR="0" lvl="1" indent="-228600" algn="r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ar-EG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تلف فى المرابط الخاصة بها.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" name="Picture 5" descr="Slide22"/>
          <p:cNvPicPr>
            <a:picLocks noChangeAspect="1" noChangeArrowheads="1"/>
          </p:cNvPicPr>
          <p:nvPr/>
        </p:nvPicPr>
        <p:blipFill>
          <a:blip r:embed="rId4"/>
          <a:srcRect l="53334" t="35185" r="6667" b="24815"/>
          <a:stretch>
            <a:fillRect/>
          </a:stretch>
        </p:blipFill>
        <p:spPr bwMode="auto">
          <a:xfrm>
            <a:off x="2362200" y="53340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مجموعة 9"/>
          <p:cNvGrpSpPr>
            <a:grpSpLocks/>
          </p:cNvGrpSpPr>
          <p:nvPr/>
        </p:nvGrpSpPr>
        <p:grpSpPr bwMode="auto">
          <a:xfrm>
            <a:off x="3886200" y="5181600"/>
            <a:ext cx="2429404" cy="1429652"/>
            <a:chOff x="2971800" y="1611313"/>
            <a:chExt cx="5502759" cy="3030537"/>
          </a:xfrm>
        </p:grpSpPr>
        <p:pic>
          <p:nvPicPr>
            <p:cNvPr id="17" name="Picture 2" descr="Slide25"/>
            <p:cNvPicPr>
              <a:picLocks noChangeAspect="1" noChangeArrowheads="1"/>
            </p:cNvPicPr>
            <p:nvPr/>
          </p:nvPicPr>
          <p:blipFill>
            <a:blip r:embed="rId5"/>
            <a:srcRect l="32222" t="29259" r="28889" b="27779"/>
            <a:stretch>
              <a:fillRect/>
            </a:stretch>
          </p:blipFill>
          <p:spPr bwMode="auto">
            <a:xfrm>
              <a:off x="2971800" y="1611313"/>
              <a:ext cx="3657600" cy="303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5696987" y="2672000"/>
              <a:ext cx="1155163" cy="377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6702909" y="2520473"/>
              <a:ext cx="1771650" cy="6524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1400" b="1">
                  <a:solidFill>
                    <a:schemeClr val="bg1"/>
                  </a:solidFill>
                </a:rPr>
                <a:t>غرز الربط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438400"/>
            <a:ext cx="1905000" cy="419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350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b="1" kern="10" dirty="0">
                <a:ln w="9525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أنواع </a:t>
            </a:r>
            <a:r>
              <a:rPr lang="ar-EG" sz="3600" b="1" kern="10" dirty="0" smtClean="0">
                <a:ln w="9525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وايرات القماش:</a:t>
            </a:r>
            <a:endParaRPr lang="ar-EG" sz="3600" b="1" kern="10" dirty="0"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solidFill>
                <a:sysClr val="windowText" lastClr="0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latin typeface="Arial Narrow" pitchFamily="34" charset="0"/>
              </a:rPr>
              <a:t>1- Flat Woven Webbing Sling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2895600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latin typeface="Arial Narrow" pitchFamily="34" charset="0"/>
              </a:rPr>
              <a:t>2- Round Sling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495800"/>
            <a:ext cx="2667000" cy="9084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581400"/>
            <a:ext cx="26924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26924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572000"/>
            <a:ext cx="2538072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5715000"/>
            <a:ext cx="2682989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685800"/>
            <a:ext cx="2895600" cy="381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3962400"/>
            <a:ext cx="1792711" cy="2176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9144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5791200" y="838200"/>
            <a:ext cx="3048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SHACKLES</a:t>
            </a:r>
            <a:endParaRPr lang="ar-EG" sz="3600" kern="10" dirty="0">
              <a:ln w="9525">
                <a:noFill/>
                <a:round/>
                <a:headEnd type="none" w="sm" len="sm"/>
                <a:tailEnd type="none" w="sm" len="sm"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581400" y="3581401"/>
            <a:ext cx="54102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latin typeface="Arial Narrow" pitchFamily="34" charset="0"/>
              </a:rPr>
              <a:t>1- أقفال منحنيه</a:t>
            </a:r>
          </a:p>
          <a:p>
            <a:pPr algn="ctr">
              <a:spcBef>
                <a:spcPct val="50000"/>
              </a:spcBef>
            </a:pPr>
            <a:r>
              <a:rPr lang="en-GB" sz="4800" b="1" dirty="0">
                <a:latin typeface="Arial Narrow" pitchFamily="34" charset="0"/>
              </a:rPr>
              <a:t>Bow Shackles</a:t>
            </a:r>
          </a:p>
        </p:txBody>
      </p:sp>
      <p:pic>
        <p:nvPicPr>
          <p:cNvPr id="20" name="Picture 13" descr="C:\Users\mohamed\Pictures\lose lifting gear\Safetypinbow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3124201"/>
            <a:ext cx="1846263" cy="271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4600" y="1905001"/>
            <a:ext cx="4876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 smtClean="0">
                <a:latin typeface="Arial Narrow" pitchFamily="34" charset="0"/>
              </a:rPr>
              <a:t>انواع الاقفال </a:t>
            </a:r>
            <a:endParaRPr lang="en-GB" sz="4800" b="1" dirty="0">
              <a:latin typeface="Arial Narrow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0" y="533401"/>
            <a:ext cx="48768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8000" b="1" dirty="0" smtClean="0">
                <a:latin typeface="Arial Narrow" pitchFamily="34" charset="0"/>
              </a:rPr>
              <a:t>الاقفال</a:t>
            </a:r>
            <a:r>
              <a:rPr lang="ar-EG" sz="4800" b="1" dirty="0" smtClean="0">
                <a:latin typeface="Arial Narrow" pitchFamily="34" charset="0"/>
              </a:rPr>
              <a:t> </a:t>
            </a:r>
            <a:endParaRPr lang="en-GB" sz="48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3276600" y="685800"/>
            <a:ext cx="304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SHACKLES</a:t>
            </a:r>
            <a:endParaRPr lang="ar-EG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9200" y="2514600"/>
            <a:ext cx="41148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latin typeface="Arial Narrow" pitchFamily="34" charset="0"/>
              </a:rPr>
              <a:t>2- أقفال حرف دى</a:t>
            </a:r>
          </a:p>
          <a:p>
            <a:pPr algn="ctr">
              <a:spcBef>
                <a:spcPct val="50000"/>
              </a:spcBef>
            </a:pPr>
            <a:r>
              <a:rPr lang="en-GB" sz="4800" b="1" dirty="0">
                <a:latin typeface="Arial Narrow" pitchFamily="34" charset="0"/>
              </a:rPr>
              <a:t>Dee Shackles</a:t>
            </a:r>
          </a:p>
        </p:txBody>
      </p:sp>
      <p:pic>
        <p:nvPicPr>
          <p:cNvPr id="8" name="Picture 20" descr="C:\Users\mohamed\Pictures\lose lifting gear\chain Safetypindee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1" y="838201"/>
            <a:ext cx="97366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C:\Users\mohamed\Pictures\lose lifting gear\Screwpindee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90600"/>
            <a:ext cx="117173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5410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1- Screw </a:t>
            </a:r>
            <a:r>
              <a:rPr lang="en-GB" sz="2400" dirty="0" smtClean="0"/>
              <a:t>Pin</a:t>
            </a:r>
            <a:r>
              <a:rPr lang="ar-EG" sz="2400" dirty="0" smtClean="0"/>
              <a:t> </a:t>
            </a:r>
            <a:r>
              <a:rPr lang="en-US" sz="2400" dirty="0" smtClean="0"/>
              <a:t>Dee </a:t>
            </a:r>
            <a:r>
              <a:rPr lang="en-GB" sz="2400" dirty="0" smtClean="0"/>
              <a:t>Shackle</a:t>
            </a:r>
            <a:endParaRPr lang="en-GB" sz="2400" dirty="0"/>
          </a:p>
          <a:p>
            <a:pPr>
              <a:spcBef>
                <a:spcPct val="50000"/>
              </a:spcBef>
            </a:pPr>
            <a:r>
              <a:rPr lang="en-GB" sz="2400" dirty="0"/>
              <a:t>2- Safety Pin </a:t>
            </a:r>
            <a:r>
              <a:rPr lang="en-GB" sz="2400" dirty="0" smtClean="0"/>
              <a:t>Dee </a:t>
            </a:r>
            <a:r>
              <a:rPr lang="en-GB" sz="2400" dirty="0"/>
              <a:t>Shackle </a:t>
            </a:r>
            <a:endParaRPr lang="en-US" sz="24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5334001"/>
            <a:ext cx="3978275" cy="1268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276600"/>
            <a:ext cx="3962400" cy="2855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0600" y="2590801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6000" b="1" dirty="0" smtClean="0">
                <a:solidFill>
                  <a:schemeClr val="bg2">
                    <a:lumMod val="50000"/>
                  </a:schemeClr>
                </a:solidFill>
              </a:rPr>
              <a:t>عمليات   الرفع   والتصبين </a:t>
            </a:r>
            <a:endParaRPr 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3810000" cy="2214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" y="3733800"/>
            <a:ext cx="3972083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230" descr="j03545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"/>
            <a:ext cx="243840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twr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048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57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SPREADERS</a:t>
            </a:r>
            <a:endParaRPr lang="ar-EG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3505200" cy="157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447800"/>
            <a:ext cx="2895600" cy="20952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4267200" cy="288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581400"/>
            <a:ext cx="3200400" cy="23816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6488668"/>
            <a:ext cx="13500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410200" y="609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السلاسل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Chains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143000"/>
            <a:ext cx="6694691" cy="849959"/>
          </a:xfrm>
          <a:noFill/>
          <a:ln/>
        </p:spPr>
        <p:txBody>
          <a:bodyPr/>
          <a:lstStyle/>
          <a:p>
            <a:pPr algn="ctr"/>
            <a:r>
              <a:rPr lang="ar-EG" sz="3200" b="0" dirty="0"/>
              <a:t>الجنازير الأحاديه</a:t>
            </a:r>
            <a:endParaRPr lang="en-GB" sz="3200" b="0" dirty="0"/>
          </a:p>
        </p:txBody>
      </p:sp>
      <p:pic>
        <p:nvPicPr>
          <p:cNvPr id="15" name="Picture 6" descr="chain sling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981201"/>
            <a:ext cx="7086600" cy="4598175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143000" y="6488668"/>
            <a:ext cx="13500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410200" y="609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السلاسل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Chains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7" name="Rectangle 8"/>
          <p:cNvSpPr>
            <a:spLocks noGrp="1" noChangeArrowheads="1"/>
          </p:cNvSpPr>
          <p:nvPr>
            <p:ph type="title"/>
          </p:nvPr>
        </p:nvSpPr>
        <p:spPr>
          <a:xfrm>
            <a:off x="1600200" y="1371600"/>
            <a:ext cx="6433741" cy="40807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ar-EG" sz="3200" b="0" dirty="0"/>
              <a:t>الجنازير الثنائيه</a:t>
            </a:r>
            <a:endParaRPr lang="en-GB" sz="3200" b="0" dirty="0"/>
          </a:p>
        </p:txBody>
      </p:sp>
      <p:pic>
        <p:nvPicPr>
          <p:cNvPr id="36" name="Picture 5" descr="spread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828801"/>
            <a:ext cx="8686800" cy="5029199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334000" y="6096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EG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السلاسل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Chains</a:t>
            </a:r>
            <a:endParaRPr lang="ar-EG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00" y="1371600"/>
            <a:ext cx="5820399" cy="4572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ar-EG" sz="3200" b="0" dirty="0"/>
              <a:t>الجنازير الثلاثيه والرباعيه</a:t>
            </a:r>
            <a:endParaRPr lang="en-GB" sz="3200" b="0" dirty="0"/>
          </a:p>
        </p:txBody>
      </p:sp>
      <p:pic>
        <p:nvPicPr>
          <p:cNvPr id="13" name="Picture 8" descr="spread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828800"/>
            <a:ext cx="7848600" cy="4636477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43000" y="7620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الطرق الصحيحه لاستخدام </a:t>
            </a:r>
            <a:endParaRPr lang="ar-EG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ar-EG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وعيون التحميل: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الوايرات والأقفال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362200"/>
            <a:ext cx="2117850" cy="38203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95740"/>
            <a:ext cx="3200400" cy="48622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63640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1862471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975" y="990600"/>
            <a:ext cx="2359025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524000"/>
            <a:ext cx="1981200" cy="434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1905000" cy="4396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0"/>
            <a:ext cx="2133600" cy="3733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981200" cy="3581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209800"/>
            <a:ext cx="2298700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057400"/>
            <a:ext cx="2057400" cy="408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3354388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143000"/>
            <a:ext cx="3633787" cy="4770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7620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ar-EG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 descr="Scan10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6614"/>
            <a:ext cx="8797925" cy="3049587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pic>
        <p:nvPicPr>
          <p:cNvPr id="4" name="Picture 3" descr="Scan100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419600"/>
            <a:ext cx="6857999" cy="2051443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248400" y="4572000"/>
            <a:ext cx="1600200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</a:rPr>
              <a:t>تأكد من عدم وجود تآكل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105400" y="4953000"/>
            <a:ext cx="3429000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تأكد من الاستقامة وعدم وجود تآكل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57800" y="5562600"/>
            <a:ext cx="3124200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تأكد من وجود المسمار في مكانه الصحيح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181600" y="5791200"/>
            <a:ext cx="3505200" cy="2616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ar-SA" sz="1100" b="1" dirty="0">
                <a:solidFill>
                  <a:srgbClr val="FF0000"/>
                </a:solidFill>
                <a:latin typeface="Times New Roman" pitchFamily="18" charset="0"/>
              </a:rPr>
              <a:t>تأكد من أن حلقة الربط غير مفتوحة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838200"/>
            <a:ext cx="16764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ا</a:t>
            </a:r>
            <a:r>
              <a:rPr lang="ar-SA" sz="1600" b="1" dirty="0">
                <a:solidFill>
                  <a:srgbClr val="000000"/>
                </a:solidFill>
                <a:latin typeface="Times New Roman" pitchFamily="18" charset="0"/>
              </a:rPr>
              <a:t>لحشو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086601" y="2514600"/>
            <a:ext cx="1122363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أسلوب جيد</a:t>
            </a:r>
            <a:r>
              <a:rPr lang="en-US" sz="1600" dirty="0">
                <a:latin typeface="Times New Roman" pitchFamily="18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2590801"/>
            <a:ext cx="857251" cy="295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أسلوب رديء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Bent Arrow 13"/>
          <p:cNvSpPr/>
          <p:nvPr/>
        </p:nvSpPr>
        <p:spPr bwMode="auto">
          <a:xfrm>
            <a:off x="457201" y="1828800"/>
            <a:ext cx="428625" cy="582612"/>
          </a:xfrm>
          <a:prstGeom prst="ben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 eaLnBrk="0" hangingPunct="0">
              <a:defRPr/>
            </a:pPr>
            <a:endParaRPr lang="ar-EG" sz="2400">
              <a:latin typeface="Times New Roman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3" descr="Scan10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4" y="785814"/>
            <a:ext cx="6486525" cy="305435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57939" y="4000501"/>
            <a:ext cx="1600200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لا تضع الحمل على الطرف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ight Arrow 12"/>
          <p:cNvSpPr>
            <a:spLocks noChangeArrowheads="1"/>
          </p:cNvSpPr>
          <p:nvPr/>
        </p:nvSpPr>
        <p:spPr bwMode="auto">
          <a:xfrm>
            <a:off x="1428751" y="3429001"/>
            <a:ext cx="714375" cy="142875"/>
          </a:xfrm>
          <a:prstGeom prst="rightArrow">
            <a:avLst>
              <a:gd name="adj1" fmla="val 50000"/>
              <a:gd name="adj2" fmla="val 5009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214813" y="4000501"/>
            <a:ext cx="1500187" cy="35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>
                <a:solidFill>
                  <a:srgbClr val="FF0000"/>
                </a:solidFill>
                <a:latin typeface="Times New Roman" pitchFamily="18" charset="0"/>
              </a:rPr>
              <a:t>لا تتجاوز</a:t>
            </a:r>
            <a:r>
              <a:rPr lang="ar-EG" sz="1200" b="1">
                <a:solidFill>
                  <a:srgbClr val="FF0000"/>
                </a:solidFill>
                <a:latin typeface="Times New Roman" pitchFamily="18" charset="0"/>
              </a:rPr>
              <a:t> زاوية</a:t>
            </a:r>
            <a:r>
              <a:rPr lang="ar-SA" sz="1200" b="1">
                <a:solidFill>
                  <a:srgbClr val="FF0000"/>
                </a:solidFill>
                <a:latin typeface="Times New Roman" pitchFamily="18" charset="0"/>
              </a:rPr>
              <a:t> 45°</a:t>
            </a:r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5751" y="3286126"/>
            <a:ext cx="1181100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EG" sz="1200" b="1">
                <a:solidFill>
                  <a:srgbClr val="FF0000"/>
                </a:solidFill>
                <a:latin typeface="Times New Roman" pitchFamily="18" charset="0"/>
              </a:rPr>
              <a:t>وضع صحيح</a:t>
            </a:r>
            <a:r>
              <a:rPr lang="en-US" sz="1200">
                <a:latin typeface="Times New Roman" pitchFamily="18" charset="0"/>
              </a:rPr>
              <a:t> </a:t>
            </a:r>
          </a:p>
        </p:txBody>
      </p:sp>
      <p:sp>
        <p:nvSpPr>
          <p:cNvPr id="8" name="Up Arrow 16"/>
          <p:cNvSpPr>
            <a:spLocks noChangeArrowheads="1"/>
          </p:cNvSpPr>
          <p:nvPr/>
        </p:nvSpPr>
        <p:spPr bwMode="auto">
          <a:xfrm>
            <a:off x="4929189" y="3643313"/>
            <a:ext cx="142875" cy="4286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latin typeface="Times New Roman" pitchFamily="18" charset="0"/>
            </a:endParaRPr>
          </a:p>
        </p:txBody>
      </p:sp>
      <p:sp>
        <p:nvSpPr>
          <p:cNvPr id="9" name="Up Arrow 17"/>
          <p:cNvSpPr>
            <a:spLocks noChangeArrowheads="1"/>
          </p:cNvSpPr>
          <p:nvPr/>
        </p:nvSpPr>
        <p:spPr bwMode="auto">
          <a:xfrm>
            <a:off x="7143751" y="3643313"/>
            <a:ext cx="142875" cy="4286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latin typeface="Times New Roman" pitchFamily="18" charset="0"/>
            </a:endParaRPr>
          </a:p>
        </p:txBody>
      </p:sp>
      <p:pic>
        <p:nvPicPr>
          <p:cNvPr id="10" name="Picture 4" descr="Scan1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19600"/>
            <a:ext cx="4602163" cy="22606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43400" y="4419600"/>
            <a:ext cx="2895601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</a:rPr>
              <a:t>وضع صحيح – استخدم حلقة الربط</a:t>
            </a:r>
            <a:r>
              <a:rPr lang="ar-EG" sz="14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ar-EG" sz="1400" b="1" dirty="0" smtClean="0">
                <a:solidFill>
                  <a:srgbClr val="FF0000"/>
                </a:solidFill>
                <a:latin typeface="Times New Roman" pitchFamily="18" charset="0"/>
              </a:rPr>
              <a:t>الاقفال)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Left Arrow 16"/>
          <p:cNvSpPr>
            <a:spLocks noChangeArrowheads="1"/>
          </p:cNvSpPr>
          <p:nvPr/>
        </p:nvSpPr>
        <p:spPr bwMode="auto">
          <a:xfrm rot="17918380">
            <a:off x="6091892" y="4954874"/>
            <a:ext cx="642937" cy="198439"/>
          </a:xfrm>
          <a:prstGeom prst="leftArrow">
            <a:avLst>
              <a:gd name="adj1" fmla="val 50000"/>
              <a:gd name="adj2" fmla="val 50085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05200" y="4800600"/>
            <a:ext cx="1571625" cy="3571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وضع غير صحيح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Curved Left Arrow 19"/>
          <p:cNvSpPr>
            <a:spLocks noChangeArrowheads="1"/>
          </p:cNvSpPr>
          <p:nvPr/>
        </p:nvSpPr>
        <p:spPr bwMode="auto">
          <a:xfrm>
            <a:off x="4267200" y="5105400"/>
            <a:ext cx="285751" cy="501650"/>
          </a:xfrm>
          <a:prstGeom prst="curvedLeftArrow">
            <a:avLst>
              <a:gd name="adj1" fmla="val 25000"/>
              <a:gd name="adj2" fmla="val 49985"/>
              <a:gd name="adj3" fmla="val 25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33401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المحتويات</a:t>
            </a:r>
            <a:endParaRPr lang="en-GB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75"/>
          </a:xfrm>
        </p:spPr>
        <p:txBody>
          <a:bodyPr>
            <a:noAutofit/>
          </a:bodyPr>
          <a:lstStyle/>
          <a:p>
            <a:pPr algn="r" eaLnBrk="1" hangingPunct="1">
              <a:buNone/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1- مخاطر أعمال الرفع</a:t>
            </a:r>
          </a:p>
          <a:p>
            <a:pPr algn="r" eaLnBrk="1" hangingPunct="1">
              <a:buNone/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2-الادوار والمسئوليات</a:t>
            </a:r>
          </a:p>
          <a:p>
            <a:pPr algn="r" eaLnBrk="1" hangingPunct="1">
              <a:buNone/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3-انواع وسائل الرفع والتصبين</a:t>
            </a:r>
          </a:p>
          <a:p>
            <a:pPr algn="r" eaLnBrk="1" hangingPunct="1">
              <a:buNone/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4-</a:t>
            </a:r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أشكال التصبين والأخطاء المتدواله</a:t>
            </a:r>
          </a:p>
          <a:p>
            <a:pPr algn="r">
              <a:buNone/>
            </a:pP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5</a:t>
            </a:r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تعليمات السلامة لعملية الرفع</a:t>
            </a:r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 والتصبين</a:t>
            </a:r>
            <a:endParaRPr lang="ar-SA" sz="4400" dirty="0" smtClean="0">
              <a:latin typeface="Andalus" pitchFamily="18" charset="-78"/>
              <a:cs typeface="Andalus" pitchFamily="18" charset="-78"/>
            </a:endParaRPr>
          </a:p>
          <a:p>
            <a:pPr algn="r" eaLnBrk="1" hangingPunct="1">
              <a:buNone/>
            </a:pPr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6</a:t>
            </a:r>
            <a:r>
              <a:rPr lang="ar-SA" sz="4400" dirty="0" smtClean="0">
                <a:latin typeface="Andalus" pitchFamily="18" charset="-78"/>
                <a:cs typeface="Andalus" pitchFamily="18" charset="-78"/>
              </a:rPr>
              <a:t>-فحص مهمات الرفع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6248401"/>
            <a:ext cx="9144000" cy="338554"/>
          </a:xfrm>
          <a:prstGeom prst="rect">
            <a:avLst/>
          </a:prstGeom>
          <a:solidFill>
            <a:srgbClr val="FFFF5D"/>
          </a:solidFill>
        </p:spPr>
        <p:txBody>
          <a:bodyPr wrap="square" rtlCol="0">
            <a:spAutoFit/>
          </a:bodyPr>
          <a:lstStyle/>
          <a:p>
            <a:endParaRPr lang="en-US" sz="16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77002" y="1447800"/>
            <a:ext cx="1273175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وضع صحيح </a:t>
            </a:r>
          </a:p>
        </p:txBody>
      </p:sp>
      <p:cxnSp>
        <p:nvCxnSpPr>
          <p:cNvPr id="4" name="Straight Arrow Connector 8"/>
          <p:cNvCxnSpPr>
            <a:cxnSpLocks noChangeShapeType="1"/>
          </p:cNvCxnSpPr>
          <p:nvPr/>
        </p:nvCxnSpPr>
        <p:spPr bwMode="auto">
          <a:xfrm flipV="1">
            <a:off x="6324600" y="1828800"/>
            <a:ext cx="106680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" name="Straight Arrow Connector 12"/>
          <p:cNvCxnSpPr>
            <a:cxnSpLocks noChangeShapeType="1"/>
          </p:cNvCxnSpPr>
          <p:nvPr/>
        </p:nvCxnSpPr>
        <p:spPr bwMode="auto">
          <a:xfrm flipV="1">
            <a:off x="228600" y="1752601"/>
            <a:ext cx="1295400" cy="7620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1" y="1295401"/>
            <a:ext cx="1214439" cy="295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dirty="0">
                <a:solidFill>
                  <a:srgbClr val="FF0000"/>
                </a:solidFill>
                <a:latin typeface="Times New Roman" pitchFamily="18" charset="0"/>
              </a:rPr>
              <a:t>وضع غير صحيح </a:t>
            </a:r>
          </a:p>
        </p:txBody>
      </p:sp>
      <p:pic>
        <p:nvPicPr>
          <p:cNvPr id="7" name="Picture 6" descr="Scan10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14401"/>
            <a:ext cx="4495800" cy="2932113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pic>
        <p:nvPicPr>
          <p:cNvPr id="13" name="Picture 2" descr="Scan10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1" y="4114800"/>
            <a:ext cx="4500563" cy="2500312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19202" y="5638800"/>
            <a:ext cx="1273175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وضع صحيح </a:t>
            </a:r>
          </a:p>
        </p:txBody>
      </p:sp>
      <p:cxnSp>
        <p:nvCxnSpPr>
          <p:cNvPr id="15" name="Straight Arrow Connector 8"/>
          <p:cNvCxnSpPr>
            <a:cxnSpLocks noChangeShapeType="1"/>
          </p:cNvCxnSpPr>
          <p:nvPr/>
        </p:nvCxnSpPr>
        <p:spPr bwMode="auto">
          <a:xfrm flipV="1">
            <a:off x="2362200" y="5410200"/>
            <a:ext cx="403860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1066800" y="63640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 descr="Scan10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3886200" cy="30480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pic>
        <p:nvPicPr>
          <p:cNvPr id="5" name="Picture 2" descr="Scan10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2" y="990601"/>
            <a:ext cx="3929063" cy="3108325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00401" y="4343401"/>
            <a:ext cx="1285875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ملحوظة : حافظ على اتجاه الخطاف للخارج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90600" y="1143000"/>
            <a:ext cx="2643188" cy="35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</a:rPr>
              <a:t>تجنب ربط حبل التوجيه بمهمات الرفع الربط بالحمل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200" y="3581400"/>
            <a:ext cx="990600" cy="49054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600" dirty="0">
                <a:solidFill>
                  <a:srgbClr val="FF0000"/>
                </a:solidFill>
                <a:latin typeface="Times New Roman" pitchFamily="18" charset="0"/>
              </a:rPr>
              <a:t>معلق بالدرابزين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Down Arrow 11"/>
          <p:cNvSpPr>
            <a:spLocks noChangeArrowheads="1"/>
          </p:cNvSpPr>
          <p:nvPr/>
        </p:nvSpPr>
        <p:spPr bwMode="auto">
          <a:xfrm>
            <a:off x="2428865" y="1643069"/>
            <a:ext cx="142875" cy="334962"/>
          </a:xfrm>
          <a:prstGeom prst="downArrow">
            <a:avLst>
              <a:gd name="adj1" fmla="val 50000"/>
              <a:gd name="adj2" fmla="val 49928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ight Arrow 15"/>
          <p:cNvSpPr>
            <a:spLocks noChangeArrowheads="1"/>
          </p:cNvSpPr>
          <p:nvPr/>
        </p:nvSpPr>
        <p:spPr bwMode="auto">
          <a:xfrm rot="18892180">
            <a:off x="1364672" y="3482595"/>
            <a:ext cx="844746" cy="116447"/>
          </a:xfrm>
          <a:prstGeom prst="rightArrow">
            <a:avLst>
              <a:gd name="adj1" fmla="val 50000"/>
              <a:gd name="adj2" fmla="val 5016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EG" sz="2400">
              <a:latin typeface="Times New Roman" pitchFamily="18" charset="0"/>
            </a:endParaRPr>
          </a:p>
        </p:txBody>
      </p:sp>
      <p:cxnSp>
        <p:nvCxnSpPr>
          <p:cNvPr id="12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5143489" y="3429006"/>
            <a:ext cx="285750" cy="28575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3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6929428" y="3643319"/>
            <a:ext cx="214313" cy="142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14" name="Picture 3" descr="Scan10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343400"/>
            <a:ext cx="4071937" cy="2233612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>
            <a:off x="4114800" y="4800600"/>
            <a:ext cx="2362200" cy="990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" name="Straight Arrow Connector 24"/>
          <p:cNvCxnSpPr>
            <a:cxnSpLocks noChangeShapeType="1"/>
          </p:cNvCxnSpPr>
          <p:nvPr/>
        </p:nvCxnSpPr>
        <p:spPr bwMode="auto">
          <a:xfrm rot="10800000">
            <a:off x="3810000" y="4876803"/>
            <a:ext cx="3962400" cy="8381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357813" y="3643313"/>
            <a:ext cx="16002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</a:rPr>
              <a:t>الشريط سوف ينقطع هنا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 descr="Scan10078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609601" y="609600"/>
            <a:ext cx="8405812" cy="57912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48401" y="2971801"/>
            <a:ext cx="137953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لا تتجاوز حد التحميل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05200" y="2590801"/>
            <a:ext cx="8382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200" b="1">
                <a:solidFill>
                  <a:srgbClr val="FF0000"/>
                </a:solidFill>
                <a:latin typeface="Times New Roman" pitchFamily="18" charset="0"/>
              </a:rPr>
              <a:t>وازن جميع الأحمال</a:t>
            </a:r>
            <a:r>
              <a:rPr lang="en-US" sz="1200" b="1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0" y="990601"/>
            <a:ext cx="1066800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تجنب الهزات المفاجئة عند الإنزال أو الرفع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95401" y="5410201"/>
            <a:ext cx="1428751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حرر جميع الجدل والعقد والالتواءات</a:t>
            </a:r>
            <a:r>
              <a:rPr lang="en-US" sz="1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24200" y="6019801"/>
            <a:ext cx="1143000" cy="49244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400" b="1" dirty="0">
                <a:solidFill>
                  <a:srgbClr val="FF0000"/>
                </a:solidFill>
                <a:latin typeface="Times New Roman" pitchFamily="18" charset="0"/>
              </a:rPr>
              <a:t>لا</a:t>
            </a:r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 تسقط الحمل المربوط بالسلسلة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410200" y="6019800"/>
            <a:ext cx="15240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ضع الخطاف في مركز ثقل </a:t>
            </a:r>
            <a:r>
              <a:rPr lang="ar-SA" sz="1200" b="1" dirty="0">
                <a:latin typeface="Times New Roman" pitchFamily="18" charset="0"/>
              </a:rPr>
              <a:t>ا</a:t>
            </a:r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لحمل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620000" y="6019801"/>
            <a:ext cx="13208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ar-SA" sz="1200" b="1" dirty="0">
                <a:solidFill>
                  <a:srgbClr val="FF0000"/>
                </a:solidFill>
                <a:latin typeface="Times New Roman" pitchFamily="18" charset="0"/>
              </a:rPr>
              <a:t>استخدم الوسادات حول الحواف الحادة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6534834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 descr="Scan10079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304801" y="609600"/>
            <a:ext cx="8729747" cy="5136762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3505" y="1109662"/>
            <a:ext cx="105048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 eaLnBrk="0" hangingPunct="0"/>
            <a:r>
              <a:rPr lang="ar-SA" sz="1400" b="1">
                <a:solidFill>
                  <a:srgbClr val="FF0000"/>
                </a:solidFill>
                <a:latin typeface="Times New Roman" pitchFamily="18" charset="0"/>
              </a:rPr>
              <a:t>افحص الرافعة قبل الاستعمال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2088369" y="4824413"/>
            <a:ext cx="1073931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ar-SA" sz="1400" b="1">
                <a:solidFill>
                  <a:srgbClr val="FF0000"/>
                </a:solidFill>
                <a:latin typeface="Times New Roman" pitchFamily="18" charset="0"/>
              </a:rPr>
              <a:t>استخدم الرافعة ذات المقاس الصحيح</a:t>
            </a:r>
            <a:r>
              <a:rPr lang="en-US" sz="1400" b="1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885755" y="4038602"/>
            <a:ext cx="1786759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ar-SA" sz="1400" b="1">
                <a:solidFill>
                  <a:srgbClr val="FF0000"/>
                </a:solidFill>
                <a:latin typeface="Times New Roman" pitchFamily="18" charset="0"/>
              </a:rPr>
              <a:t>إذا تطلب الرفع رجلين ، فهذا معناه أن الحمل يزيد عن الحد المسموح به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43000" y="6858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الطرق الصحيحه لاستخدام </a:t>
            </a:r>
            <a:endParaRPr lang="ar-EG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ar-EG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وعيون التحميل: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EG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الوايرات والأقفال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403022"/>
            <a:ext cx="2590800" cy="2454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133600"/>
            <a:ext cx="1905000" cy="21681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33600"/>
            <a:ext cx="1643441" cy="2227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133600"/>
            <a:ext cx="1600200" cy="19952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648200"/>
            <a:ext cx="1760281" cy="2209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133" y="4557712"/>
            <a:ext cx="2266867" cy="2300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35951" y="64402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أشكال التصبين والأخطاء المتداولة</a:t>
            </a:r>
            <a:endParaRPr lang="en-GB" sz="29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43200" y="685800"/>
            <a:ext cx="4572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(Eyebolts) </a:t>
            </a:r>
            <a:r>
              <a:rPr lang="ar-EG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الطرق </a:t>
            </a:r>
            <a:r>
              <a:rPr lang="ar-EG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الخاطئه </a:t>
            </a:r>
            <a:r>
              <a:rPr lang="ar-EG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لاستخدام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8305800" cy="2285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0" y="3429000"/>
            <a:ext cx="4114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(Eyebolts) </a:t>
            </a:r>
            <a:r>
              <a:rPr lang="ar-EG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الطرق الصحيحه لاستخدام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86200"/>
            <a:ext cx="5867400" cy="24801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3441304" cy="2178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تعليمات السلامة لعمليات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66800" y="7620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ar-EG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أعمال الرفع الآمنه تحمى كل </a:t>
            </a:r>
            <a:r>
              <a:rPr lang="ar-EG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من: 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  <a:p>
            <a:pPr marL="609600" indent="-6096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ar-EG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الأشخاص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</a:t>
            </a:r>
          </a:p>
          <a:p>
            <a:pPr marL="609600" indent="-6096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ar-EG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المعدات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  <a:p>
            <a:pPr marL="609600" indent="-6096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ar-EG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الأحمال 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  <a:p>
            <a:pPr marL="609600" indent="-609600" algn="r" rtl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ar-EG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أدوات الرفع (أدوات التصبين)</a:t>
            </a: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295400" y="3048000"/>
            <a:ext cx="7848600" cy="3657600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/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إخلاء المنطقة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الخاصه باعمال الرفع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أعمال التصبين يجب ان تتم من خلال خطة رفع موضوعه من قبل المختصين بتلك الأعمال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أعمال التصبين يجب ان تتم بمعرفة المتخصصين والمدربين على تلك الأعمال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EG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اختيار الونش المناسب للرفع وكذلك وناش مدرب وعلى كفاءه عاليه وذلك من خلال المختصين بعمل خطة الرفع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1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تعليمات السلامة لعمليات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93" y="762000"/>
            <a:ext cx="8913307" cy="20231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09600" indent="-609600" algn="r" rtl="1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ar-EG" sz="2800" dirty="0" smtClean="0">
                <a:latin typeface="+mn-lt"/>
                <a:cs typeface="+mn-cs"/>
              </a:rPr>
              <a:t>اختيار ادوات الرفع المناسبه طبقاً للمواصفات والموضوعه بخطة الرفع </a:t>
            </a:r>
            <a:endParaRPr lang="en-US" sz="2800" dirty="0" smtClean="0">
              <a:latin typeface="+mn-lt"/>
              <a:cs typeface="+mn-cs"/>
            </a:endParaRPr>
          </a:p>
          <a:p>
            <a:pPr marL="609600" indent="-609600" algn="r" rtl="1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ar-EG" sz="2800" dirty="0" smtClean="0">
                <a:latin typeface="+mn-lt"/>
                <a:cs typeface="+mn-cs"/>
              </a:rPr>
              <a:t>ادوات الرفع المستخدمه يجب ان تكون صالحه للأستخدام وكذلك لها </a:t>
            </a:r>
            <a:r>
              <a:rPr lang="en-GB" sz="2800" dirty="0" smtClean="0">
                <a:latin typeface="+mn-lt"/>
                <a:cs typeface="+mn-cs"/>
              </a:rPr>
              <a:t>COLOR CODE </a:t>
            </a:r>
            <a:r>
              <a:rPr lang="ar-EG" sz="2800" dirty="0" smtClean="0">
                <a:latin typeface="+mn-lt"/>
                <a:cs typeface="+mn-cs"/>
              </a:rPr>
              <a:t> طبقاً للمنصوص عليه </a:t>
            </a:r>
          </a:p>
          <a:p>
            <a:pPr marL="609600" indent="-609600" algn="r" rtl="1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ar-EG" sz="2800" dirty="0" smtClean="0">
                <a:latin typeface="+mn-lt"/>
                <a:cs typeface="+mn-cs"/>
              </a:rPr>
              <a:t>عمل فحص وتفتيش على أدوات الرفع قبل البدء فى اعمال التصبين</a:t>
            </a:r>
          </a:p>
          <a:p>
            <a:endParaRPr lang="ar-EG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914401" y="2743201"/>
            <a:ext cx="7881937" cy="1000125"/>
          </a:xfrm>
          <a:prstGeom prst="rect">
            <a:avLst/>
          </a:prstGeom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ar-SA" sz="3600" dirty="0">
                <a:latin typeface="+mn-lt"/>
                <a:cs typeface="Arial" charset="0"/>
              </a:rPr>
              <a:t>يجب أن يكون القائمين بأعمال الرفع من الأشخاص المدربين جيدا والأكفاء فقط</a:t>
            </a:r>
            <a:endParaRPr lang="en-US" sz="3600" dirty="0"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3640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09600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تعليمات السلامة لعمليات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8686800" cy="4995863"/>
          </a:xfrm>
        </p:spPr>
        <p:txBody>
          <a:bodyPr>
            <a:normAutofit fontScale="55000" lnSpcReduction="20000"/>
          </a:bodyPr>
          <a:lstStyle/>
          <a:p>
            <a:pPr algn="r" eaLnBrk="1" hangingPunct="1">
              <a:buNone/>
            </a:pPr>
            <a:endParaRPr lang="ar-EG" sz="4100" b="1" dirty="0" smtClean="0"/>
          </a:p>
          <a:p>
            <a:pPr algn="r" eaLnBrk="1" hangingPunct="1">
              <a:buNone/>
            </a:pPr>
            <a:r>
              <a:rPr lang="ar-EG" sz="4100" b="1" dirty="0" smtClean="0"/>
              <a:t>- </a:t>
            </a:r>
            <a:r>
              <a:rPr lang="ar-SA" sz="4100" b="1" dirty="0" smtClean="0"/>
              <a:t>ممنوع منعا باتا </a:t>
            </a:r>
            <a:r>
              <a:rPr lang="ar-EG" sz="4100" b="1" dirty="0" smtClean="0"/>
              <a:t>الوقوف أسفل الحمل </a:t>
            </a:r>
            <a:r>
              <a:rPr lang="ar-SA" sz="4100" b="1" dirty="0" smtClean="0"/>
              <a:t>المرفوع</a:t>
            </a:r>
            <a:r>
              <a:rPr lang="ar-EG" sz="4100" b="1" dirty="0" smtClean="0"/>
              <a:t>.</a:t>
            </a:r>
            <a:endParaRPr lang="ar-SA" sz="4100" b="1" dirty="0" smtClean="0"/>
          </a:p>
          <a:p>
            <a:pPr algn="r" eaLnBrk="1" hangingPunct="1">
              <a:buNone/>
            </a:pPr>
            <a:r>
              <a:rPr lang="ar-EG" sz="4100" b="1" dirty="0" smtClean="0"/>
              <a:t>- </a:t>
            </a:r>
            <a:r>
              <a:rPr lang="ar-SA" sz="4100" b="1" dirty="0" smtClean="0"/>
              <a:t>ممنوع </a:t>
            </a:r>
            <a:r>
              <a:rPr lang="ar-EG" sz="4100" b="1" dirty="0" smtClean="0"/>
              <a:t>وضع الأيدي أو الأصابع بين </a:t>
            </a:r>
            <a:r>
              <a:rPr lang="ar-SA" sz="4100" b="1" dirty="0" smtClean="0"/>
              <a:t>أدوات</a:t>
            </a:r>
            <a:r>
              <a:rPr lang="ar-EG" sz="4100" b="1" dirty="0" smtClean="0"/>
              <a:t> الرفع</a:t>
            </a:r>
            <a:r>
              <a:rPr lang="ar-SA" sz="4100" b="1" dirty="0" smtClean="0"/>
              <a:t> </a:t>
            </a:r>
            <a:endParaRPr lang="ar-EG" sz="4100" b="1" dirty="0" smtClean="0"/>
          </a:p>
          <a:p>
            <a:pPr algn="r" eaLnBrk="1" hangingPunct="1">
              <a:buNone/>
            </a:pPr>
            <a:r>
              <a:rPr lang="ar-SA" sz="4100" b="1" dirty="0" smtClean="0"/>
              <a:t>(صباني-</a:t>
            </a:r>
            <a:r>
              <a:rPr lang="ar-EG" sz="4100" b="1" dirty="0" smtClean="0"/>
              <a:t> </a:t>
            </a:r>
            <a:r>
              <a:rPr lang="ar-SA" sz="4100" b="1" dirty="0" smtClean="0"/>
              <a:t>واير-</a:t>
            </a:r>
            <a:r>
              <a:rPr lang="ar-EG" sz="4100" b="1" dirty="0" smtClean="0"/>
              <a:t> </a:t>
            </a:r>
            <a:r>
              <a:rPr lang="ar-SA" sz="4100" b="1" dirty="0" smtClean="0"/>
              <a:t>قفل</a:t>
            </a:r>
            <a:r>
              <a:rPr lang="ar-EG" sz="4100" b="1" dirty="0" smtClean="0"/>
              <a:t> </a:t>
            </a:r>
            <a:r>
              <a:rPr lang="ar-SA" sz="4100" b="1" dirty="0" smtClean="0"/>
              <a:t>-.....)</a:t>
            </a:r>
            <a:r>
              <a:rPr lang="ar-EG" sz="4100" b="1" dirty="0" smtClean="0"/>
              <a:t> والحمل المراد رفعة</a:t>
            </a:r>
            <a:r>
              <a:rPr lang="ar-SA" sz="4100" b="1" dirty="0" smtClean="0"/>
              <a:t> لتلافي مصيدة </a:t>
            </a:r>
            <a:endParaRPr lang="ar-EG" sz="4100" b="1" dirty="0" smtClean="0"/>
          </a:p>
          <a:p>
            <a:pPr algn="r" eaLnBrk="1" hangingPunct="1">
              <a:buNone/>
            </a:pPr>
            <a:r>
              <a:rPr lang="ar-SA" sz="4100" b="1" dirty="0" smtClean="0"/>
              <a:t>الاطراف والأصابع</a:t>
            </a:r>
            <a:r>
              <a:rPr lang="ar-EG" sz="4100" b="1" dirty="0" smtClean="0"/>
              <a:t>.</a:t>
            </a:r>
          </a:p>
          <a:p>
            <a:pPr algn="r" eaLnBrk="1" hangingPunct="1">
              <a:buNone/>
            </a:pPr>
            <a:r>
              <a:rPr lang="ar-EG" sz="4100" b="1" dirty="0" smtClean="0"/>
              <a:t>- </a:t>
            </a:r>
            <a:r>
              <a:rPr lang="ar-SA" sz="4100" b="1" dirty="0" smtClean="0"/>
              <a:t>لا تقف بين الحمل المرفوع واي جزء ثابت</a:t>
            </a:r>
            <a:endParaRPr lang="en-US" sz="4100" b="1" dirty="0" smtClean="0"/>
          </a:p>
          <a:p>
            <a:pPr algn="r" eaLnBrk="1" hangingPunct="1">
              <a:buNone/>
            </a:pPr>
            <a:r>
              <a:rPr lang="ar-EG" sz="4100" b="1" dirty="0" smtClean="0"/>
              <a:t>- فى حالة </a:t>
            </a:r>
            <a:r>
              <a:rPr lang="ar-SA" sz="4100" b="1" dirty="0" smtClean="0"/>
              <a:t>رفع </a:t>
            </a:r>
            <a:r>
              <a:rPr lang="ar-EG" sz="4100" b="1" dirty="0" smtClean="0"/>
              <a:t>حمولات بها أطراف وحواف مدببة </a:t>
            </a:r>
            <a:r>
              <a:rPr lang="ar-SA" sz="4100" b="1" dirty="0" smtClean="0"/>
              <a:t>اوحادة </a:t>
            </a:r>
            <a:r>
              <a:rPr lang="ar-EG" sz="4100" b="1" dirty="0" smtClean="0"/>
              <a:t>، فيجب وضع </a:t>
            </a:r>
            <a:r>
              <a:rPr lang="ar-SA" sz="4100" b="1" dirty="0" smtClean="0"/>
              <a:t>جراب مناسب </a:t>
            </a:r>
            <a:r>
              <a:rPr lang="ar-EG" sz="4100" b="1" dirty="0" smtClean="0"/>
              <a:t>لحماي</a:t>
            </a:r>
            <a:r>
              <a:rPr lang="ar-SA" sz="4100" b="1" dirty="0" smtClean="0"/>
              <a:t>ة (الواير-الصباني) </a:t>
            </a:r>
            <a:r>
              <a:rPr lang="ar-EG" sz="4100" b="1" dirty="0" smtClean="0"/>
              <a:t>من التلف.</a:t>
            </a:r>
            <a:endParaRPr lang="en-US" sz="4100" b="1" dirty="0" smtClean="0"/>
          </a:p>
          <a:p>
            <a:pPr algn="r" eaLnBrk="1" hangingPunct="1">
              <a:buNone/>
            </a:pPr>
            <a:r>
              <a:rPr lang="ar-EG" sz="4100" b="1" dirty="0" smtClean="0">
                <a:latin typeface="+mn-lt"/>
                <a:cs typeface="Arial" charset="0"/>
              </a:rPr>
              <a:t>- </a:t>
            </a:r>
            <a:r>
              <a:rPr lang="ar-SA" sz="4100" b="1" dirty="0" smtClean="0">
                <a:latin typeface="+mn-lt"/>
                <a:cs typeface="Arial" charset="0"/>
              </a:rPr>
              <a:t>ممنوع أعطاء إشارة إلى مشغل الونش إلا من رجل الإشارة فقط </a:t>
            </a:r>
            <a:endParaRPr lang="ar-EG" sz="4100" b="1" dirty="0" smtClean="0">
              <a:latin typeface="+mn-lt"/>
              <a:cs typeface="Arial" charset="0"/>
            </a:endParaRPr>
          </a:p>
          <a:p>
            <a:pPr algn="r" eaLnBrk="1" hangingPunct="1">
              <a:buNone/>
            </a:pPr>
            <a:r>
              <a:rPr lang="ar-EG" sz="4100" b="1" dirty="0" smtClean="0"/>
              <a:t>- </a:t>
            </a:r>
            <a:r>
              <a:rPr lang="ar-SA" sz="4100" b="1" dirty="0" smtClean="0"/>
              <a:t>عند توجيه الحمل يستخدم الحواش لتلافي الوقوف اسفل الحمل</a:t>
            </a:r>
            <a:r>
              <a:rPr lang="ar-EG" sz="4100" b="1" dirty="0" smtClean="0"/>
              <a:t>  </a:t>
            </a:r>
            <a:endParaRPr lang="en-US" sz="4100" b="1" dirty="0" smtClean="0"/>
          </a:p>
          <a:p>
            <a:pPr algn="r" eaLnBrk="1" hangingPunct="1">
              <a:buNone/>
            </a:pPr>
            <a:endParaRPr lang="ar-SA" dirty="0" smtClean="0">
              <a:latin typeface="+mn-lt"/>
              <a:cs typeface="Arial" charset="0"/>
            </a:endParaRPr>
          </a:p>
          <a:p>
            <a:pPr algn="r" eaLnBrk="1" hangingPunct="1">
              <a:buNone/>
            </a:pPr>
            <a:endParaRPr lang="en-US" dirty="0" smtClean="0"/>
          </a:p>
          <a:p>
            <a:pPr algn="r" eaLnBrk="1" hangingPunct="1">
              <a:buNone/>
            </a:pPr>
            <a:endParaRPr lang="en-US" dirty="0" smtClean="0"/>
          </a:p>
          <a:p>
            <a:pPr algn="r" eaLnBrk="1" hangingPunct="1">
              <a:buNone/>
            </a:pPr>
            <a:r>
              <a:rPr lang="ar-EG" dirty="0" smtClean="0"/>
              <a:t> </a:t>
            </a:r>
            <a:endParaRPr lang="en-US" dirty="0" smtClean="0"/>
          </a:p>
          <a:p>
            <a:pPr algn="r" eaLnBrk="1" hangingPunct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75249" y="5105400"/>
            <a:ext cx="4806951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2400" dirty="0"/>
              <a:t>المسافة الامنة = 1.5 × عمق الحفر</a:t>
            </a:r>
            <a:endParaRPr lang="en-US" sz="24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4724400"/>
            <a:ext cx="3413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2400" dirty="0"/>
              <a:t>تاكد من عدم وجود أي خدمات (خطوط ماء او غاز او كهرباء-........) على عمق قريب من سطح الأرض</a:t>
            </a:r>
            <a:endParaRPr lang="en-US" sz="24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295400" y="1752600"/>
            <a:ext cx="7624763" cy="3027363"/>
            <a:chOff x="600" y="1378"/>
            <a:chExt cx="4802" cy="1907"/>
          </a:xfrm>
        </p:grpSpPr>
        <p:pic>
          <p:nvPicPr>
            <p:cNvPr id="7" name="Picture 5" descr="cranepic2 copy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</a:blip>
            <a:srcRect/>
            <a:stretch>
              <a:fillRect/>
            </a:stretch>
          </p:blipFill>
          <p:spPr bwMode="auto">
            <a:xfrm>
              <a:off x="1003" y="1378"/>
              <a:ext cx="1385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459" y="3285"/>
              <a:ext cx="1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95" y="2588"/>
              <a:ext cx="0" cy="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601" y="2588"/>
              <a:ext cx="8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AutoShape 9" descr="Wide downward diagonal"/>
            <p:cNvSpPr>
              <a:spLocks noChangeArrowheads="1"/>
            </p:cNvSpPr>
            <p:nvPr/>
          </p:nvSpPr>
          <p:spPr bwMode="auto">
            <a:xfrm flipV="1">
              <a:off x="2103" y="2585"/>
              <a:ext cx="1357" cy="699"/>
            </a:xfrm>
            <a:prstGeom prst="triangle">
              <a:avLst>
                <a:gd name="adj" fmla="val 100000"/>
              </a:avLst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endParaRPr lang="ar-EG" sz="1200">
                <a:latin typeface="Times New Roman" pitchFamily="18" charset="0"/>
              </a:endParaRPr>
            </a:p>
          </p:txBody>
        </p:sp>
        <p:sp>
          <p:nvSpPr>
            <p:cNvPr id="12" name="Freeform 10" descr="75%"/>
            <p:cNvSpPr>
              <a:spLocks/>
            </p:cNvSpPr>
            <p:nvPr/>
          </p:nvSpPr>
          <p:spPr bwMode="auto">
            <a:xfrm rot="-41516">
              <a:off x="1364" y="2582"/>
              <a:ext cx="627" cy="489"/>
            </a:xfrm>
            <a:custGeom>
              <a:avLst/>
              <a:gdLst>
                <a:gd name="T0" fmla="*/ 0 w 994"/>
                <a:gd name="T1" fmla="*/ 0 h 634"/>
                <a:gd name="T2" fmla="*/ 19 w 994"/>
                <a:gd name="T3" fmla="*/ 85 h 634"/>
                <a:gd name="T4" fmla="*/ 24 w 994"/>
                <a:gd name="T5" fmla="*/ 157 h 634"/>
                <a:gd name="T6" fmla="*/ 44 w 994"/>
                <a:gd name="T7" fmla="*/ 181 h 634"/>
                <a:gd name="T8" fmla="*/ 62 w 994"/>
                <a:gd name="T9" fmla="*/ 224 h 634"/>
                <a:gd name="T10" fmla="*/ 98 w 994"/>
                <a:gd name="T11" fmla="*/ 218 h 634"/>
                <a:gd name="T12" fmla="*/ 125 w 994"/>
                <a:gd name="T13" fmla="*/ 212 h 634"/>
                <a:gd name="T14" fmla="*/ 130 w 994"/>
                <a:gd name="T15" fmla="*/ 157 h 634"/>
                <a:gd name="T16" fmla="*/ 130 w 994"/>
                <a:gd name="T17" fmla="*/ 110 h 634"/>
                <a:gd name="T18" fmla="*/ 149 w 994"/>
                <a:gd name="T19" fmla="*/ 36 h 634"/>
                <a:gd name="T20" fmla="*/ 158 w 994"/>
                <a:gd name="T21" fmla="*/ 6 h 6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4"/>
                <a:gd name="T34" fmla="*/ 0 h 634"/>
                <a:gd name="T35" fmla="*/ 994 w 994"/>
                <a:gd name="T36" fmla="*/ 634 h 6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4" h="634">
                  <a:moveTo>
                    <a:pt x="0" y="0"/>
                  </a:moveTo>
                  <a:lnTo>
                    <a:pt x="120" y="240"/>
                  </a:lnTo>
                  <a:lnTo>
                    <a:pt x="154" y="446"/>
                  </a:lnTo>
                  <a:lnTo>
                    <a:pt x="274" y="514"/>
                  </a:lnTo>
                  <a:lnTo>
                    <a:pt x="394" y="634"/>
                  </a:lnTo>
                  <a:lnTo>
                    <a:pt x="617" y="617"/>
                  </a:lnTo>
                  <a:lnTo>
                    <a:pt x="788" y="600"/>
                  </a:lnTo>
                  <a:lnTo>
                    <a:pt x="823" y="446"/>
                  </a:lnTo>
                  <a:lnTo>
                    <a:pt x="823" y="309"/>
                  </a:lnTo>
                  <a:lnTo>
                    <a:pt x="943" y="103"/>
                  </a:lnTo>
                  <a:lnTo>
                    <a:pt x="994" y="17"/>
                  </a:lnTo>
                </a:path>
              </a:pathLst>
            </a:custGeom>
            <a:pattFill prst="pct7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99" y="2777"/>
              <a:ext cx="174" cy="1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600" y="2585"/>
              <a:ext cx="15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587" y="2784"/>
              <a:ext cx="266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504" y="2584"/>
              <a:ext cx="42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rot="-5400000">
              <a:off x="1978" y="2408"/>
              <a:ext cx="2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-5400000">
              <a:off x="3322" y="2406"/>
              <a:ext cx="2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430" y="2251"/>
              <a:ext cx="835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D x 1.5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127" y="2398"/>
              <a:ext cx="3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129" y="2398"/>
              <a:ext cx="3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708" y="2586"/>
              <a:ext cx="0" cy="2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ar-EG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708" y="3042"/>
              <a:ext cx="0" cy="2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ar-EG"/>
            </a:p>
          </p:txBody>
        </p:sp>
      </p:grpSp>
      <p:sp>
        <p:nvSpPr>
          <p:cNvPr id="24" name="WordArt 23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EG" sz="3600" kern="10" dirty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"/>
                <a:cs typeface="Arial"/>
              </a:rPr>
              <a:t>اعمال الرفع بالقرب من الحفر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تعليمات السلامة لعمليات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المعدات المستخدمة في عمليات الرفع </a:t>
            </a:r>
            <a:endParaRPr lang="en-US" dirty="0"/>
          </a:p>
        </p:txBody>
      </p:sp>
      <p:pic>
        <p:nvPicPr>
          <p:cNvPr id="5" name="Picture 1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0748" y="1752600"/>
            <a:ext cx="5863252" cy="4267199"/>
          </a:xfrm>
          <a:prstGeom prst="rect">
            <a:avLst/>
          </a:prstGeom>
          <a:noFill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3200"/>
            <a:ext cx="2962275" cy="2343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63246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/>
              <a:t>م/ محمد الاحول</a:t>
            </a:r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تعليمات السلامة لعمليات الرفع والتصبين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762001" y="685801"/>
            <a:ext cx="8101012" cy="353377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SA" sz="2800" b="1" u="sng" dirty="0" smtClean="0">
                <a:solidFill>
                  <a:srgbClr val="FF0000"/>
                </a:solidFill>
              </a:rPr>
              <a:t>العمل أسفل خطوط الجهد العالي:</a:t>
            </a:r>
          </a:p>
          <a:p>
            <a:pPr algn="r" eaLnBrk="1" hangingPunct="1">
              <a:lnSpc>
                <a:spcPct val="90000"/>
              </a:lnSpc>
              <a:buNone/>
            </a:pPr>
            <a:r>
              <a:rPr lang="ar-SA" sz="2800" dirty="0" smtClean="0"/>
              <a:t> </a:t>
            </a:r>
            <a:r>
              <a:rPr lang="ar-EG" sz="2800" dirty="0" smtClean="0"/>
              <a:t>- </a:t>
            </a:r>
            <a:r>
              <a:rPr lang="ar-SA" sz="2400" b="1" dirty="0" smtClean="0"/>
              <a:t>لا يتم المرور المعدات ذات اللندة(ونش –سايد بوم – حفار -.......) أسفل خطوط الجهد العالي/المتوسط  أو العمل بالقرب منها إلا بعد الحصول على تصريح عمل من الجهات المختصة (مسئولي محطات الكهرباء) والحصول على شهادة عزل وعمل محاضر التنسيق اللازمة.</a:t>
            </a:r>
          </a:p>
          <a:p>
            <a:pPr algn="r" eaLnBrk="1" hangingPunct="1">
              <a:lnSpc>
                <a:spcPct val="90000"/>
              </a:lnSpc>
              <a:buNone/>
            </a:pPr>
            <a:r>
              <a:rPr lang="ar-SA" sz="2400" b="1" dirty="0" smtClean="0"/>
              <a:t> </a:t>
            </a:r>
            <a:r>
              <a:rPr lang="ar-EG" sz="2400" b="1" dirty="0" smtClean="0"/>
              <a:t>- </a:t>
            </a:r>
            <a:r>
              <a:rPr lang="ar-SA" sz="2400" b="1" dirty="0" smtClean="0"/>
              <a:t>مراعاة المسافة الامنه </a:t>
            </a:r>
            <a:r>
              <a:rPr lang="ar-EG" sz="2400" b="1" dirty="0" smtClean="0"/>
              <a:t>عند المرور</a:t>
            </a:r>
            <a:r>
              <a:rPr lang="ar-SA" sz="2400" b="1" dirty="0" smtClean="0"/>
              <a:t> </a:t>
            </a:r>
            <a:r>
              <a:rPr lang="ar-EG" sz="2400" b="1" dirty="0" smtClean="0"/>
              <a:t>تحت خطوط الكهرباء ذات </a:t>
            </a:r>
            <a:r>
              <a:rPr lang="ar-SA" sz="2400" b="1" dirty="0" smtClean="0"/>
              <a:t>ال</a:t>
            </a:r>
            <a:r>
              <a:rPr lang="ar-EG" sz="2400" b="1" dirty="0" smtClean="0"/>
              <a:t>جهد </a:t>
            </a:r>
            <a:r>
              <a:rPr lang="ar-SA" sz="2400" b="1" dirty="0" smtClean="0"/>
              <a:t>ال</a:t>
            </a:r>
            <a:r>
              <a:rPr lang="ar-EG" sz="2400" b="1" dirty="0" smtClean="0"/>
              <a:t>متوسط او </a:t>
            </a:r>
            <a:r>
              <a:rPr lang="ar-SA" sz="2400" b="1" dirty="0" smtClean="0"/>
              <a:t>ال</a:t>
            </a:r>
            <a:r>
              <a:rPr lang="ar-EG" sz="2400" b="1" dirty="0" smtClean="0"/>
              <a:t>عالي .</a:t>
            </a:r>
            <a:r>
              <a:rPr lang="ar-SA" sz="2400" b="1" dirty="0" smtClean="0"/>
              <a:t>(لاتقل عن 3م عندما يكون جهد الكابل اقل من 50 كيلو فولت  ويتم إضافة 1سم على كل زيادة في الجهد قدرها 1 كيلو فولت</a:t>
            </a:r>
            <a:r>
              <a:rPr lang="ar-SA" sz="2400" dirty="0" smtClean="0"/>
              <a:t>)  </a:t>
            </a:r>
          </a:p>
          <a:p>
            <a:pPr algn="r" eaLnBrk="1" hangingPunct="1">
              <a:lnSpc>
                <a:spcPct val="90000"/>
              </a:lnSpc>
              <a:buNone/>
            </a:pPr>
            <a:r>
              <a:rPr lang="ar-SA" sz="2400" dirty="0" smtClean="0"/>
              <a:t> </a:t>
            </a:r>
            <a:r>
              <a:rPr lang="ar-SA" sz="2400" b="1" u="sng" dirty="0" smtClean="0"/>
              <a:t>مثال</a:t>
            </a:r>
            <a:r>
              <a:rPr lang="ar-SA" sz="2400" b="1" dirty="0" smtClean="0"/>
              <a:t> :المسافة الآمنة  لخط جهد عالي 60 كيلو فولت هي 3.10م</a:t>
            </a:r>
            <a:endParaRPr lang="en-US" sz="2400" b="1" dirty="0" smtClean="0"/>
          </a:p>
          <a:p>
            <a:pPr algn="r" eaLnBrk="1" hangingPunct="1">
              <a:lnSpc>
                <a:spcPct val="90000"/>
              </a:lnSpc>
              <a:buNone/>
            </a:pPr>
            <a:endParaRPr lang="ar-SA" sz="2400" b="1" dirty="0" smtClean="0"/>
          </a:p>
        </p:txBody>
      </p:sp>
      <p:pic>
        <p:nvPicPr>
          <p:cNvPr id="27" name="Picture 4" descr="cran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1" y="4114800"/>
            <a:ext cx="48577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قائمة فحص الاوناش 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4" descr="C:\Users\A.Fadl\Desktop\Chrysanthem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0"/>
            <a:ext cx="6396037" cy="54950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b="1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.Fadl\Desktop\Chrysanthem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25" y="144288"/>
            <a:ext cx="7080275" cy="64089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6400800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1066801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6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النهايه</a:t>
            </a:r>
            <a:r>
              <a:rPr lang="ar-EG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en-GB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029200"/>
            <a:ext cx="199605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2800" dirty="0" smtClean="0"/>
              <a:t>مع تحيات</a:t>
            </a:r>
          </a:p>
          <a:p>
            <a:pPr algn="ctr"/>
            <a:r>
              <a:rPr lang="ar-EG" sz="2800" dirty="0" smtClean="0"/>
              <a:t>م/ محمد الاحول</a:t>
            </a:r>
            <a:endParaRPr lang="ar-EG" sz="2800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62001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مخاطر أعمال الرفع</a:t>
            </a:r>
            <a:endParaRPr lang="en-GB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57601" y="1752600"/>
            <a:ext cx="5354639" cy="2133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ما هي الأخطار المحتملة ؟ </a:t>
            </a:r>
            <a:endParaRPr lang="en-US" sz="3200" b="1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سقوط </a:t>
            </a: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الحمل </a:t>
            </a: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انقلاب </a:t>
            </a: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الونش</a:t>
            </a: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endParaRPr lang="ar-SA" sz="32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endParaRPr lang="en-US" sz="32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4" descr="03H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855752" cy="40386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43400" y="4038600"/>
            <a:ext cx="4648200" cy="259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ما هي العواقب ؟ </a:t>
            </a:r>
            <a:endParaRPr lang="en-US" sz="32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الوفاة </a:t>
            </a: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الإصابة الشخصية الخطرة </a:t>
            </a:r>
            <a:endParaRPr lang="en-US" sz="3200" b="1" dirty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 algn="r" eaLnBrk="0" hangingPunct="0">
              <a:lnSpc>
                <a:spcPct val="120000"/>
              </a:lnSpc>
              <a:spcBef>
                <a:spcPct val="20000"/>
              </a:spcBef>
            </a:pPr>
            <a:r>
              <a:rPr lang="ar-SA" sz="3200" b="1" dirty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الإضرار بالممتلكات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620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المسئوليات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9144000" cy="990600"/>
          </a:xfrm>
          <a:noFill/>
        </p:spPr>
        <p:txBody>
          <a:bodyPr lIns="90488" tIns="44450" rIns="90488" bIns="44450">
            <a:noAutofit/>
          </a:bodyPr>
          <a:lstStyle/>
          <a:p>
            <a:pPr algn="ctr" eaLnBrk="1" hangingPunct="1"/>
            <a:r>
              <a:rPr lang="ar-EG" sz="4400" dirty="0" smtClean="0">
                <a:latin typeface="Andalus" pitchFamily="18" charset="-78"/>
                <a:cs typeface="Andalus" pitchFamily="18" charset="-78"/>
              </a:rPr>
              <a:t>المسئوليات في عملية الرفع</a:t>
            </a:r>
            <a:br>
              <a:rPr lang="ar-EG" sz="4400" dirty="0" smtClean="0">
                <a:latin typeface="Andalus" pitchFamily="18" charset="-78"/>
                <a:cs typeface="Andalus" pitchFamily="18" charset="-78"/>
              </a:rPr>
            </a:br>
            <a:endParaRPr lang="en-US" sz="44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7" name="Picture 5" descr="pg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44196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48400" y="3810001"/>
            <a:ext cx="2286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Times New Roman" pitchFamily="18" charset="0"/>
              </a:rPr>
              <a:t>مسئولية البحري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72200" y="2895601"/>
            <a:ext cx="2590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Times New Roman" pitchFamily="18" charset="0"/>
              </a:rPr>
              <a:t>مسئولية مشغل الونش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43601" y="4419600"/>
            <a:ext cx="334963" cy="914400"/>
          </a:xfrm>
          <a:prstGeom prst="downArrow">
            <a:avLst>
              <a:gd name="adj1" fmla="val 50000"/>
              <a:gd name="adj2" fmla="val 3412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867400" y="2057400"/>
            <a:ext cx="304800" cy="762000"/>
          </a:xfrm>
          <a:prstGeom prst="upArrow">
            <a:avLst>
              <a:gd name="adj1" fmla="val 50000"/>
              <a:gd name="adj2" fmla="val 4000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3" name="TextBox 12"/>
          <p:cNvSpPr txBox="1"/>
          <p:nvPr/>
        </p:nvSpPr>
        <p:spPr>
          <a:xfrm>
            <a:off x="12192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المسئوليات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33401"/>
            <a:ext cx="3505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1116D9"/>
                </a:solidFill>
                <a:latin typeface="Andalus" pitchFamily="18" charset="-78"/>
                <a:cs typeface="Andalus" pitchFamily="18" charset="-78"/>
              </a:rPr>
              <a:t>مسئوليات قائد الونش</a:t>
            </a:r>
            <a:endParaRPr lang="ar-EG" sz="4000" b="1" dirty="0">
              <a:solidFill>
                <a:srgbClr val="1116D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685801"/>
            <a:ext cx="3048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rgbClr val="1116D9"/>
                </a:solidFill>
                <a:latin typeface="Andalus" pitchFamily="18" charset="-78"/>
                <a:cs typeface="Andalus" pitchFamily="18" charset="-78"/>
              </a:rPr>
              <a:t>مسئوليات البحرى</a:t>
            </a:r>
            <a:endParaRPr lang="ar-EG" sz="4000" b="1" dirty="0">
              <a:solidFill>
                <a:srgbClr val="1116D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عنصر نائب للمحتوى 9"/>
          <p:cNvSpPr>
            <a:spLocks noGrp="1"/>
          </p:cNvSpPr>
          <p:nvPr>
            <p:ph idx="1"/>
          </p:nvPr>
        </p:nvSpPr>
        <p:spPr>
          <a:xfrm>
            <a:off x="4876802" y="1143000"/>
            <a:ext cx="4041775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62013" lvl="1" indent="-403225" algn="r">
              <a:lnSpc>
                <a:spcPct val="12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1-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التشغيل الآمن للونش والحمل المرفوع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2-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عدم بدء حركة الونش إذا لاحظ أية أحوال أو أوضاع غير آمنة </a:t>
            </a: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3-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الانتظار 5 دقائق قبل البدء في عملية الرفع او التركيب  للتأكد من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فحص وصيانة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الونش .</a:t>
            </a:r>
            <a:endParaRPr lang="ar-EG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4-ا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لتأكد من وضع الحواجز الصحيحة حول محيط حركة الونش </a:t>
            </a:r>
            <a:endParaRPr lang="en-US" sz="1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5-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قبول الإشارات من فرد واحد فقط عند اعمال الرفع  وعدم الاستمرار في العمل عند غياب الاتصال برجل الاشارة او توقفه عن اعط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ا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ء الاشارة.</a:t>
            </a: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6-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بعد انتهاء الاعمال يتم 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نقل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 الونش </a:t>
            </a:r>
            <a:r>
              <a:rPr lang="ar-EG" sz="1800" b="1" dirty="0" smtClean="0">
                <a:solidFill>
                  <a:srgbClr val="000000"/>
                </a:solidFill>
                <a:latin typeface="Times New Roman" pitchFamily="18" charset="0"/>
              </a:rPr>
              <a:t>الي</a:t>
            </a:r>
            <a:r>
              <a:rPr lang="ar-SA" sz="1800" b="1" dirty="0" smtClean="0">
                <a:solidFill>
                  <a:srgbClr val="000000"/>
                </a:solidFill>
                <a:latin typeface="Times New Roman" pitchFamily="18" charset="0"/>
              </a:rPr>
              <a:t> مكان امن بمساعدة رجل الاشارة لتلافي أي حوادث</a:t>
            </a:r>
          </a:p>
          <a:p>
            <a:pPr algn="r" eaLnBrk="1" hangingPunct="1">
              <a:buNone/>
            </a:pPr>
            <a:endParaRPr lang="en-US" dirty="0" smtClean="0"/>
          </a:p>
        </p:txBody>
      </p:sp>
      <p:sp>
        <p:nvSpPr>
          <p:cNvPr id="15" name="عنصر نائب للمحتوى 7"/>
          <p:cNvSpPr>
            <a:spLocks noGrp="1"/>
          </p:cNvSpPr>
          <p:nvPr>
            <p:ph sz="half" idx="4294967295"/>
          </p:nvPr>
        </p:nvSpPr>
        <p:spPr>
          <a:xfrm>
            <a:off x="685801" y="1524001"/>
            <a:ext cx="4040188" cy="39290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862013" lvl="1" indent="-403225" algn="r">
              <a:lnSpc>
                <a:spcPct val="120000"/>
              </a:lnSpc>
              <a:buNone/>
            </a:pPr>
            <a:r>
              <a:rPr lang="ar-EG" b="1" dirty="0" smtClean="0">
                <a:solidFill>
                  <a:srgbClr val="000000"/>
                </a:solidFill>
                <a:latin typeface="Times New Roman" pitchFamily="18" charset="0"/>
              </a:rPr>
              <a:t>1-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الفحص اليومي لمهمات الرفع والتاكد من عدم وجود عيوب بها</a:t>
            </a: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b="1" dirty="0" smtClean="0">
                <a:solidFill>
                  <a:srgbClr val="000000"/>
                </a:solidFill>
                <a:latin typeface="Times New Roman" pitchFamily="18" charset="0"/>
              </a:rPr>
              <a:t>2-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استخدام  وسيلة الرفع المناسبة لرفع الحمل .</a:t>
            </a: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ar-EG" b="1" dirty="0" smtClean="0">
                <a:solidFill>
                  <a:srgbClr val="000000"/>
                </a:solidFill>
                <a:latin typeface="Times New Roman" pitchFamily="18" charset="0"/>
              </a:rPr>
              <a:t>3-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التصبين الجيد للحمل والتاكد ان الحمل محكم الربط</a:t>
            </a: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b="1" dirty="0" smtClean="0">
                <a:solidFill>
                  <a:srgbClr val="000000"/>
                </a:solidFill>
                <a:latin typeface="Times New Roman" pitchFamily="18" charset="0"/>
              </a:rPr>
              <a:t>4-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التاكد من ان الحمل الامن لوسائل الرفع المستخدمة مناسب للحمل</a:t>
            </a: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b="1" dirty="0" smtClean="0">
                <a:solidFill>
                  <a:srgbClr val="000000"/>
                </a:solidFill>
                <a:latin typeface="Times New Roman" pitchFamily="18" charset="0"/>
              </a:rPr>
              <a:t>5-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ربط الحمل بحواش لتوجيهه أثناء </a:t>
            </a:r>
            <a:r>
              <a:rPr lang="ar-SA" b="1" dirty="0" smtClean="0">
                <a:solidFill>
                  <a:srgbClr val="000000"/>
                </a:solidFill>
                <a:latin typeface="Times New Roman" pitchFamily="18" charset="0"/>
              </a:rPr>
              <a:t>عملية الرفع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62013" lvl="1" indent="-403225" algn="r">
              <a:lnSpc>
                <a:spcPct val="120000"/>
              </a:lnSpc>
              <a:buNone/>
            </a:pPr>
            <a:r>
              <a:rPr lang="ar-EG" b="1" dirty="0" smtClean="0">
                <a:solidFill>
                  <a:srgbClr val="000000"/>
                </a:solidFill>
                <a:latin typeface="Times New Roman" pitchFamily="18" charset="0"/>
              </a:rPr>
              <a:t>6-التاكد من اخلاء منطقة الرفع وعدم وجود اشخاص تحت الطرد</a:t>
            </a:r>
            <a:endParaRPr lang="ar-SA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1" hangingPunct="1">
              <a:buNone/>
            </a:pPr>
            <a:endParaRPr lang="ar-SA" dirty="0" smtClean="0"/>
          </a:p>
          <a:p>
            <a:pPr algn="r" eaLnBrk="1" hangingPunct="1">
              <a:buNone/>
            </a:pPr>
            <a:endParaRPr lang="ar-SA" dirty="0" smtClean="0"/>
          </a:p>
          <a:p>
            <a:pPr algn="r" eaLnBrk="1" hangingPunct="1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906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620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86000" y="1371601"/>
            <a:ext cx="46482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4"/>
              </a:avLst>
            </a:prstTxWarp>
          </a:bodyPr>
          <a:lstStyle/>
          <a:p>
            <a:pPr algn="ctr" rtl="1"/>
            <a:r>
              <a:rPr lang="ar-EG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الوايرات الصلب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267201"/>
            <a:ext cx="2133600" cy="13715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4648200"/>
            <a:ext cx="1218703" cy="134507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1" y="4343401"/>
            <a:ext cx="1827212" cy="202243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914402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u="sng" dirty="0" smtClean="0"/>
              <a:t/>
            </a:r>
            <a:br>
              <a:rPr lang="ar-EG" u="sng" dirty="0" smtClean="0"/>
            </a:br>
            <a:r>
              <a:rPr lang="ar-EG" u="sng" dirty="0" smtClean="0"/>
              <a:t/>
            </a:r>
            <a:br>
              <a:rPr lang="ar-EG" u="sng" dirty="0" smtClean="0"/>
            </a:br>
            <a:r>
              <a:rPr lang="ar-EG" u="sng" dirty="0" smtClean="0"/>
              <a:t/>
            </a:r>
            <a:br>
              <a:rPr lang="ar-EG" u="sng" dirty="0" smtClean="0"/>
            </a:br>
            <a:r>
              <a:rPr lang="ar-SA" u="sng" dirty="0" smtClean="0"/>
              <a:t/>
            </a:r>
            <a:br>
              <a:rPr lang="ar-SA" u="sng" dirty="0" smtClean="0"/>
            </a:br>
            <a:r>
              <a:rPr lang="ar-SA" u="sng" dirty="0" smtClean="0"/>
              <a:t/>
            </a:r>
            <a:br>
              <a:rPr lang="ar-SA" u="sng" dirty="0" smtClean="0"/>
            </a:br>
            <a:r>
              <a:rPr lang="ar-SA" dirty="0" smtClean="0"/>
              <a:t>                              </a:t>
            </a:r>
            <a:r>
              <a:rPr lang="ar-EG" u="sng" dirty="0" smtClean="0"/>
              <a:t/>
            </a:r>
            <a:br>
              <a:rPr lang="ar-EG" u="sng" dirty="0" smtClean="0"/>
            </a:br>
            <a:r>
              <a:rPr lang="ar-EG" dirty="0" smtClean="0"/>
              <a:t> </a:t>
            </a:r>
            <a:br>
              <a:rPr lang="ar-EG" dirty="0" smtClean="0"/>
            </a:br>
            <a:r>
              <a:rPr lang="ar-SA" b="1" dirty="0" smtClean="0"/>
              <a:t>وصف وايرات الصلب: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EG" dirty="0" smtClean="0"/>
              <a:t> تتكون </a:t>
            </a:r>
            <a:r>
              <a:rPr lang="ar-SA" dirty="0" smtClean="0"/>
              <a:t>ال</a:t>
            </a:r>
            <a:r>
              <a:rPr lang="ar-EG" dirty="0" smtClean="0"/>
              <a:t>وايرات </a:t>
            </a:r>
            <a:r>
              <a:rPr lang="ar-SA" dirty="0" smtClean="0"/>
              <a:t>الصلب</a:t>
            </a:r>
            <a:r>
              <a:rPr lang="ar-EG" dirty="0" smtClean="0"/>
              <a:t> من مجموعة من الأسلاك الملفوفة حول بعضها مكونة مجموعة من الجدلات ، ومن ثم يتم التفاف الجدلات حول بعضها لتكوين مجموعة من اللفات التى تلف حول قلب السلك الذي من الممكن أن يكون من الصلب أو الكتان مكونة </a:t>
            </a:r>
            <a:r>
              <a:rPr lang="ar-SA" dirty="0" smtClean="0"/>
              <a:t>الوي</a:t>
            </a:r>
            <a:r>
              <a:rPr lang="ar-EG" dirty="0" smtClean="0"/>
              <a:t>ر الصلب. </a:t>
            </a:r>
            <a:endParaRPr lang="ar-EG" dirty="0"/>
          </a:p>
        </p:txBody>
      </p:sp>
      <p:pic>
        <p:nvPicPr>
          <p:cNvPr id="8" name="Picture 6" descr="rope_c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581651" y="4781551"/>
            <a:ext cx="1295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71600"/>
            <a:ext cx="2209800" cy="6858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371601"/>
            <a:ext cx="2057400" cy="685799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0"/>
            <a:ext cx="2133600" cy="6096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2" y="152401"/>
            <a:ext cx="1981199" cy="5048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62001"/>
            <a:ext cx="9144000" cy="538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</a:pPr>
            <a:r>
              <a:rPr lang="ar-EG" sz="29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أنواع وسائل الرفع والتصبين</a:t>
            </a:r>
            <a:endParaRPr lang="en-GB" sz="2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44958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81000" y="1371600"/>
            <a:ext cx="20574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اللفه</a:t>
            </a:r>
            <a:endParaRPr lang="ar-EG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43434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2400" y="4038600"/>
            <a:ext cx="20574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الجدله</a:t>
            </a:r>
            <a:endParaRPr lang="ar-EG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1828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6211669"/>
            <a:ext cx="13500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dirty="0" smtClean="0"/>
              <a:t>م/ محمد الاحول</a:t>
            </a:r>
          </a:p>
          <a:p>
            <a:endParaRPr lang="ar-EG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1551</TotalTime>
  <Words>1347</Words>
  <Application>Microsoft Office PowerPoint</Application>
  <PresentationFormat>On-screen Show (4:3)</PresentationFormat>
  <Paragraphs>254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Solstice</vt:lpstr>
      <vt:lpstr>Slide 1</vt:lpstr>
      <vt:lpstr>Slide 2</vt:lpstr>
      <vt:lpstr>Slide 3</vt:lpstr>
      <vt:lpstr>المعدات المستخدمة في عمليات الرفع </vt:lpstr>
      <vt:lpstr>Slide 5</vt:lpstr>
      <vt:lpstr>المسئوليات في عملية الرفع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الجنازير الأحاديه</vt:lpstr>
      <vt:lpstr>الجنازير الثنائيه</vt:lpstr>
      <vt:lpstr>الجنازير الثلاثيه والرباعيه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SCCT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asmaa.aziz</dc:creator>
  <cp:lastModifiedBy>Safety</cp:lastModifiedBy>
  <cp:revision>268</cp:revision>
  <dcterms:created xsi:type="dcterms:W3CDTF">2008-03-24T08:52:00Z</dcterms:created>
  <dcterms:modified xsi:type="dcterms:W3CDTF">2013-09-13T03:59:27Z</dcterms:modified>
</cp:coreProperties>
</file>