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8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80C82-6799-44DD-8B6B-1948FCFAD8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DD82CA-35E1-4047-A17C-E3793DAEF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4EFF3C-5CEE-48C4-8403-E3082DAE6818}"/>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5" name="Footer Placeholder 4">
            <a:extLst>
              <a:ext uri="{FF2B5EF4-FFF2-40B4-BE49-F238E27FC236}">
                <a16:creationId xmlns:a16="http://schemas.microsoft.com/office/drawing/2014/main" id="{2D42A2AC-4419-4EF9-9A5B-F56E46586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AF91C8-D9F2-456E-A896-788A7385022D}"/>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67284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0377-7E17-4AE4-984F-C30826D40F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2674F-7044-4B6A-9039-B177B0EA04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34AADB-FCCC-4096-A840-A4CB5D2C2816}"/>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5" name="Footer Placeholder 4">
            <a:extLst>
              <a:ext uri="{FF2B5EF4-FFF2-40B4-BE49-F238E27FC236}">
                <a16:creationId xmlns:a16="http://schemas.microsoft.com/office/drawing/2014/main" id="{BAE002CF-2FD3-4826-BC23-939AFD453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62897-5556-401F-8FCC-0098B77A70BA}"/>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3695639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23E76D-1BC8-4D1A-96A0-5B08AE876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0E712C-1111-4785-8CF2-272D49C8D7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0D078-BAAB-488B-ABDF-2A9E0BC10F23}"/>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5" name="Footer Placeholder 4">
            <a:extLst>
              <a:ext uri="{FF2B5EF4-FFF2-40B4-BE49-F238E27FC236}">
                <a16:creationId xmlns:a16="http://schemas.microsoft.com/office/drawing/2014/main" id="{3B0A4869-2DF1-4167-AFAB-8AF2281FC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9C8CF1-B868-42F7-A3F2-41E3B15BC081}"/>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403622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2583C-2E85-46E8-9C48-992B50F256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2F2B7-65DF-41AF-B417-21AEC0A5D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74C448-40EE-4155-A0CF-6FCC0370899E}"/>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5" name="Footer Placeholder 4">
            <a:extLst>
              <a:ext uri="{FF2B5EF4-FFF2-40B4-BE49-F238E27FC236}">
                <a16:creationId xmlns:a16="http://schemas.microsoft.com/office/drawing/2014/main" id="{2953C759-FA98-4717-B3CC-E7A7E25DD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C763AD-549C-4AC5-ADF7-B2001AB0DCA8}"/>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178654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D6D25-F5BB-4920-A313-FFC4E6711F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CA43F5-0129-4BA8-94DD-157AD19CF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FD2035-D1E4-4C2B-AF94-5DFDDE1A74D6}"/>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5" name="Footer Placeholder 4">
            <a:extLst>
              <a:ext uri="{FF2B5EF4-FFF2-40B4-BE49-F238E27FC236}">
                <a16:creationId xmlns:a16="http://schemas.microsoft.com/office/drawing/2014/main" id="{08D6BB2C-0648-41A6-A2FC-5EF785EC4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AA5B5-AFE6-413A-B11F-1D193847430B}"/>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243766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58E02-E05F-4263-9D67-4E310E59E4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69B606-F923-4B27-9EC6-08847BAB90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CE8AC8-FE1B-4C84-9F42-D24B134799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DDAF97-FA29-4101-999D-342455022E5F}"/>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6" name="Footer Placeholder 5">
            <a:extLst>
              <a:ext uri="{FF2B5EF4-FFF2-40B4-BE49-F238E27FC236}">
                <a16:creationId xmlns:a16="http://schemas.microsoft.com/office/drawing/2014/main" id="{CE727556-C609-4EFF-A8E3-79E1B6675A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5AF9D4-BA07-4AE9-861A-35BAA5F11EE4}"/>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3271453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CB478-93E0-42D9-903A-00EAD5DE6D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25FB02-93C6-49A0-BF12-B40CA5F0A6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788DEB-246D-4A3D-9F8E-73D6B4BAA5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AF93CB-872E-4D6B-AFB4-E5C659372A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460D32-2E53-493C-B9F3-17F37F83C5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9D3352-D98D-4C27-9AD2-E2ECAC3C9678}"/>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8" name="Footer Placeholder 7">
            <a:extLst>
              <a:ext uri="{FF2B5EF4-FFF2-40B4-BE49-F238E27FC236}">
                <a16:creationId xmlns:a16="http://schemas.microsoft.com/office/drawing/2014/main" id="{D5D612AA-AF40-42ED-9C7A-36A3EB5611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586D07-2A5D-436E-A029-E7F2BD924654}"/>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4457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24170-73FC-45EB-84CB-5BAB69C90B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722BB6-B34E-4899-B80F-2977BF782A49}"/>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4" name="Footer Placeholder 3">
            <a:extLst>
              <a:ext uri="{FF2B5EF4-FFF2-40B4-BE49-F238E27FC236}">
                <a16:creationId xmlns:a16="http://schemas.microsoft.com/office/drawing/2014/main" id="{F2CCAD81-9C63-487C-9B14-FC14A62F7F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435DC1-A3C9-4031-BD67-F5C0ABC60A34}"/>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85479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6D425-4DE4-4F1A-A2D4-92A112102A77}"/>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3" name="Footer Placeholder 2">
            <a:extLst>
              <a:ext uri="{FF2B5EF4-FFF2-40B4-BE49-F238E27FC236}">
                <a16:creationId xmlns:a16="http://schemas.microsoft.com/office/drawing/2014/main" id="{189259C0-9C34-41FE-98C9-341AE32B10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E1AC0C-2F4A-48C2-A376-CE09811F966E}"/>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252164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EC29-E662-421C-98FD-7647BD68BD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1652FE-AFF6-4153-A411-5E632CFF76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1C222D-C77A-4854-A15E-14A0CDFF9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D8CCA9-D060-4B9D-82EB-C2E9F7A35F2E}"/>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6" name="Footer Placeholder 5">
            <a:extLst>
              <a:ext uri="{FF2B5EF4-FFF2-40B4-BE49-F238E27FC236}">
                <a16:creationId xmlns:a16="http://schemas.microsoft.com/office/drawing/2014/main" id="{7F81CEC3-BD14-4FD4-9C5E-1D2011C5AF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642071-0734-457D-B5AC-C48F086FE530}"/>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256525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D2A2-5348-408D-80D7-FCDC5D9D98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E52120-D545-43DC-BBFC-87A47DD382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39D747-2D84-4D1B-B7B9-53173E8CB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91EFC8-5848-4D90-A72B-38523F7C6A67}"/>
              </a:ext>
            </a:extLst>
          </p:cNvPr>
          <p:cNvSpPr>
            <a:spLocks noGrp="1"/>
          </p:cNvSpPr>
          <p:nvPr>
            <p:ph type="dt" sz="half" idx="10"/>
          </p:nvPr>
        </p:nvSpPr>
        <p:spPr/>
        <p:txBody>
          <a:bodyPr/>
          <a:lstStyle/>
          <a:p>
            <a:fld id="{F4BFD4EF-787E-4BBA-853F-4121611B842C}" type="datetimeFigureOut">
              <a:rPr lang="en-US" smtClean="0"/>
              <a:t>19-Feb-20</a:t>
            </a:fld>
            <a:endParaRPr lang="en-US"/>
          </a:p>
        </p:txBody>
      </p:sp>
      <p:sp>
        <p:nvSpPr>
          <p:cNvPr id="6" name="Footer Placeholder 5">
            <a:extLst>
              <a:ext uri="{FF2B5EF4-FFF2-40B4-BE49-F238E27FC236}">
                <a16:creationId xmlns:a16="http://schemas.microsoft.com/office/drawing/2014/main" id="{F7B755A3-444C-47BE-984E-FFC75F9B5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5B27D5-BDAA-4F43-BDCA-D7A428FFC5C8}"/>
              </a:ext>
            </a:extLst>
          </p:cNvPr>
          <p:cNvSpPr>
            <a:spLocks noGrp="1"/>
          </p:cNvSpPr>
          <p:nvPr>
            <p:ph type="sldNum" sz="quarter" idx="12"/>
          </p:nvPr>
        </p:nvSpPr>
        <p:spPr/>
        <p:txBody>
          <a:bodyPr/>
          <a:lstStyle/>
          <a:p>
            <a:fld id="{30933177-7659-4AF5-B694-5415A630A2A4}" type="slidenum">
              <a:rPr lang="en-US" smtClean="0"/>
              <a:t>‹#›</a:t>
            </a:fld>
            <a:endParaRPr lang="en-US"/>
          </a:p>
        </p:txBody>
      </p:sp>
    </p:spTree>
    <p:extLst>
      <p:ext uri="{BB962C8B-B14F-4D97-AF65-F5344CB8AC3E}">
        <p14:creationId xmlns:p14="http://schemas.microsoft.com/office/powerpoint/2010/main" val="4136142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163ED3-23D8-4A0F-8DCD-453EAECB41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C6BF3-4649-465D-B0D0-AEDA27FD6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1DF1F-1AC4-4452-8672-DF927804C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FD4EF-787E-4BBA-853F-4121611B842C}" type="datetimeFigureOut">
              <a:rPr lang="en-US" smtClean="0"/>
              <a:t>19-Feb-20</a:t>
            </a:fld>
            <a:endParaRPr lang="en-US"/>
          </a:p>
        </p:txBody>
      </p:sp>
      <p:sp>
        <p:nvSpPr>
          <p:cNvPr id="5" name="Footer Placeholder 4">
            <a:extLst>
              <a:ext uri="{FF2B5EF4-FFF2-40B4-BE49-F238E27FC236}">
                <a16:creationId xmlns:a16="http://schemas.microsoft.com/office/drawing/2014/main" id="{8DB8FEB7-3704-4DC1-8462-FD9AD32205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2BF638-14BA-4696-9118-BB68DE2E6E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33177-7659-4AF5-B694-5415A630A2A4}" type="slidenum">
              <a:rPr lang="en-US" smtClean="0"/>
              <a:t>‹#›</a:t>
            </a:fld>
            <a:endParaRPr lang="en-US"/>
          </a:p>
        </p:txBody>
      </p:sp>
    </p:spTree>
    <p:extLst>
      <p:ext uri="{BB962C8B-B14F-4D97-AF65-F5344CB8AC3E}">
        <p14:creationId xmlns:p14="http://schemas.microsoft.com/office/powerpoint/2010/main" val="171758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9F22D-D693-4D6B-BB75-909E5A64C2D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FFD5634-C3C5-4780-81D5-A68E60F4E31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4183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62F0-747D-42D2-9D85-935B02885EF6}"/>
              </a:ext>
            </a:extLst>
          </p:cNvPr>
          <p:cNvSpPr>
            <a:spLocks noGrp="1"/>
          </p:cNvSpPr>
          <p:nvPr>
            <p:ph idx="1"/>
          </p:nvPr>
        </p:nvSpPr>
        <p:spPr>
          <a:xfrm>
            <a:off x="329784" y="224852"/>
            <a:ext cx="11587396" cy="6400800"/>
          </a:xfrm>
        </p:spPr>
        <p:txBody>
          <a:bodyPr>
            <a:normAutofit/>
          </a:bodyPr>
          <a:lstStyle/>
          <a:p>
            <a:pPr marL="0" indent="0" algn="just" rtl="1">
              <a:buNone/>
            </a:pPr>
            <a:r>
              <a:rPr lang="ar-JO" sz="3600" b="1" dirty="0"/>
              <a:t>متى يجب أن تتوقف رافعة بسبب سرعة الرياح القوية؟</a:t>
            </a:r>
          </a:p>
          <a:p>
            <a:pPr marL="0" indent="0" algn="just" rtl="1">
              <a:buNone/>
            </a:pPr>
            <a:endParaRPr lang="ar-JO" sz="3600" b="1" dirty="0"/>
          </a:p>
          <a:p>
            <a:pPr marL="0" indent="0" algn="just" rtl="1">
              <a:buNone/>
            </a:pPr>
            <a:r>
              <a:rPr lang="ar-JO" sz="3600" b="1" dirty="0"/>
              <a:t>يضيف الطقس القاسي خطرًا على عمليات الرفع ، وقد يلزم اتخاذ إجراءات سريعة لمنع وقوع الحوادث.</a:t>
            </a:r>
          </a:p>
          <a:p>
            <a:pPr marL="0" indent="0" algn="just" rtl="1">
              <a:buNone/>
            </a:pPr>
            <a:r>
              <a:rPr lang="ar-JO" sz="3600" b="1" dirty="0"/>
              <a:t>في إدارة المخاطر الخطوة الأولى هي معرفة ظروف الطقس وبما فيها سرعة الرياح بدقة في جميع الأوقات.</a:t>
            </a:r>
          </a:p>
          <a:p>
            <a:pPr marL="0" indent="0" algn="just" rtl="1">
              <a:buNone/>
            </a:pPr>
            <a:r>
              <a:rPr lang="ar-JO" sz="3600" b="1" dirty="0"/>
              <a:t>وبناء على مواصفات الرافعة المستخدمة يمكن لمشغلي الالية ومديري لمشاريع أن يقرروا ما إذا كانت علمية الرفع يمكن ان تستمر امان</a:t>
            </a:r>
          </a:p>
        </p:txBody>
      </p:sp>
    </p:spTree>
    <p:extLst>
      <p:ext uri="{BB962C8B-B14F-4D97-AF65-F5344CB8AC3E}">
        <p14:creationId xmlns:p14="http://schemas.microsoft.com/office/powerpoint/2010/main" val="997501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62F0-747D-42D2-9D85-935B02885EF6}"/>
              </a:ext>
            </a:extLst>
          </p:cNvPr>
          <p:cNvSpPr>
            <a:spLocks noGrp="1"/>
          </p:cNvSpPr>
          <p:nvPr>
            <p:ph idx="1"/>
          </p:nvPr>
        </p:nvSpPr>
        <p:spPr>
          <a:xfrm>
            <a:off x="329784" y="224852"/>
            <a:ext cx="11587396" cy="6400800"/>
          </a:xfrm>
        </p:spPr>
        <p:txBody>
          <a:bodyPr>
            <a:normAutofit/>
          </a:bodyPr>
          <a:lstStyle/>
          <a:p>
            <a:pPr marL="0" indent="0" algn="just" rtl="1">
              <a:buNone/>
            </a:pPr>
            <a:r>
              <a:rPr lang="ar-JO" sz="3600" b="1" dirty="0"/>
              <a:t>وهنا جب على الشركة المصنعة للرافعة ان توفر جداول الاحمال وعوامل الدوران وسرعة الرياح القصوى التي يجب ان يتم إيقاف العمل عندها مع اخذ بعين الاعتبار أن هذه المواصفات تتغير وفقًا لنوع وشكل الحمل.</a:t>
            </a:r>
          </a:p>
          <a:p>
            <a:pPr marL="0" indent="0" algn="just" rtl="1">
              <a:buNone/>
            </a:pPr>
            <a:r>
              <a:rPr lang="ar-JO" sz="3600" b="1" dirty="0"/>
              <a:t>لكن في حال عدم توفر هذه البيانات يجب اتباع بروتوكولات السلامة العامة عند التعامل مع الرافعات والمتبعة مع الجهات المختصة</a:t>
            </a:r>
          </a:p>
          <a:p>
            <a:pPr marL="0" indent="0" algn="just" rtl="1">
              <a:buNone/>
            </a:pPr>
            <a:r>
              <a:rPr lang="ar-JO" sz="3600" b="1" dirty="0"/>
              <a:t>يجب علينا معرفة اتجاه الرياح وهه من الامور الهامة ايضا لأنه يحدد كيفية تحميل الرافعة على سبيل المثال الرياح الجانبية لها تأثيرات مختلفة عن الرياح التي تهب من وراء الرافعة.</a:t>
            </a:r>
          </a:p>
          <a:p>
            <a:pPr marL="0" indent="0" algn="just" rtl="1">
              <a:buNone/>
            </a:pPr>
            <a:r>
              <a:rPr lang="ar-JO" sz="3600" b="1" dirty="0"/>
              <a:t>ولا ننسى ايضا مراعاة شدة الاضطراب لأنه يخلق أحمالًا إضافية حتى عندما لا تتغير سرعة الرياح</a:t>
            </a:r>
          </a:p>
        </p:txBody>
      </p:sp>
    </p:spTree>
    <p:extLst>
      <p:ext uri="{BB962C8B-B14F-4D97-AF65-F5344CB8AC3E}">
        <p14:creationId xmlns:p14="http://schemas.microsoft.com/office/powerpoint/2010/main" val="2997830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62F0-747D-42D2-9D85-935B02885EF6}"/>
              </a:ext>
            </a:extLst>
          </p:cNvPr>
          <p:cNvSpPr>
            <a:spLocks noGrp="1"/>
          </p:cNvSpPr>
          <p:nvPr>
            <p:ph idx="1"/>
          </p:nvPr>
        </p:nvSpPr>
        <p:spPr>
          <a:xfrm>
            <a:off x="329784" y="224852"/>
            <a:ext cx="11587396" cy="6400800"/>
          </a:xfrm>
        </p:spPr>
        <p:txBody>
          <a:bodyPr>
            <a:normAutofit fontScale="77500" lnSpcReduction="20000"/>
          </a:bodyPr>
          <a:lstStyle/>
          <a:p>
            <a:pPr marL="0" indent="0" algn="just" rtl="1">
              <a:buNone/>
            </a:pPr>
            <a:r>
              <a:rPr lang="ar-JO" sz="3600" dirty="0"/>
              <a:t>هناك سؤال يجب ان نتعرف على اجابته وهو هل تؤثر سرعة الرياح على قدرة الرافعة ؟</a:t>
            </a:r>
          </a:p>
          <a:p>
            <a:pPr marL="0" indent="0" algn="just" rtl="1">
              <a:buNone/>
            </a:pPr>
            <a:r>
              <a:rPr lang="ar-JO" sz="3600" dirty="0"/>
              <a:t>الرافعات لها حد تحميل ، مثل أي هيكل. تمارس الرياح قوة أكبر عندما تزيد سرعتها ، وتستخدم الرافعة بعضًا من سعة التحميل الخاصة بها لتحمل هذه القوة. نتيجة لذلك ، يتم تقليل قدرة الرافعة الفعالة. يجب الاتصال بمصنعي الرافعات إذا كانت بيانات التحميل مفقودة. يجب أن تكون هذه المعلومات متاحة لجميع المشاركين في المصعد ، وخاصة المشغل.</a:t>
            </a:r>
          </a:p>
          <a:p>
            <a:pPr marL="0" indent="0" algn="just" rtl="1">
              <a:buNone/>
            </a:pPr>
            <a:r>
              <a:rPr lang="ar-JO" sz="3600" dirty="0"/>
              <a:t>عندما يتضمن المشروع أنواعًا مختلفة من الرافعات ، يكون وجود معلومات محددة لكل منها أمرًا مهمًا ، نظرًا لأن خصائص التحميل قد تتغير. ضع في اعتبارك أيضًا أن ظروف الرياح قد تتغير عبر المسافات والارتفاعات الصغيرة ، ويجب قياسها لكل رافعة. لا توفر محطة واحدة للطقس في موقع به رافعات متعددة قدرة معينة كافية.</a:t>
            </a:r>
          </a:p>
          <a:p>
            <a:pPr marL="0" indent="0" algn="just" rtl="1">
              <a:buNone/>
            </a:pPr>
            <a:r>
              <a:rPr lang="ar-JO" sz="3600" dirty="0"/>
              <a:t>قد تكون هناك حالات يكون فيها المصعد مبرمجًا بالفعل ، ولا تزال بعض البيانات من الشركة المصنعة للرافعة مفقودة. إذا كان لا يمكن تأجيل المصعد ولم تكن معلومات حمولة الرافعة محددة ، يمكن للمقاولين اتباع الإرشادات العامة للسلامة:</a:t>
            </a:r>
          </a:p>
          <a:p>
            <a:pPr marL="0" indent="0" algn="just" rtl="1">
              <a:buNone/>
            </a:pPr>
            <a:r>
              <a:rPr lang="ar-JO" sz="3600" dirty="0"/>
              <a:t>هناك "قاعدة عامة" تدرس إيقاف الرافعة إذا وصلت سرعة الرياح إلى 20 ميلاً في الساعة.</a:t>
            </a:r>
          </a:p>
          <a:p>
            <a:pPr marL="0" indent="0" algn="just" rtl="1">
              <a:buNone/>
            </a:pPr>
            <a:r>
              <a:rPr lang="ar-JO" sz="3600" dirty="0"/>
              <a:t>يجب على مديري المشاريع والأشخاص المعينين إعادة النظر في المصاعد إذا زادت سرعة الرياح بشكل خطير ، حتى قبل أن تصل إلى 20 ميلاً في الساعة.</a:t>
            </a:r>
          </a:p>
          <a:p>
            <a:pPr marL="0" indent="0" algn="just" rtl="1">
              <a:buNone/>
            </a:pPr>
            <a:r>
              <a:rPr lang="ar-JO" sz="3600" dirty="0"/>
              <a:t>يمكن أن تتغير القوى التي تمارس على الرافعة بسبب عوامل خارجية ، حتى لو لم يتغير الحمل نفسه. على سبيل المثال ، يمكن أن تهب الرياح من وراء الرافعة الحمل بعيدًا. هذا يزيد من دائرة نصف قطرها سوينغ وقوة الانحناء.</a:t>
            </a:r>
          </a:p>
        </p:txBody>
      </p:sp>
    </p:spTree>
    <p:extLst>
      <p:ext uri="{BB962C8B-B14F-4D97-AF65-F5344CB8AC3E}">
        <p14:creationId xmlns:p14="http://schemas.microsoft.com/office/powerpoint/2010/main" val="82904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62F0-747D-42D2-9D85-935B02885EF6}"/>
              </a:ext>
            </a:extLst>
          </p:cNvPr>
          <p:cNvSpPr>
            <a:spLocks noGrp="1"/>
          </p:cNvSpPr>
          <p:nvPr>
            <p:ph idx="1"/>
          </p:nvPr>
        </p:nvSpPr>
        <p:spPr>
          <a:xfrm>
            <a:off x="329784" y="224852"/>
            <a:ext cx="11587396" cy="6400800"/>
          </a:xfrm>
        </p:spPr>
        <p:txBody>
          <a:bodyPr>
            <a:normAutofit/>
          </a:bodyPr>
          <a:lstStyle/>
          <a:p>
            <a:pPr marL="0" indent="0" algn="just" rtl="1">
              <a:buNone/>
            </a:pPr>
            <a:r>
              <a:rPr lang="ar-JO" sz="3600" dirty="0"/>
              <a:t>نظرًا لأن سرعة الرياح تميل إلى الارتفاع مع الارتفاع ، فينبغي قياسها عند أعلى نقطة ممكنة من كل رافعة. لا يكون قياس مستوى سطح الأرض ذا فائدة تذكر ، لأنه لا يعكس ظروف الرياح التي تعرضت لها الرافعة.</a:t>
            </a:r>
          </a:p>
          <a:p>
            <a:pPr marL="0" indent="0" algn="just" rtl="1">
              <a:buNone/>
            </a:pPr>
            <a:endParaRPr lang="ar-JO" sz="3600" dirty="0"/>
          </a:p>
        </p:txBody>
      </p:sp>
    </p:spTree>
    <p:extLst>
      <p:ext uri="{BB962C8B-B14F-4D97-AF65-F5344CB8AC3E}">
        <p14:creationId xmlns:p14="http://schemas.microsoft.com/office/powerpoint/2010/main" val="4250918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471</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Tomasz Fayyad</dc:creator>
  <cp:lastModifiedBy>Ahmad Tomasz Fayyad</cp:lastModifiedBy>
  <cp:revision>6</cp:revision>
  <dcterms:created xsi:type="dcterms:W3CDTF">2020-02-19T14:29:05Z</dcterms:created>
  <dcterms:modified xsi:type="dcterms:W3CDTF">2020-02-19T15:06:19Z</dcterms:modified>
</cp:coreProperties>
</file>