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4500" cy="9925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3126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49688" y="0"/>
            <a:ext cx="2944812" cy="496888"/>
          </a:xfrm>
          <a:prstGeom prst="rect">
            <a:avLst/>
          </a:prstGeom>
        </p:spPr>
        <p:txBody>
          <a:bodyPr vert="horz" lIns="91422" tIns="45711" rIns="91422" bIns="45711" rtlCol="1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44812" cy="496888"/>
          </a:xfrm>
          <a:prstGeom prst="rect">
            <a:avLst/>
          </a:prstGeom>
        </p:spPr>
        <p:txBody>
          <a:bodyPr vert="horz" lIns="91422" tIns="45711" rIns="91422" bIns="45711" rtlCol="1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EB6D12F-C3D0-4FD2-9AB3-893C3856FF8F}" type="datetimeFigureOut">
              <a:rPr lang="ar-JO"/>
              <a:pPr>
                <a:defRPr/>
              </a:pPr>
              <a:t>09/11/1437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49688" y="9426575"/>
            <a:ext cx="2944812" cy="496888"/>
          </a:xfrm>
          <a:prstGeom prst="rect">
            <a:avLst/>
          </a:prstGeom>
        </p:spPr>
        <p:txBody>
          <a:bodyPr vert="horz" lIns="91422" tIns="45711" rIns="91422" bIns="45711" rtlCol="1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9426575"/>
            <a:ext cx="2944812" cy="496888"/>
          </a:xfrm>
          <a:prstGeom prst="rect">
            <a:avLst/>
          </a:prstGeom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9B926E4-9EEE-4C63-BC6F-0581109B851A}" type="slidenum">
              <a:rPr lang="ar-JO" altLang="da-DK"/>
              <a:pPr/>
              <a:t>‹#›</a:t>
            </a:fld>
            <a:endParaRPr lang="ar-JO" altLang="da-DK"/>
          </a:p>
        </p:txBody>
      </p:sp>
    </p:spTree>
    <p:extLst>
      <p:ext uri="{BB962C8B-B14F-4D97-AF65-F5344CB8AC3E}">
        <p14:creationId xmlns:p14="http://schemas.microsoft.com/office/powerpoint/2010/main" val="2821762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63967B-637A-4665-93CD-E0C07ACCC41D}" type="datetimeFigureOut">
              <a:rPr lang="en-US"/>
              <a:pPr>
                <a:defRPr/>
              </a:pPr>
              <a:t>8/12/2016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5600" cy="4465638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6575"/>
            <a:ext cx="2944813" cy="49688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26575"/>
            <a:ext cx="2944813" cy="496888"/>
          </a:xfrm>
          <a:prstGeom prst="rect">
            <a:avLst/>
          </a:prstGeom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683FAE9-0D45-47E0-A732-BB8F76F78F69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233542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JO" altLang="da-DK"/>
          </a:p>
        </p:txBody>
      </p:sp>
      <p:sp>
        <p:nvSpPr>
          <p:cNvPr id="1843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8CAC02-B383-44A1-A540-A41867C7CEC9}" type="slidenum">
              <a:rPr lang="ar-SA" altLang="da-DK">
                <a:latin typeface="Calibri" panose="020F0502020204030204" pitchFamily="34" charset="0"/>
              </a:rPr>
              <a:pPr eaLnBrk="1" hangingPunct="1"/>
              <a:t>5</a:t>
            </a:fld>
            <a:endParaRPr lang="en-US" altLang="da-DK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97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altLang="da-DK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9A6FB6-371F-46F4-9092-7DCB4D1580A9}" type="slidenum">
              <a:rPr lang="ar-SA" altLang="da-DK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da-DK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32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8B4E2-C1DB-43E9-A7A0-766CD496ABC5}" type="datetimeFigureOut">
              <a:rPr lang="en-US"/>
              <a:pPr>
                <a:defRPr/>
              </a:pPr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1067F-8945-4D1B-A631-02CFCF62BB1B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69743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344E9-D193-4F70-B9D4-093FC899BD5E}" type="datetimeFigureOut">
              <a:rPr lang="en-US"/>
              <a:pPr>
                <a:defRPr/>
              </a:pPr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E02C3-BAFB-4A5C-8BE0-12FADAF8F970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47794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52DC1-0463-4979-BD5E-73AAAADF22DC}" type="datetimeFigureOut">
              <a:rPr lang="en-US"/>
              <a:pPr>
                <a:defRPr/>
              </a:pPr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98844-1635-4112-83FE-3740EABE32BE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267993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51365-E0EA-4A80-AE80-38904EB2A9C0}" type="datetimeFigureOut">
              <a:rPr lang="en-US"/>
              <a:pPr>
                <a:defRPr/>
              </a:pPr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621B2-4EA3-4717-A15A-735CAAD1384E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73429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C53FE-B5CE-4C07-A2C9-3E41170F5B20}" type="datetimeFigureOut">
              <a:rPr lang="en-US"/>
              <a:pPr>
                <a:defRPr/>
              </a:pPr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C9CAC-58C1-45F9-87AB-0980C76518D5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8242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0C485-8C73-404A-95C1-6B9BBBC5D336}" type="datetimeFigureOut">
              <a:rPr lang="en-US"/>
              <a:pPr>
                <a:defRPr/>
              </a:pPr>
              <a:t>8/12/2016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EB6A-6C5A-4B92-AEC7-95F795FA3858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41931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F36B8-DEE9-489D-A1A3-7AB6CE48CCCB}" type="datetimeFigureOut">
              <a:rPr lang="en-US"/>
              <a:pPr>
                <a:defRPr/>
              </a:pPr>
              <a:t>8/12/2016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C132B-33D4-40F8-A299-77BEA86E530B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6161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468C9-9CC4-4FDB-9B9F-ED706A4662A6}" type="datetimeFigureOut">
              <a:rPr lang="en-US"/>
              <a:pPr>
                <a:defRPr/>
              </a:pPr>
              <a:t>8/12/2016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98C3A-2BC2-47B7-9C29-B033E45DE81D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54400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4CB25-CFE7-4233-89F9-E48AB4E8B896}" type="datetimeFigureOut">
              <a:rPr lang="en-US"/>
              <a:pPr>
                <a:defRPr/>
              </a:pPr>
              <a:t>8/12/2016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4BDB2-8BC0-43ED-97CE-9ED0A5E5AF33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31607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096E6-3E89-43CB-A82E-FB7D2E050A6C}" type="datetimeFigureOut">
              <a:rPr lang="en-US"/>
              <a:pPr>
                <a:defRPr/>
              </a:pPr>
              <a:t>8/12/2016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57297-D7D6-4E90-92F5-982B1067B61D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67669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2E255-5E9F-498C-93E1-A7FA67232B2F}" type="datetimeFigureOut">
              <a:rPr lang="en-US"/>
              <a:pPr>
                <a:defRPr/>
              </a:pPr>
              <a:t>8/12/2016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9FED0-44BF-4DF4-A8BC-EA495D8EC938}" type="slidenum">
              <a:rPr lang="ar-SA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45854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/>
              <a:t>Click to edit Master text styles</a:t>
            </a:r>
          </a:p>
          <a:p>
            <a:pPr lvl="1"/>
            <a:r>
              <a:rPr lang="en-US" altLang="da-DK"/>
              <a:t>Second level</a:t>
            </a:r>
          </a:p>
          <a:p>
            <a:pPr lvl="2"/>
            <a:r>
              <a:rPr lang="en-US" altLang="da-DK"/>
              <a:t>Third level</a:t>
            </a:r>
          </a:p>
          <a:p>
            <a:pPr lvl="3"/>
            <a:r>
              <a:rPr lang="en-US" altLang="da-DK"/>
              <a:t>Fourth level</a:t>
            </a:r>
          </a:p>
          <a:p>
            <a:pPr lvl="4"/>
            <a:r>
              <a:rPr lang="en-US" altLang="da-DK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AB08A6-F3B9-49C7-BEBA-F1FBE9622C96}" type="datetimeFigureOut">
              <a:rPr lang="en-US"/>
              <a:pPr>
                <a:defRPr/>
              </a:pPr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06D5486-423B-47F5-9A7E-EBC459F538B5}" type="slidenum">
              <a:rPr lang="ar-SA" altLang="da-DK"/>
              <a:pPr/>
              <a:t>‹#›</a:t>
            </a:fld>
            <a:endParaRPr lang="en-US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077200" cy="2609850"/>
          </a:xfrm>
        </p:spPr>
        <p:txBody>
          <a:bodyPr/>
          <a:lstStyle/>
          <a:p>
            <a:pPr eaLnBrk="1" hangingPunct="1"/>
            <a:r>
              <a:rPr lang="ar-JO" altLang="da-DK" sz="5400" b="1">
                <a:solidFill>
                  <a:srgbClr val="00FFCC"/>
                </a:solidFill>
              </a:rPr>
              <a:t>دور مشرف السلامة في الحد من حوادث و إصابات العمل و زيادة الانتاجية</a:t>
            </a:r>
            <a:endParaRPr lang="en-US" altLang="da-DK" sz="5400" b="1">
              <a:solidFill>
                <a:srgbClr val="00FFCC"/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400800" cy="1752600"/>
          </a:xfrm>
        </p:spPr>
        <p:txBody>
          <a:bodyPr/>
          <a:lstStyle/>
          <a:p>
            <a:pPr eaLnBrk="1" hangingPunct="1"/>
            <a:r>
              <a:rPr lang="ar-JO" altLang="da-DK" sz="4000" b="1" dirty="0">
                <a:solidFill>
                  <a:srgbClr val="00FF00"/>
                </a:solidFill>
              </a:rPr>
              <a:t>أعداد</a:t>
            </a:r>
          </a:p>
          <a:p>
            <a:pPr eaLnBrk="1" hangingPunct="1"/>
            <a:r>
              <a:rPr lang="ar-JO" altLang="da-DK" sz="4400" b="1" dirty="0">
                <a:solidFill>
                  <a:srgbClr val="00FF00"/>
                </a:solidFill>
              </a:rPr>
              <a:t>عبدالباسط محمد </a:t>
            </a:r>
            <a:r>
              <a:rPr lang="ar-JO" altLang="da-DK" sz="4400" b="1" dirty="0" err="1">
                <a:solidFill>
                  <a:srgbClr val="00FF00"/>
                </a:solidFill>
              </a:rPr>
              <a:t>ابوغزله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altLang="da-DK"/>
              <a:t>واجبات مشرف السلامة</a:t>
            </a:r>
            <a:endParaRPr lang="en-US" altLang="da-DK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/>
          <a:lstStyle/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1. إعداد خطط لبرامج السلامة و الصحة المهنية في المؤسسة          بما في ذلك الخطط السنوية اللازمة لذلك .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2. التفتيش الدوري على جميع اماكن العمل و وضع وسائل             الوقاية بشكل مناسب من مخاطرها و أضرارها سواء منها       أدوات الوقاية الشخصية أو الموضوعة على الآلات .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3. إجراء القياسات اللازمة باستخدام الأجهزة المناسبة لتحديد هذه      الأخطاء بحسب الأحوال و إثباتها في سجل خاص للرجوع       إليها و متابعتها طبقا لطبيعة العمل .  </a:t>
            </a:r>
            <a:endParaRPr lang="en-US" alt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248400"/>
          </a:xfrm>
        </p:spPr>
        <p:txBody>
          <a:bodyPr/>
          <a:lstStyle/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 sz="4000"/>
              <a:t>4. معاينة الحوادث و تسجيلها و إعداد التقارير         عنها متضمنة الوسائل و الأحتياطات الواقية     الكفيلة لتلافي تكرارها  و إعداد الأحصائيات      الخاصة بحوادث و إصابات العمل والأمراض    المهنية و العادية و المزمنة على أن تقدم           لوزارة العمل كل 3 أشهر (المعني الادارة الرئيسة الشميساني) .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 sz="4000"/>
              <a:t>5. معاينة أماكن العمل التي يثبت بها الأصابة بأحد     الأمراض المهنية و إعداد تقرير بظروف         العمل بالاستعانة بطبيب المؤسسة إن وجد .  </a:t>
            </a:r>
            <a:endParaRPr lang="en-US" altLang="da-DK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6. متابعة توفير وسائل الوقاية من الحريق و أجهزة الاسعافات         الاولية و تنظيم وسائل نقل المصابين إلى العيادات الطبية أو     المستشفيات إن لزم الأمر و ملاحظة الترتيب و التنظيم  و       النظافة الجيدة في المؤسسة و متابعتها .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endParaRPr lang="ar-JO" altLang="da-DK"/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7. الاشتراك مع المختصيين في إعداد برامج التدريب للعاملين في     المؤسسة لوقايتهم من المخاطر و الحوادث و الاصابات  و       الامراض المهنية و التأكد من اجتيازهم الاختبارات الخاصة     بذلك بكفاءة عالية </a:t>
            </a:r>
            <a:endParaRPr lang="en-US" alt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324600"/>
          </a:xfrm>
        </p:spPr>
        <p:txBody>
          <a:bodyPr/>
          <a:lstStyle/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8. ابداء الرأي في توريد الآلات أو المواد التي تستخدمها المؤسسة     في الانتاج و ذلك لتوافر شروط السلامة و الصحة المهنية       لها .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endParaRPr lang="ar-JO" altLang="da-DK"/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9. إعداد لوائح تعليميه و ارشادية و تحذيرية حول أمور السلامة و    الصحة المهنية . </a:t>
            </a:r>
            <a:endParaRPr lang="en-US" alt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altLang="da-DK"/>
              <a:t>أنواع التفتيش التي يقوم بها مشرف السلامة</a:t>
            </a:r>
            <a:endParaRPr lang="en-US" altLang="da-DK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يعتبر التفتيش من أهم الوسائل الرئيسة في اكتشاف اسباب الحوادث في المؤسسة من أجل تحديد الوقاية اللازمة لتلافي الأخطار و منع وقوع الحوادث و الاصابات و الامراض المهنية و يتم تفتيش بعدة طرق أهمها :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1. التفتيش الفني العام                2. التفتيش الفني الدوري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3. التفتيش المتقطع                   4. التفتيش المستمر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5. التفتيش لغايات محددة            6. التفتيش بهدف التحقيق</a:t>
            </a:r>
            <a:endParaRPr lang="en-US" alt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ar-JO" altLang="da-DK" sz="9600"/>
              <a:t>شكرا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r-JO" altLang="da-DK" sz="9600"/>
              <a:t>لحسن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r-JO" altLang="da-DK" sz="9600"/>
              <a:t>استماعكم</a:t>
            </a:r>
            <a:endParaRPr lang="en-US" altLang="da-DK" sz="9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eaLnBrk="1" hangingPunct="1"/>
            <a:r>
              <a:rPr lang="ar-JO" altLang="da-DK"/>
              <a:t>مفهوم السلامة و الصحة المهنية	</a:t>
            </a:r>
            <a:endParaRPr lang="en-US" altLang="da-DK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هو ذلك العلم الذي يهدف إلى :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endParaRPr lang="ar-JO" altLang="da-DK"/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              - حماية القوى العاملة 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              - المحافظة على الآلات و الماكنات و المعدات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              - المحافظة على المواد الأولية و المنتجة .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              - تحسين بيئة العمل  </a:t>
            </a:r>
          </a:p>
        </p:txBody>
      </p:sp>
      <p:sp>
        <p:nvSpPr>
          <p:cNvPr id="3076" name="عنصر نائب لرقم الشريحة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2BD8700-2E57-49FC-BAA0-1CDFCE324FD9}" type="slidenum">
              <a:rPr lang="ar-SA" altLang="da-DK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da-DK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 rtlCol="0">
            <a:normAutofit lnSpcReduction="10000"/>
          </a:bodyPr>
          <a:lstStyle/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sz="4800" dirty="0"/>
              <a:t>السلامة تعني :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/>
              <a:t>              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/>
              <a:t>                - عنوان الادارة الناجحة 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/>
              <a:t>                - اطمئنان لصاحب العمل 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/>
              <a:t>                - سلامة و راحة و فاعلية للعاملين 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/>
              <a:t>                - سلاسة سير العمل 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/>
              <a:t>                - زيادة في الأرباح 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/>
              <a:t>                - حماية للمجتمع 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/>
              <a:t>                - مواصلة للتطوير</a:t>
            </a: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/>
              <a:t>  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r" eaLnBrk="1" hangingPunct="1">
              <a:buFont typeface="Arial" panose="020B0604020202020204" pitchFamily="34" charset="0"/>
              <a:buNone/>
            </a:pPr>
            <a:endParaRPr lang="ar-JO" altLang="da-DK" sz="4800"/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 sz="4800"/>
              <a:t>اهمال السلامة يؤدي إلى :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endParaRPr lang="ar-JO" altLang="da-DK" sz="4800"/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/>
              <a:t>                        </a:t>
            </a:r>
            <a:r>
              <a:rPr lang="ar-JO" altLang="da-DK" sz="4400"/>
              <a:t>- ضحايا و إصابات بشرية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 sz="4400"/>
              <a:t>                 - خسائر مادية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 sz="4400"/>
              <a:t>                 - ملوثات بيئية</a:t>
            </a:r>
            <a:r>
              <a:rPr lang="ar-JO" altLang="da-DK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ar-JO" altLang="da-DK"/>
          </a:p>
          <a:p>
            <a:pPr algn="ctr" eaLnBrk="1" hangingPunct="1">
              <a:buFont typeface="Arial" panose="020B0604020202020204" pitchFamily="34" charset="0"/>
              <a:buNone/>
            </a:pPr>
            <a:endParaRPr lang="ar-JO" altLang="da-DK"/>
          </a:p>
          <a:p>
            <a:pPr algn="ctr" eaLnBrk="1" hangingPunct="1">
              <a:buFont typeface="Arial" panose="020B0604020202020204" pitchFamily="34" charset="0"/>
              <a:buNone/>
            </a:pPr>
            <a:endParaRPr lang="ar-JO" altLang="da-DK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r-JO" altLang="da-DK" sz="7200"/>
              <a:t>من هو مشرف السلامة     و الصحة المهنية ؟؟!</a:t>
            </a:r>
            <a:endParaRPr lang="en-US" altLang="da-DK" sz="7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 rtlCol="0">
            <a:normAutofit lnSpcReduction="10000"/>
          </a:bodyPr>
          <a:lstStyle/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/>
              <a:t>   </a:t>
            </a:r>
            <a:r>
              <a:rPr lang="ar-JO" sz="5400" dirty="0"/>
              <a:t>هو شخص مؤهل و مدرب تدريبا يتفق و مستوى مسئوليات و طبيعة العمل الذي تزاوله المؤسسة التي يعمل بها و ذلك للاشراف على أمور السلامة و الصحة المهنية في المؤسسة و يكون أرتباطه مباشرة بالمدير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58213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ar-JO" altLang="da-DK" b="1">
              <a:cs typeface="Andalus" panose="02020603050405020304" pitchFamily="18" charset="-78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ar-JO" altLang="da-DK" b="1">
              <a:cs typeface="Andalus" panose="02020603050405020304" pitchFamily="18" charset="-78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r-JO" altLang="da-DK" b="1" dirty="0">
                <a:cs typeface="Andalus" panose="02020603050405020304" pitchFamily="18" charset="-78"/>
              </a:rPr>
              <a:t>نظام رقم (7) لسنة 1998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r-JO" altLang="da-DK" sz="4400" b="1" dirty="0">
                <a:cs typeface="Andalus" panose="02020603050405020304" pitchFamily="18" charset="-78"/>
              </a:rPr>
              <a:t>نظام تشكيل لجان و مشرفي السلامة و الصحة المهنية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r-JO" altLang="da-DK" b="1" dirty="0">
                <a:cs typeface="Andalus" panose="02020603050405020304" pitchFamily="18" charset="-78"/>
              </a:rPr>
              <a:t>صادر بمقتضى المادة (85) من قانون العمل رقم (8) لسنة </a:t>
            </a:r>
            <a:endParaRPr lang="ar-JO" altLang="da-DK" dirty="0">
              <a:cs typeface="Andalus" panose="02020603050405020304" pitchFamily="18" charset="-78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r-JO" altLang="da-DK" b="1" dirty="0">
                <a:latin typeface="Andalus"/>
                <a:cs typeface="Andalus" panose="02020603050405020304" pitchFamily="18" charset="-78"/>
              </a:rPr>
              <a:t>1996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r-JO" altLang="da-DK" b="1" dirty="0">
                <a:latin typeface="Andalus"/>
                <a:cs typeface="Andalus" panose="02020603050405020304" pitchFamily="18" charset="-78"/>
              </a:rPr>
              <a:t>في المملكة الأردنية الهاشمية</a:t>
            </a:r>
            <a:endParaRPr lang="en-US" altLang="da-DK" b="1">
              <a:latin typeface="Andalus"/>
              <a:cs typeface="Andalus" panose="02020603050405020304" pitchFamily="18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5821363"/>
          </a:xfrm>
        </p:spPr>
        <p:txBody>
          <a:bodyPr/>
          <a:lstStyle/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 sz="5400"/>
              <a:t>المادة (4) </a:t>
            </a:r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ar-JO" altLang="da-DK" sz="5400"/>
              <a:t> على كل مؤسسة أن تشكل جهازاَ وظيفياَ متخصصاَ للسلامة و الصحة المهنية يتناسب عدده مع حجم العمالة فيها و ذلك طبقا للجدول التالي : </a:t>
            </a:r>
            <a:endParaRPr lang="en-US" altLang="da-DK" sz="5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54013"/>
          <a:ext cx="8229600" cy="521176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384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45022">
                <a:tc>
                  <a:txBody>
                    <a:bodyPr/>
                    <a:lstStyle/>
                    <a:p>
                      <a:pPr algn="ctr"/>
                      <a:r>
                        <a:rPr lang="ar-JO" sz="2800" b="1" dirty="0"/>
                        <a:t>لجنة سلامة </a:t>
                      </a:r>
                    </a:p>
                    <a:p>
                      <a:pPr algn="ctr"/>
                      <a:r>
                        <a:rPr lang="ar-JO" sz="2800" b="1" dirty="0"/>
                        <a:t>و صحة مهنية</a:t>
                      </a:r>
                      <a:endParaRPr lang="en-US" sz="2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b="1" dirty="0"/>
                        <a:t>فني متفرغ</a:t>
                      </a:r>
                      <a:endParaRPr lang="en-US" sz="2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b="1" dirty="0"/>
                        <a:t>مشرف أخصائي</a:t>
                      </a:r>
                      <a:endParaRPr lang="en-US" sz="2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b="1" dirty="0"/>
                        <a:t>عدد العمال</a:t>
                      </a:r>
                      <a:endParaRPr lang="en-US" sz="28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3083"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--------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1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--------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b="1" dirty="0"/>
                        <a:t>من 20 </a:t>
                      </a:r>
                      <a:endParaRPr lang="en-US" sz="2400" b="1" dirty="0"/>
                    </a:p>
                    <a:p>
                      <a:pPr algn="ctr"/>
                      <a:r>
                        <a:rPr lang="ar-JO" sz="2400" b="1" dirty="0"/>
                        <a:t>و حتى 50 عاملا</a:t>
                      </a:r>
                      <a:endParaRPr lang="en-US" sz="24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52468"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1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1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--------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b="1" dirty="0"/>
                        <a:t>من 51 </a:t>
                      </a:r>
                    </a:p>
                    <a:p>
                      <a:pPr algn="ctr"/>
                      <a:r>
                        <a:rPr lang="ar-JO" sz="2400" b="1" dirty="0"/>
                        <a:t>و حتى 200 عامل</a:t>
                      </a:r>
                      <a:endParaRPr lang="en-US" sz="24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8326"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1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b="0" dirty="0"/>
                        <a:t>2</a:t>
                      </a:r>
                      <a:endParaRPr lang="en-US" sz="3600" b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1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b="1" dirty="0"/>
                        <a:t>من 201 </a:t>
                      </a:r>
                    </a:p>
                    <a:p>
                      <a:pPr algn="ctr"/>
                      <a:r>
                        <a:rPr lang="ar-JO" sz="2400" b="1" dirty="0"/>
                        <a:t>و حتى 500 عامل</a:t>
                      </a:r>
                      <a:endParaRPr lang="en-US" sz="24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4537"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1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3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2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b="1" dirty="0"/>
                        <a:t>من</a:t>
                      </a:r>
                      <a:r>
                        <a:rPr lang="ar-JO" sz="2400" b="1" baseline="0" dirty="0"/>
                        <a:t> 501 </a:t>
                      </a:r>
                    </a:p>
                    <a:p>
                      <a:pPr algn="ctr"/>
                      <a:r>
                        <a:rPr lang="ar-JO" sz="2400" b="1" baseline="0" dirty="0"/>
                        <a:t>و حتى 1000 عامل</a:t>
                      </a:r>
                      <a:endParaRPr lang="en-US" sz="24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38326"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1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2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600" dirty="0"/>
                        <a:t>1</a:t>
                      </a:r>
                      <a:endParaRPr lang="en-US" sz="36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b="1" dirty="0"/>
                        <a:t>لكل ألف</a:t>
                      </a:r>
                      <a:r>
                        <a:rPr lang="ar-JO" sz="2400" b="1" baseline="0" dirty="0"/>
                        <a:t> تالية زيادة على ما سبق</a:t>
                      </a:r>
                      <a:endParaRPr lang="en-US" sz="24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613</Words>
  <Application>Microsoft Office PowerPoint</Application>
  <PresentationFormat>عرض على الشاشة (3:4)‏</PresentationFormat>
  <Paragraphs>92</Paragraphs>
  <Slides>15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0" baseType="lpstr">
      <vt:lpstr>Andalus</vt:lpstr>
      <vt:lpstr>Arial</vt:lpstr>
      <vt:lpstr>Calibri</vt:lpstr>
      <vt:lpstr>Times New Roman</vt:lpstr>
      <vt:lpstr>Office Theme</vt:lpstr>
      <vt:lpstr>دور مشرف السلامة في الحد من حوادث و إصابات العمل و زيادة الانتاجية</vt:lpstr>
      <vt:lpstr>مفهوم السلامة و الصحة المهنية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واجبات مشرف السلامة</vt:lpstr>
      <vt:lpstr>عرض تقديمي في PowerPoint</vt:lpstr>
      <vt:lpstr>عرض تقديمي في PowerPoint</vt:lpstr>
      <vt:lpstr>عرض تقديمي في PowerPoint</vt:lpstr>
      <vt:lpstr>أنواع التفتيش التي يقوم بها مشرف السلامة</vt:lpstr>
      <vt:lpstr>عرض تقديمي في PowerPoint</vt:lpstr>
    </vt:vector>
  </TitlesOfParts>
  <Company>zaghalo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 مشرف السلامة في الحد من حوادث و إصابات العمل و زيادة الانتاجية</dc:title>
  <dc:creator>raed</dc:creator>
  <cp:lastModifiedBy>user</cp:lastModifiedBy>
  <cp:revision>40</cp:revision>
  <dcterms:created xsi:type="dcterms:W3CDTF">2008-07-07T16:19:48Z</dcterms:created>
  <dcterms:modified xsi:type="dcterms:W3CDTF">2016-08-12T06:23:50Z</dcterms:modified>
</cp:coreProperties>
</file>