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6" r:id="rId3"/>
  </p:sldMasterIdLst>
  <p:notesMasterIdLst>
    <p:notesMasterId r:id="rId47"/>
  </p:notesMasterIdLst>
  <p:sldIdLst>
    <p:sldId id="263" r:id="rId4"/>
    <p:sldId id="266" r:id="rId5"/>
    <p:sldId id="308" r:id="rId6"/>
    <p:sldId id="268" r:id="rId7"/>
    <p:sldId id="269" r:id="rId8"/>
    <p:sldId id="271" r:id="rId9"/>
    <p:sldId id="279" r:id="rId10"/>
    <p:sldId id="278" r:id="rId11"/>
    <p:sldId id="273" r:id="rId12"/>
    <p:sldId id="274" r:id="rId13"/>
    <p:sldId id="275" r:id="rId14"/>
    <p:sldId id="276" r:id="rId15"/>
    <p:sldId id="277" r:id="rId16"/>
    <p:sldId id="280" r:id="rId17"/>
    <p:sldId id="281" r:id="rId18"/>
    <p:sldId id="282" r:id="rId19"/>
    <p:sldId id="284" r:id="rId20"/>
    <p:sldId id="285" r:id="rId21"/>
    <p:sldId id="286" r:id="rId22"/>
    <p:sldId id="287" r:id="rId23"/>
    <p:sldId id="289" r:id="rId24"/>
    <p:sldId id="288" r:id="rId25"/>
    <p:sldId id="290" r:id="rId26"/>
    <p:sldId id="291" r:id="rId27"/>
    <p:sldId id="292" r:id="rId28"/>
    <p:sldId id="293" r:id="rId29"/>
    <p:sldId id="294" r:id="rId30"/>
    <p:sldId id="301" r:id="rId31"/>
    <p:sldId id="302" r:id="rId32"/>
    <p:sldId id="257" r:id="rId33"/>
    <p:sldId id="316" r:id="rId34"/>
    <p:sldId id="305" r:id="rId35"/>
    <p:sldId id="306" r:id="rId36"/>
    <p:sldId id="295" r:id="rId37"/>
    <p:sldId id="296" r:id="rId38"/>
    <p:sldId id="297" r:id="rId39"/>
    <p:sldId id="298" r:id="rId40"/>
    <p:sldId id="303" r:id="rId41"/>
    <p:sldId id="307" r:id="rId42"/>
    <p:sldId id="299" r:id="rId43"/>
    <p:sldId id="309" r:id="rId44"/>
    <p:sldId id="310" r:id="rId45"/>
    <p:sldId id="31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BF785A7-3136-4CD7-86D3-E60E83DA5D31}" type="datetimeFigureOut">
              <a:rPr lang="en-US"/>
              <a:pPr>
                <a:defRPr/>
              </a:pPr>
              <a:t>4/9/2016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517B8E2-F302-4234-95E5-38A9B3D9DE8D}" type="slidenum">
              <a:rPr lang="ar-SA"/>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AD1D2E5D-E543-4570-B638-B217FD5EA5A2}" type="slidenum">
              <a:rPr lang="ar-SA"/>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0F9524BA-FE4E-4F76-9017-BFEA43E47A49}" type="slidenum">
              <a:rPr lang="ar-SA"/>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1BDD03A7-DF7F-42FD-9ABF-B0576E25CF0F}" type="slidenum">
              <a:rPr lang="ar-SA"/>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3706E791-4C7A-4E46-8DEE-7DD18547E6A3}" type="slidenum">
              <a:rPr lang="ar-SA"/>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30975AA0-91B4-4090-8977-228BC3E5CC5C}" type="slidenum">
              <a:rPr lang="ar-SA"/>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ECAE08D1-36FA-4EB9-85AE-1360E443D028}" type="slidenum">
              <a:rPr lang="ar-SA"/>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77A0E84B-2C4F-43D4-B294-BF13876F2CF6}" type="slidenum">
              <a:rPr lang="ar-SA"/>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5DC0CE16-9D5B-42E4-AA03-F9BF5CAD3025}" type="slidenum">
              <a:rPr lang="ar-SA"/>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AE77FBD2-D177-4FAE-B1E9-A526165DA1B4}" type="slidenum">
              <a:rPr lang="ar-SA"/>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961272C0-40EC-4C63-8EF4-C24E56C3775F}" type="slidenum">
              <a:rPr lang="ar-SA"/>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6F248162-C4B1-4A12-9634-B22063224A2F}" type="slidenum">
              <a:rPr lang="ar-SA"/>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B030618E-E013-4AA5-8A5C-62F3A9A35823}" type="slidenum">
              <a:rPr lang="ar-SA"/>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628892FC-1D99-4677-B682-6CE8571953B8}" type="slidenum">
              <a:rPr lang="ar-SA"/>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7021C2B1-73A3-4B5D-8390-D1AE5925EC61}" type="slidenum">
              <a:rPr lang="ar-SA"/>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DCEB1641-10B7-4DDE-BD8C-7E5021EA1F18}" type="slidenum">
              <a:rPr lang="ar-SA"/>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4B9564CB-6307-43D1-ABBF-562ADB39AAA4}" type="slidenum">
              <a:rPr lang="ar-SA"/>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FFCC9D39-AC2B-4E63-892E-F44D765A0D10}" type="slidenum">
              <a:rPr lang="ar-SA"/>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A9451359-2A4A-4779-8558-EFB70A53C980}" type="slidenum">
              <a:rPr lang="ar-SA"/>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761CE172-2CBA-4314-BDE7-AF4CFB26501C}" type="slidenum">
              <a:rPr lang="ar-SA"/>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a:lstStyle/>
          <a:p>
            <a:fld id="{C0F60728-507F-4A88-BEF1-0BF47D49A06C}" type="slidenum">
              <a:rPr lang="ar-SA"/>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BCB57406-69E7-41EA-B609-267500F7444E}" type="slidenum">
              <a:rPr lang="ar-SA"/>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1FFA9195-F449-42DD-B8C5-D1775327E834}" type="slidenum">
              <a:rPr lang="ar-SA"/>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F641E675-B9F1-4E14-BE04-D4E6874C26B0}" type="slidenum">
              <a:rPr lang="ar-SA"/>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a:lstStyle/>
          <a:p>
            <a:fld id="{350AED5C-6B2D-4D5E-8B79-EED3E240BE5A}" type="slidenum">
              <a:rPr lang="ar-SA"/>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B5340361-5C31-4599-94C4-09B9FA69472A}" type="slidenum">
              <a:rPr lang="ar-SA"/>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440F0C71-109A-462A-BE20-8A3331F896F6}" type="slidenum">
              <a:rPr lang="ar-SA"/>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a:lstStyle/>
          <a:p>
            <a:fld id="{3E9B2210-E39C-4A36-BAEB-7A39135C8CE0}" type="slidenum">
              <a:rPr lang="ar-SA"/>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a:lstStyle/>
          <a:p>
            <a:fld id="{C974AA84-20C0-4CBD-BDD9-EAAE39621929}" type="slidenum">
              <a:rPr lang="ar-SA"/>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a:lstStyle/>
          <a:p>
            <a:fld id="{25502932-DB69-4A02-B347-B913834FB698}" type="slidenum">
              <a:rPr lang="ar-SA"/>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54E3A118-17DA-4887-8F19-923343E8F09B}" type="slidenum">
              <a:rPr lang="ar-SA"/>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a:lstStyle/>
          <a:p>
            <a:fld id="{13BA8AEA-68F0-41D0-BA89-6D7E842BB2F3}" type="slidenum">
              <a:rPr lang="ar-SA"/>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a:lstStyle/>
          <a:p>
            <a:fld id="{29FF7E3E-B9B8-40C6-9B52-945D6CE92AB1}" type="slidenum">
              <a:rPr lang="ar-SA"/>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a:lstStyle/>
          <a:p>
            <a:fld id="{9316F7D6-204F-43EB-941B-1A3905332173}" type="slidenum">
              <a:rPr lang="ar-SA"/>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B677D295-B6DB-4FA0-9F7D-AC1504FA58FC}" type="slidenum">
              <a:rPr lang="ar-SA"/>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F2001999-8DA0-4430-862B-B9A7DDA6C5F8}" type="slidenum">
              <a:rPr lang="ar-SA"/>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a:lstStyle/>
          <a:p>
            <a:fld id="{D7233F3F-238A-4A99-B107-E61009163B6F}" type="slidenum">
              <a:rPr lang="ar-SA"/>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a:lstStyle/>
          <a:p>
            <a:fld id="{465BFB76-756D-4B7C-B099-37F750BA4E18}" type="slidenum">
              <a:rPr lang="ar-SA"/>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a:lstStyle/>
          <a:p>
            <a:fld id="{5EB13E68-48A6-485E-820D-EE74BA168EB8}" type="slidenum">
              <a:rPr lang="ar-SA"/>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BDE1BEC6-5BBF-444B-911D-1BA989E77EE4}" type="slidenum">
              <a:rPr lang="ar-SA"/>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26EDEB44-DC7A-4D36-904F-0EB5FAB951F4}" type="slidenum">
              <a:rPr lang="ar-SA"/>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48D6CA73-BC8D-48F5-8C7B-902F99AD32C2}" type="slidenum">
              <a:rPr lang="ar-SA"/>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4F343EF5-7323-4BA2-9AA9-3C0F31DA4C82}" type="slidenum">
              <a:rPr lang="ar-SA"/>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EA2623C6-EA00-4504-ABEE-64F21F429674}" type="slidenum">
              <a:rPr lang="ar-SA"/>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lvl1pPr>
              <a:defRPr/>
            </a:lvl1pPr>
          </a:lstStyle>
          <a:p>
            <a:pPr>
              <a:defRPr/>
            </a:pPr>
            <a:fld id="{7B2F0AC5-06EF-4E0D-9A6E-7044FD0B9A0E}" type="datetimeFigureOut">
              <a:rPr lang="en-US"/>
              <a:pPr>
                <a:defRPr/>
              </a:pPr>
              <a:t>4/9/2016</a:t>
            </a:fld>
            <a:endParaRPr lang="en-US" dirty="0">
              <a:solidFill>
                <a:srgbClr val="FFFFFF"/>
              </a:solidFill>
            </a:endParaRPr>
          </a:p>
        </p:txBody>
      </p:sp>
      <p:sp>
        <p:nvSpPr>
          <p:cNvPr id="5" name="Footer Placeholder 4"/>
          <p:cNvSpPr>
            <a:spLocks noGrp="1"/>
          </p:cNvSpPr>
          <p:nvPr>
            <p:ph type="ftr" sz="quarter" idx="11"/>
          </p:nvPr>
        </p:nvSpPr>
        <p:spPr/>
        <p:txBody>
          <a:bodyPr/>
          <a:lstStyle>
            <a:lvl1pPr algn="ctr">
              <a:defRPr sz="1200">
                <a:solidFill>
                  <a:schemeClr val="accent1">
                    <a:tint val="2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983FAC-824E-4F4B-A451-EC0A9ED446A7}" type="slidenum">
              <a:rPr lang="ar-SA"/>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pPr>
              <a:defRPr/>
            </a:pPr>
            <a:fld id="{27ED7864-5346-4828-AA39-B79A6C7D2397}" type="datetimeFigureOut">
              <a:rPr lang="en-US"/>
              <a:pPr>
                <a:defRPr/>
              </a:pPr>
              <a:t>4/9/2016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F308B6-93F8-4472-95E1-2B12965D8D07}"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pPr>
              <a:defRPr/>
            </a:pPr>
            <a:fld id="{1EC1A8AC-0A83-4C47-BEFF-78F245F5896D}" type="datetimeFigureOut">
              <a:rPr lang="en-US"/>
              <a:pPr>
                <a:defRPr/>
              </a:pPr>
              <a:t>4/9/2016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E69E7E-64F5-425F-B408-BE175DED4614}"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5"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FFFFFF"/>
                </a:solidFill>
              </a:defRPr>
            </a:lvl1pPr>
          </a:lstStyle>
          <a:p>
            <a:fld id="{8366E322-2344-4CB9-B321-CA33F1809BE4}"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fld id="{9FB8AB3E-DB5B-4EEE-84B3-6A88DF163D40}" type="slidenum">
              <a:rPr lang="ar-SA"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D8944C1-74D0-41CD-93BD-BAE9833B82AE}" type="slidenum">
              <a:rPr lang="ar-SA"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FB8AB3E-DB5B-4EEE-84B3-6A88DF163D40}"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FBF5123-0793-4886-A29B-6AE7D356C7C6}" type="datetimeFigureOut">
              <a:rPr lang="en-US" smtClean="0"/>
              <a:pPr>
                <a:defRPr/>
              </a:pPr>
              <a:t>4/9/2016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6EE6574-7D05-4B17-A2C4-81F993DD2D9B}" type="slidenum">
              <a:rPr lang="ar-SA" smtClean="0"/>
              <a:pPr/>
              <a:t>‹#›</a:t>
            </a:fld>
            <a:endParaRPr lang="en-US"/>
          </a:p>
        </p:txBody>
      </p:sp>
    </p:spTree>
  </p:cSld>
  <p:clrMapOvr>
    <a:masterClrMapping/>
  </p:clrMapOvr>
  <p:transition spd="med">
    <p:zo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FB8AB3E-DB5B-4EEE-84B3-6A88DF163D40}" type="slidenum">
              <a:rPr lang="ar-SA"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FB8AB3E-DB5B-4EEE-84B3-6A88DF163D40}" type="slidenum">
              <a:rPr lang="ar-SA"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2C9885-2E8D-4EE9-8659-8464ED723AE2}" type="datetimeFigureOut">
              <a:rPr lang="en-US" smtClean="0"/>
              <a:pPr>
                <a:defRPr/>
              </a:pPr>
              <a:t>4/9/2016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B57DE72-D0FB-4448-B7BF-12BAE6F85205}"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pPr>
              <a:defRPr/>
            </a:pPr>
            <a:fld id="{04B9EF3B-C4AC-4B68-8855-67A1366D7F0E}" type="datetimeFigureOut">
              <a:rPr lang="en-US"/>
              <a:pPr>
                <a:defRPr/>
              </a:pPr>
              <a:t>4/9/2016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E32134-834A-425D-853D-FEB028BCA863}" type="slidenum">
              <a:rPr lang="ar-SA"/>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FB8AB3E-DB5B-4EEE-84B3-6A88DF163D40}" type="slidenum">
              <a:rPr lang="ar-SA"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FB8AB3E-DB5B-4EEE-84B3-6A88DF163D40}" type="slidenum">
              <a:rPr lang="ar-SA"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B8AB3E-DB5B-4EEE-84B3-6A88DF163D40}" type="slidenum">
              <a:rPr lang="ar-SA"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B8AB3E-DB5B-4EEE-84B3-6A88DF163D40}" type="slidenum">
              <a:rPr lang="ar-SA"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304800" y="6245225"/>
            <a:ext cx="2286000" cy="476250"/>
          </a:xfrm>
        </p:spPr>
        <p:txBody>
          <a:bodyPr/>
          <a:lstStyle>
            <a:lvl1pPr>
              <a:defRPr/>
            </a:lvl1pPr>
          </a:lstStyle>
          <a:p>
            <a:pPr>
              <a:defRPr/>
            </a:pPr>
            <a:endParaRPr lang="en-US"/>
          </a:p>
        </p:txBody>
      </p:sp>
      <p:sp>
        <p:nvSpPr>
          <p:cNvPr id="10"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6553200" y="6245225"/>
            <a:ext cx="2286000" cy="476250"/>
          </a:xfrm>
        </p:spPr>
        <p:txBody>
          <a:bodyPr/>
          <a:lstStyle>
            <a:lvl1pPr>
              <a:defRPr/>
            </a:lvl1pPr>
          </a:lstStyle>
          <a:p>
            <a:fld id="{22E1DBCD-29AB-44AF-808D-E906F725B653}" type="slidenum">
              <a:rPr lang="ar-SA"/>
              <a:pPr/>
              <a:t>‹#›</a:t>
            </a:fld>
            <a:endParaRPr lang="en-US"/>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a:xfrm>
            <a:off x="304800" y="6245225"/>
            <a:ext cx="2286000" cy="476250"/>
          </a:xfrm>
        </p:spPr>
        <p:txBody>
          <a:bodyPr/>
          <a:lstStyle>
            <a:lvl1pPr>
              <a:defRPr/>
            </a:lvl1pPr>
          </a:lstStyle>
          <a:p>
            <a:pPr>
              <a:defRPr/>
            </a:pPr>
            <a:endParaRPr lang="en-US"/>
          </a:p>
        </p:txBody>
      </p:sp>
      <p:sp>
        <p:nvSpPr>
          <p:cNvPr id="12"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13" name="Slide Number Placeholder 8"/>
          <p:cNvSpPr>
            <a:spLocks noGrp="1"/>
          </p:cNvSpPr>
          <p:nvPr>
            <p:ph type="sldNum" sz="quarter" idx="12"/>
          </p:nvPr>
        </p:nvSpPr>
        <p:spPr>
          <a:xfrm>
            <a:off x="6553200" y="6245225"/>
            <a:ext cx="2286000" cy="476250"/>
          </a:xfrm>
        </p:spPr>
        <p:txBody>
          <a:bodyPr/>
          <a:lstStyle>
            <a:lvl1pPr>
              <a:defRPr/>
            </a:lvl1pPr>
          </a:lstStyle>
          <a:p>
            <a:fld id="{FFC9F685-B0B5-4F7E-BAC9-8875D6A7F388}" type="slidenum">
              <a:rPr lang="ar-SA"/>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D8D890-9299-4F46-B893-4D3D27825A11}" type="datetimeFigureOut">
              <a:rPr lang="en-US"/>
              <a:pPr>
                <a:defRPr/>
              </a:pPr>
              <a:t>4/9/2016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1B0DAF-2655-46BE-97C3-02C4F88F139B}"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lvl1pPr>
              <a:defRPr/>
            </a:lvl1pPr>
          </a:lstStyle>
          <a:p>
            <a:pPr>
              <a:defRPr/>
            </a:pPr>
            <a:fld id="{7C8BB8FF-8326-499E-81AD-D429F763C8C8}" type="datetimeFigureOut">
              <a:rPr lang="en-US"/>
              <a:pPr>
                <a:defRPr/>
              </a:pPr>
              <a:t>4/9/2016</a:t>
            </a:fld>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49F4A8B-FDFA-4D95-84E1-EE5612E0F162}"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lvl1pPr>
              <a:defRPr/>
            </a:lvl1pPr>
          </a:lstStyle>
          <a:p>
            <a:pPr>
              <a:defRPr/>
            </a:pPr>
            <a:fld id="{FB01318D-5355-4930-A8DF-DD34E4549014}" type="datetimeFigureOut">
              <a:rPr lang="en-US"/>
              <a:pPr>
                <a:defRPr/>
              </a:pPr>
              <a:t>4/9/2016</a:t>
            </a:fld>
            <a:endParaRPr lang="en-US"/>
          </a:p>
        </p:txBody>
      </p:sp>
      <p:sp>
        <p:nvSpPr>
          <p:cNvPr id="8" name="Footer Placeholder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EFA22866-3058-4CAD-AF3C-71CE63E89EDD}"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lvl1pPr>
              <a:defRPr/>
            </a:lvl1pPr>
          </a:lstStyle>
          <a:p>
            <a:pPr>
              <a:defRPr/>
            </a:pPr>
            <a:fld id="{8A0C9481-1426-456A-B1D1-443AF23FC178}" type="datetimeFigureOut">
              <a:rPr lang="en-US"/>
              <a:pPr>
                <a:defRPr/>
              </a:pPr>
              <a:t>4/9/2016</a:t>
            </a:fld>
            <a:endParaRPr lang="en-US"/>
          </a:p>
        </p:txBody>
      </p:sp>
      <p:sp>
        <p:nvSpPr>
          <p:cNvPr id="4" name="Footer Placeholder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186CBE1-979D-4240-8157-5FDADCB8F528}"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384CBD9-74AC-42B2-BDE6-70F417C8F52B}" type="datetimeFigureOut">
              <a:rPr lang="en-US"/>
              <a:pPr>
                <a:defRPr/>
              </a:pPr>
              <a:t>4/9/2016</a:t>
            </a:fld>
            <a:endParaRPr lang="en-US"/>
          </a:p>
        </p:txBody>
      </p:sp>
      <p:sp>
        <p:nvSpPr>
          <p:cNvPr id="3"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509470FF-F23A-4D7B-B85B-4557EAF662E9}"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C9620F8-2E67-499C-8B43-8D03FF8ACE64}" type="datetimeFigureOut">
              <a:rPr lang="en-US"/>
              <a:pPr>
                <a:defRPr/>
              </a:pPr>
              <a:t>4/9/2016</a:t>
            </a:fld>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0440603-DBD5-4D4A-9E62-17F0FA4EE237}"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2903FAE-3F0B-4FFA-A800-2253FC75810C}" type="datetimeFigureOut">
              <a:rPr lang="en-US"/>
              <a:pPr>
                <a:defRPr/>
              </a:pPr>
              <a:t>4/9/2016</a:t>
            </a:fld>
            <a:endParaRPr lang="en-US">
              <a:solidFill>
                <a:schemeClr val="tx1"/>
              </a:solidFill>
            </a:endParaRPr>
          </a:p>
        </p:txBody>
      </p:sp>
      <p:sp>
        <p:nvSpPr>
          <p:cNvPr id="6" name="Footer Placeholder 5"/>
          <p:cNvSpPr>
            <a:spLocks noGrp="1"/>
          </p:cNvSpPr>
          <p:nvPr>
            <p:ph type="ftr" sz="quarter" idx="11"/>
          </p:nvPr>
        </p:nvSpPr>
        <p:spPr/>
        <p:txBody>
          <a:bodyPr/>
          <a:lstStyle>
            <a:lvl1pPr algn="ctr">
              <a:defRPr sz="120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977E779-C8FA-4969-B542-5ECC2CCB51B2}" type="slidenum">
              <a:rPr lang="ar-SA"/>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amma/>
                <a:tint val="39216"/>
                <a:invGamma/>
              </a:schemeClr>
            </a:gs>
          </a:gsLst>
          <a:lin ang="5400000" scaled="1"/>
          <a:tileRect/>
        </a:gra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948BBD0-9611-4174-863A-F1F794CE9B41}" type="datetimeFigureOut">
              <a:rPr lang="en-US"/>
              <a:pPr>
                <a:defRPr/>
              </a:pPr>
              <a:t>4/9/2016</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r" fontAlgn="auto">
              <a:spcBef>
                <a:spcPts val="0"/>
              </a:spcBef>
              <a:spcAft>
                <a:spcPts val="0"/>
              </a:spcAft>
              <a:defRPr sz="1000" dirty="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76B110A-37D3-4FDB-88F5-CBC023903B20}" type="slidenum">
              <a:rPr lang="ar-SA"/>
              <a:pPr/>
              <a:t>‹#›</a:t>
            </a:fld>
            <a:endParaRPr lang="en-US" sz="100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defRPr>
      </a:lvl2pPr>
      <a:lvl3pPr algn="ctr" rtl="1" fontAlgn="base">
        <a:spcBef>
          <a:spcPct val="0"/>
        </a:spcBef>
        <a:spcAft>
          <a:spcPct val="0"/>
        </a:spcAft>
        <a:defRPr sz="4400">
          <a:solidFill>
            <a:schemeClr val="tx1"/>
          </a:solidFill>
          <a:latin typeface="Calibri" pitchFamily="34" charset="0"/>
        </a:defRPr>
      </a:lvl3pPr>
      <a:lvl4pPr algn="ctr" rtl="1" fontAlgn="base">
        <a:spcBef>
          <a:spcPct val="0"/>
        </a:spcBef>
        <a:spcAft>
          <a:spcPct val="0"/>
        </a:spcAft>
        <a:defRPr sz="4400">
          <a:solidFill>
            <a:schemeClr val="tx1"/>
          </a:solidFill>
          <a:latin typeface="Calibri" pitchFamily="34" charset="0"/>
        </a:defRPr>
      </a:lvl4pPr>
      <a:lvl5pPr algn="ctr" rtl="1" fontAlgn="base">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amma/>
                <a:tint val="39216"/>
                <a:invGamma/>
              </a:schemeClr>
            </a:gs>
          </a:gsLst>
          <a:lin ang="5400000" scaled="1"/>
          <a:tileRect/>
        </a:gra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987675" y="2736850"/>
          <a:ext cx="6156325" cy="4121150"/>
        </p:xfrm>
        <a:graphic>
          <a:graphicData uri="http://schemas.openxmlformats.org/presentationml/2006/ole">
            <p:oleObj spid="_x0000_s1026" name="Image" r:id="rId4" imgW="7949206" imgH="5320635" progId="">
              <p:embed/>
            </p:oleObj>
          </a:graphicData>
        </a:graphic>
      </p:graphicFrame>
      <p:graphicFrame>
        <p:nvGraphicFramePr>
          <p:cNvPr id="1027" name="Object 3"/>
          <p:cNvGraphicFramePr>
            <a:graphicFrameLocks noChangeAspect="1"/>
          </p:cNvGraphicFramePr>
          <p:nvPr/>
        </p:nvGraphicFramePr>
        <p:xfrm>
          <a:off x="0" y="0"/>
          <a:ext cx="9144000" cy="973138"/>
        </p:xfrm>
        <a:graphic>
          <a:graphicData uri="http://schemas.openxmlformats.org/presentationml/2006/ole">
            <p:oleObj spid="_x0000_s1027" name="Image" r:id="rId5" imgW="8571429" imgH="1514286" progId="">
              <p:embed/>
            </p:oleObj>
          </a:graphicData>
        </a:graphic>
      </p:graphicFrame>
      <p:sp>
        <p:nvSpPr>
          <p:cNvPr id="1274884" name="Freeform 4"/>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defRPr/>
            </a:pPr>
            <a:endParaRPr lang="ar-JO">
              <a:latin typeface="+mn-lt"/>
              <a:cs typeface="+mn-cs"/>
            </a:endParaRPr>
          </a:p>
        </p:txBody>
      </p:sp>
      <p:sp>
        <p:nvSpPr>
          <p:cNvPr id="1274885" name="Freeform 5"/>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ar-JO">
              <a:latin typeface="+mn-lt"/>
              <a:cs typeface="+mn-cs"/>
            </a:endParaRPr>
          </a:p>
        </p:txBody>
      </p:sp>
      <p:sp>
        <p:nvSpPr>
          <p:cNvPr id="1031" name="Rectangle 6"/>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7"/>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4888" name="Rectangle 8"/>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b="0">
                <a:latin typeface="+mn-lt"/>
                <a:cs typeface="+mn-cs"/>
              </a:defRPr>
            </a:lvl1pPr>
          </a:lstStyle>
          <a:p>
            <a:pPr>
              <a:defRPr/>
            </a:pPr>
            <a:endParaRPr lang="en-US"/>
          </a:p>
        </p:txBody>
      </p:sp>
      <p:sp>
        <p:nvSpPr>
          <p:cNvPr id="1274889" name="Rectangle 9"/>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endParaRPr lang="en-US"/>
          </a:p>
        </p:txBody>
      </p:sp>
      <p:sp>
        <p:nvSpPr>
          <p:cNvPr id="1274890" name="Rectangle 10"/>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E687DB-92CC-40E0-B4FA-C271EDC9B4FA}"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pitchFamily="34" charset="0"/>
        </a:defRPr>
      </a:lvl2pPr>
      <a:lvl3pPr algn="l" rtl="0" eaLnBrk="0" fontAlgn="base" hangingPunct="0">
        <a:spcBef>
          <a:spcPct val="0"/>
        </a:spcBef>
        <a:spcAft>
          <a:spcPct val="0"/>
        </a:spcAft>
        <a:defRPr sz="4000" i="1">
          <a:solidFill>
            <a:schemeClr val="bg1"/>
          </a:solidFill>
          <a:latin typeface="Arial" pitchFamily="34" charset="0"/>
        </a:defRPr>
      </a:lvl3pPr>
      <a:lvl4pPr algn="l" rtl="0" eaLnBrk="0" fontAlgn="base" hangingPunct="0">
        <a:spcBef>
          <a:spcPct val="0"/>
        </a:spcBef>
        <a:spcAft>
          <a:spcPct val="0"/>
        </a:spcAft>
        <a:defRPr sz="4000" i="1">
          <a:solidFill>
            <a:schemeClr val="bg1"/>
          </a:solidFill>
          <a:latin typeface="Arial" pitchFamily="34" charset="0"/>
        </a:defRPr>
      </a:lvl4pPr>
      <a:lvl5pPr algn="l" rtl="0" eaLnBrk="0" fontAlgn="base" hangingPunct="0">
        <a:spcBef>
          <a:spcPct val="0"/>
        </a:spcBef>
        <a:spcAft>
          <a:spcPct val="0"/>
        </a:spcAft>
        <a:defRPr sz="4000" i="1">
          <a:solidFill>
            <a:schemeClr val="bg1"/>
          </a:solidFill>
          <a:latin typeface="Arial" pitchFamily="34" charset="0"/>
        </a:defRPr>
      </a:lvl5pPr>
      <a:lvl6pPr marL="457200" algn="l" rtl="0" fontAlgn="base">
        <a:spcBef>
          <a:spcPct val="0"/>
        </a:spcBef>
        <a:spcAft>
          <a:spcPct val="0"/>
        </a:spcAft>
        <a:defRPr sz="4000" i="1">
          <a:solidFill>
            <a:schemeClr val="bg1"/>
          </a:solidFill>
          <a:latin typeface="Arial" pitchFamily="34" charset="0"/>
        </a:defRPr>
      </a:lvl6pPr>
      <a:lvl7pPr marL="914400" algn="l" rtl="0" fontAlgn="base">
        <a:spcBef>
          <a:spcPct val="0"/>
        </a:spcBef>
        <a:spcAft>
          <a:spcPct val="0"/>
        </a:spcAft>
        <a:defRPr sz="4000" i="1">
          <a:solidFill>
            <a:schemeClr val="bg1"/>
          </a:solidFill>
          <a:latin typeface="Arial" pitchFamily="34" charset="0"/>
        </a:defRPr>
      </a:lvl7pPr>
      <a:lvl8pPr marL="1371600" algn="l" rtl="0" fontAlgn="base">
        <a:spcBef>
          <a:spcPct val="0"/>
        </a:spcBef>
        <a:spcAft>
          <a:spcPct val="0"/>
        </a:spcAft>
        <a:defRPr sz="4000" i="1">
          <a:solidFill>
            <a:schemeClr val="bg1"/>
          </a:solidFill>
          <a:latin typeface="Arial" pitchFamily="34" charset="0"/>
        </a:defRPr>
      </a:lvl8pPr>
      <a:lvl9pPr marL="1828800" algn="l" rtl="0" fontAlgn="base">
        <a:spcBef>
          <a:spcPct val="0"/>
        </a:spcBef>
        <a:spcAft>
          <a:spcPct val="0"/>
        </a:spcAft>
        <a:defRPr sz="4000" i="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A948BBD0-9611-4174-863A-F1F794CE9B41}" type="datetimeFigureOut">
              <a:rPr lang="en-US" smtClean="0"/>
              <a:pPr>
                <a:defRPr/>
              </a:pPr>
              <a:t>4/9/2016</a:t>
            </a:fld>
            <a:endParaRPr lang="en-US" sz="1000" dirty="0">
              <a:solidFill>
                <a:schemeClr val="tx1"/>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76B110A-37D3-4FDB-88F5-CBC023903B20}" type="slidenum">
              <a:rPr lang="ar-SA" smtClean="0"/>
              <a:pPr/>
              <a:t>‹#›</a:t>
            </a:fld>
            <a:endParaRPr lang="en-US" sz="1000"/>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http://www.mysafetysign.com/Safety-Signs/Caustic.aspx?showasdept=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xMSDS-Sulfuric_acid-9925146.pdf"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Subtitle 3"/>
          <p:cNvSpPr>
            <a:spLocks noGrp="1"/>
          </p:cNvSpPr>
          <p:nvPr>
            <p:ph type="subTitle" idx="1"/>
          </p:nvPr>
        </p:nvSpPr>
        <p:spPr>
          <a:xfrm>
            <a:off x="714375" y="1773238"/>
            <a:ext cx="7772400" cy="3498850"/>
          </a:xfrm>
        </p:spPr>
        <p:txBody>
          <a:bodyPr/>
          <a:lstStyle/>
          <a:p>
            <a:pPr marR="0" algn="ctr" eaLnBrk="1" hangingPunct="1">
              <a:lnSpc>
                <a:spcPct val="90000"/>
              </a:lnSpc>
            </a:pPr>
            <a:r>
              <a:rPr lang="ar-SA" dirty="0" smtClean="0">
                <a:cs typeface="Arial" charset="0"/>
              </a:rPr>
              <a:t>مخاطر المواد </a:t>
            </a:r>
            <a:r>
              <a:rPr lang="ar-SA" dirty="0" smtClean="0">
                <a:cs typeface="Arial" charset="0"/>
              </a:rPr>
              <a:t>الكيماوية</a:t>
            </a:r>
            <a:endParaRPr lang="ar-SA"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857250" y="227013"/>
            <a:ext cx="7874000" cy="762000"/>
          </a:xfrm>
        </p:spPr>
        <p:txBody>
          <a:bodyPr>
            <a:normAutofit fontScale="90000"/>
          </a:bodyPr>
          <a:lstStyle/>
          <a:p>
            <a:pPr algn="ctr" rtl="1"/>
            <a:r>
              <a:rPr lang="ar-JO" b="1" dirty="0" smtClean="0">
                <a:solidFill>
                  <a:schemeClr val="tx1"/>
                </a:solidFill>
              </a:rPr>
              <a:t>مدي الاشتعالية  </a:t>
            </a:r>
            <a:r>
              <a:rPr lang="en-US" b="1" dirty="0" smtClean="0">
                <a:solidFill>
                  <a:schemeClr val="tx1"/>
                </a:solidFill>
              </a:rPr>
              <a:t>Flammability Limits: </a:t>
            </a:r>
            <a:endParaRPr lang="ar-JO" dirty="0" smtClean="0">
              <a:solidFill>
                <a:schemeClr val="tx1"/>
              </a:solidFill>
            </a:endParaRPr>
          </a:p>
        </p:txBody>
      </p:sp>
      <p:sp>
        <p:nvSpPr>
          <p:cNvPr id="3" name="Content Placeholder 2"/>
          <p:cNvSpPr>
            <a:spLocks noGrp="1"/>
          </p:cNvSpPr>
          <p:nvPr>
            <p:ph sz="half" idx="1"/>
          </p:nvPr>
        </p:nvSpPr>
        <p:spPr>
          <a:xfrm>
            <a:off x="428625" y="1285875"/>
            <a:ext cx="8501063" cy="5357813"/>
          </a:xfrm>
        </p:spPr>
        <p:txBody>
          <a:bodyPr/>
          <a:lstStyle/>
          <a:p>
            <a:pPr algn="r" rtl="1">
              <a:defRPr/>
            </a:pPr>
            <a:r>
              <a:rPr lang="ar-JO" dirty="0" smtClean="0"/>
              <a:t>يوجد لكل مادة ما يسمي </a:t>
            </a:r>
            <a:r>
              <a:rPr lang="ar-JO" b="1" dirty="0" smtClean="0">
                <a:solidFill>
                  <a:schemeClr val="accent2"/>
                </a:solidFill>
              </a:rPr>
              <a:t>بأدني </a:t>
            </a:r>
            <a:r>
              <a:rPr lang="ar-JO" dirty="0" smtClean="0">
                <a:solidFill>
                  <a:schemeClr val="accent4"/>
                </a:solidFill>
              </a:rPr>
              <a:t>مدي للاشتعال  </a:t>
            </a:r>
            <a:r>
              <a:rPr lang="ar-JO" dirty="0" smtClean="0"/>
              <a:t>و</a:t>
            </a:r>
            <a:r>
              <a:rPr lang="ar-JO" b="1" dirty="0" smtClean="0">
                <a:solidFill>
                  <a:schemeClr val="accent2"/>
                </a:solidFill>
              </a:rPr>
              <a:t>أعلي</a:t>
            </a:r>
            <a:r>
              <a:rPr lang="ar-JO" dirty="0" smtClean="0"/>
              <a:t> مدي للاشتعال</a:t>
            </a:r>
            <a:endParaRPr lang="en-US" dirty="0" smtClean="0"/>
          </a:p>
          <a:p>
            <a:pPr algn="r" rtl="1">
              <a:buFontTx/>
              <a:buNone/>
              <a:defRPr/>
            </a:pPr>
            <a:endParaRPr lang="en-US" dirty="0" smtClean="0"/>
          </a:p>
          <a:p>
            <a:pPr marL="266700" indent="0" algn="r" rtl="1">
              <a:buFontTx/>
              <a:buNone/>
              <a:defRPr/>
            </a:pPr>
            <a:r>
              <a:rPr lang="ar-JO" dirty="0" smtClean="0"/>
              <a:t>ومثال علي ذلك</a:t>
            </a:r>
            <a:r>
              <a:rPr lang="ar-JO" b="1" dirty="0" smtClean="0">
                <a:solidFill>
                  <a:schemeClr val="accent2"/>
                </a:solidFill>
              </a:rPr>
              <a:t> البنزين </a:t>
            </a:r>
            <a:r>
              <a:rPr lang="en-US" b="1" dirty="0" smtClean="0">
                <a:solidFill>
                  <a:schemeClr val="accent2"/>
                </a:solidFill>
              </a:rPr>
              <a:t>  </a:t>
            </a:r>
            <a:r>
              <a:rPr lang="en-US" dirty="0" smtClean="0"/>
              <a:t>Gasoline </a:t>
            </a:r>
            <a:r>
              <a:rPr lang="ar-JO" dirty="0" smtClean="0"/>
              <a:t>فإن </a:t>
            </a:r>
            <a:r>
              <a:rPr lang="ar-JO" b="1" dirty="0" smtClean="0">
                <a:solidFill>
                  <a:schemeClr val="accent2"/>
                </a:solidFill>
              </a:rPr>
              <a:t>أدني</a:t>
            </a:r>
            <a:r>
              <a:rPr lang="ar-JO" dirty="0" smtClean="0"/>
              <a:t> مدي للاشتعال له هو </a:t>
            </a:r>
            <a:r>
              <a:rPr lang="ar-JO" b="1" dirty="0" smtClean="0">
                <a:solidFill>
                  <a:schemeClr val="accent2"/>
                </a:solidFill>
              </a:rPr>
              <a:t>1.6 %</a:t>
            </a:r>
            <a:r>
              <a:rPr lang="ar-JO" dirty="0" smtClean="0"/>
              <a:t>, </a:t>
            </a:r>
            <a:r>
              <a:rPr lang="ar-JO" b="1" dirty="0" smtClean="0">
                <a:solidFill>
                  <a:schemeClr val="accent2"/>
                </a:solidFill>
              </a:rPr>
              <a:t>وأعلى</a:t>
            </a:r>
            <a:r>
              <a:rPr lang="ar-JO" dirty="0" smtClean="0"/>
              <a:t> مدى للإشتعال له </a:t>
            </a:r>
            <a:r>
              <a:rPr lang="ar-JO" b="1" dirty="0" smtClean="0">
                <a:solidFill>
                  <a:schemeClr val="accent2"/>
                </a:solidFill>
              </a:rPr>
              <a:t>7%</a:t>
            </a:r>
            <a:r>
              <a:rPr lang="ar-JO" dirty="0" smtClean="0"/>
              <a:t> ، وذلك يعنى إذا إتحد 1.6% من أبخرة البنزين مع 98.4 % من الهواء فى وجود مصدر للاشتعال فإن البنزين يشتعل، كذلك إذا اتحد 7% من البنزين مع 93% من الهواء ووجد مصدر اشتعال فإن البنزين يشتعل.</a:t>
            </a:r>
          </a:p>
          <a:p>
            <a:pPr marL="266700" indent="0" algn="r" rtl="1">
              <a:buFontTx/>
              <a:buNone/>
              <a:defRPr/>
            </a:pPr>
            <a:r>
              <a:rPr lang="en-US" dirty="0" smtClean="0"/>
              <a:t> </a:t>
            </a:r>
            <a:endParaRPr lang="ar-JO" dirty="0" smtClean="0"/>
          </a:p>
          <a:p>
            <a:pPr algn="r" rtl="1">
              <a:buFontTx/>
              <a:buNone/>
              <a:defRPr/>
            </a:pPr>
            <a:r>
              <a:rPr lang="ar-JO" dirty="0" smtClean="0"/>
              <a:t>وكلما كان </a:t>
            </a:r>
            <a:r>
              <a:rPr lang="ar-JO" b="1" dirty="0" smtClean="0"/>
              <a:t>الفرق</a:t>
            </a:r>
            <a:r>
              <a:rPr lang="ar-JO" dirty="0" smtClean="0"/>
              <a:t> بين أدني مدي للاشتعال وأعلي مدي للاشتعال كبيرا كلما </a:t>
            </a:r>
            <a:r>
              <a:rPr lang="ar-JO" b="1" dirty="0" smtClean="0">
                <a:solidFill>
                  <a:schemeClr val="accent2"/>
                </a:solidFill>
              </a:rPr>
              <a:t>زادت خطورة المادة. </a:t>
            </a: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857250" y="227013"/>
            <a:ext cx="7874000" cy="762000"/>
          </a:xfrm>
        </p:spPr>
        <p:txBody>
          <a:bodyPr>
            <a:normAutofit fontScale="90000"/>
          </a:bodyPr>
          <a:lstStyle/>
          <a:p>
            <a:pPr algn="ctr" rtl="1"/>
            <a:r>
              <a:rPr lang="ar-JO" b="1" smtClean="0">
                <a:solidFill>
                  <a:schemeClr val="tx1"/>
                </a:solidFill>
              </a:rPr>
              <a:t>مدي الاشتعالية  </a:t>
            </a:r>
            <a:r>
              <a:rPr lang="en-US" b="1" smtClean="0">
                <a:solidFill>
                  <a:schemeClr val="tx1"/>
                </a:solidFill>
              </a:rPr>
              <a:t>Flammability Limits: </a:t>
            </a:r>
            <a:endParaRPr lang="ar-JO" smtClean="0">
              <a:solidFill>
                <a:schemeClr val="tx1"/>
              </a:solidFill>
            </a:endParaRPr>
          </a:p>
        </p:txBody>
      </p:sp>
      <p:pic>
        <p:nvPicPr>
          <p:cNvPr id="33795" name="Picture 3"/>
          <p:cNvPicPr>
            <a:picLocks noChangeAspect="1" noChangeArrowheads="1"/>
          </p:cNvPicPr>
          <p:nvPr/>
        </p:nvPicPr>
        <p:blipFill>
          <a:blip r:embed="rId3"/>
          <a:srcRect/>
          <a:stretch>
            <a:fillRect/>
          </a:stretch>
        </p:blipFill>
        <p:spPr bwMode="auto">
          <a:xfrm>
            <a:off x="285750" y="1643063"/>
            <a:ext cx="8485188" cy="478631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ar-JO" dirty="0" smtClean="0">
                <a:solidFill>
                  <a:schemeClr val="tx1"/>
                </a:solidFill>
              </a:rPr>
              <a:t>أمثلة</a:t>
            </a:r>
          </a:p>
        </p:txBody>
      </p:sp>
      <p:sp>
        <p:nvSpPr>
          <p:cNvPr id="34819" name="Content Placeholder 3"/>
          <p:cNvSpPr>
            <a:spLocks noGrp="1"/>
          </p:cNvSpPr>
          <p:nvPr>
            <p:ph sz="half" idx="1"/>
          </p:nvPr>
        </p:nvSpPr>
        <p:spPr>
          <a:xfrm>
            <a:off x="4643438" y="1143000"/>
            <a:ext cx="4043362" cy="5286375"/>
          </a:xfrm>
        </p:spPr>
        <p:txBody>
          <a:bodyPr/>
          <a:lstStyle/>
          <a:p>
            <a:pPr algn="r" rtl="1">
              <a:lnSpc>
                <a:spcPct val="150000"/>
              </a:lnSpc>
              <a:buFont typeface="Wingdings" pitchFamily="2" charset="2"/>
              <a:buChar char="q"/>
            </a:pPr>
            <a:r>
              <a:rPr lang="ar-JO" smtClean="0"/>
              <a:t>بنزين</a:t>
            </a:r>
          </a:p>
          <a:p>
            <a:pPr algn="r" rtl="1">
              <a:lnSpc>
                <a:spcPct val="150000"/>
              </a:lnSpc>
              <a:buFont typeface="Wingdings" pitchFamily="2" charset="2"/>
              <a:buChar char="q"/>
            </a:pPr>
            <a:r>
              <a:rPr lang="ar-JO" smtClean="0"/>
              <a:t>ميثانول</a:t>
            </a:r>
          </a:p>
          <a:p>
            <a:pPr algn="r" rtl="1">
              <a:lnSpc>
                <a:spcPct val="150000"/>
              </a:lnSpc>
              <a:buFont typeface="Wingdings" pitchFamily="2" charset="2"/>
              <a:buChar char="q"/>
            </a:pPr>
            <a:r>
              <a:rPr lang="ar-JO" smtClean="0"/>
              <a:t>إيثانول</a:t>
            </a:r>
          </a:p>
          <a:p>
            <a:pPr algn="r" rtl="1">
              <a:lnSpc>
                <a:spcPct val="150000"/>
              </a:lnSpc>
              <a:buFont typeface="Wingdings" pitchFamily="2" charset="2"/>
              <a:buChar char="q"/>
            </a:pPr>
            <a:r>
              <a:rPr lang="ar-JO" smtClean="0"/>
              <a:t>أسيتون</a:t>
            </a:r>
          </a:p>
          <a:p>
            <a:pPr algn="r" rtl="1">
              <a:lnSpc>
                <a:spcPct val="150000"/>
              </a:lnSpc>
              <a:buFont typeface="Wingdings" pitchFamily="2" charset="2"/>
              <a:buChar char="q"/>
            </a:pPr>
            <a:r>
              <a:rPr lang="ar-JO" smtClean="0"/>
              <a:t>تولوين</a:t>
            </a:r>
          </a:p>
          <a:p>
            <a:pPr algn="r" rtl="1">
              <a:lnSpc>
                <a:spcPct val="150000"/>
              </a:lnSpc>
              <a:buFont typeface="Wingdings" pitchFamily="2" charset="2"/>
              <a:buChar char="q"/>
            </a:pPr>
            <a:r>
              <a:rPr lang="ar-JO" smtClean="0"/>
              <a:t>ثنائي كبريتيد الكربون</a:t>
            </a:r>
          </a:p>
          <a:p>
            <a:pPr algn="r" rtl="1">
              <a:lnSpc>
                <a:spcPct val="150000"/>
              </a:lnSpc>
              <a:buFont typeface="Wingdings" pitchFamily="2" charset="2"/>
              <a:buChar char="q"/>
            </a:pPr>
            <a:r>
              <a:rPr lang="ar-JO" smtClean="0"/>
              <a:t>ثنائي إثيل إيثر</a:t>
            </a:r>
          </a:p>
        </p:txBody>
      </p:sp>
      <p:pic>
        <p:nvPicPr>
          <p:cNvPr id="34820" name="Picture 3"/>
          <p:cNvPicPr>
            <a:picLocks noChangeAspect="1" noChangeArrowheads="1"/>
          </p:cNvPicPr>
          <p:nvPr/>
        </p:nvPicPr>
        <p:blipFill>
          <a:blip r:embed="rId3"/>
          <a:srcRect/>
          <a:stretch>
            <a:fillRect/>
          </a:stretch>
        </p:blipFill>
        <p:spPr bwMode="auto">
          <a:xfrm>
            <a:off x="1285875" y="2428875"/>
            <a:ext cx="2643188" cy="227488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ar-JO" dirty="0" smtClean="0">
                <a:solidFill>
                  <a:schemeClr val="tx1"/>
                </a:solidFill>
              </a:rPr>
              <a:t>ب. </a:t>
            </a:r>
            <a:r>
              <a:rPr lang="ar-SA" dirty="0" smtClean="0">
                <a:solidFill>
                  <a:schemeClr val="tx1"/>
                </a:solidFill>
              </a:rPr>
              <a:t>المواد القابلة للانفجار</a:t>
            </a:r>
            <a:endParaRPr lang="ar-JO" dirty="0" smtClean="0">
              <a:solidFill>
                <a:schemeClr val="tx1"/>
              </a:solidFill>
            </a:endParaRPr>
          </a:p>
        </p:txBody>
      </p:sp>
      <p:sp>
        <p:nvSpPr>
          <p:cNvPr id="35843" name="Content Placeholder 3"/>
          <p:cNvSpPr>
            <a:spLocks noGrp="1"/>
          </p:cNvSpPr>
          <p:nvPr>
            <p:ph sz="half" idx="1"/>
          </p:nvPr>
        </p:nvSpPr>
        <p:spPr>
          <a:xfrm>
            <a:off x="214313" y="1285875"/>
            <a:ext cx="8715375" cy="5357813"/>
          </a:xfrm>
        </p:spPr>
        <p:txBody>
          <a:bodyPr/>
          <a:lstStyle/>
          <a:p>
            <a:pPr algn="r" rtl="1"/>
            <a:r>
              <a:rPr lang="ar-SA" smtClean="0"/>
              <a:t>وهي عبارة عن مواد تتضمن خصائص ذاتية تجعلها قابلة للانفجار بتأثير عوامل </a:t>
            </a:r>
            <a:r>
              <a:rPr lang="ar-SA" b="1" smtClean="0">
                <a:solidFill>
                  <a:schemeClr val="accent2"/>
                </a:solidFill>
              </a:rPr>
              <a:t>خارجية (فيزيائية - ميكانيكية)</a:t>
            </a:r>
            <a:r>
              <a:rPr lang="ar-SA" smtClean="0"/>
              <a:t> كالحرارة أو الشرر أو الصدم أو السحق</a:t>
            </a:r>
            <a:r>
              <a:rPr lang="en-US" smtClean="0"/>
              <a:t>. </a:t>
            </a:r>
            <a:endParaRPr lang="ar-JO" smtClean="0"/>
          </a:p>
          <a:p>
            <a:pPr algn="r" rtl="1">
              <a:spcBef>
                <a:spcPts val="600"/>
              </a:spcBef>
            </a:pPr>
            <a:r>
              <a:rPr lang="ar-SA" smtClean="0"/>
              <a:t>جميع المواد القابلة للاشتعال تملك القدرة على تشكيل </a:t>
            </a:r>
            <a:r>
              <a:rPr lang="ar-SA" b="1" smtClean="0">
                <a:solidFill>
                  <a:schemeClr val="accent2"/>
                </a:solidFill>
              </a:rPr>
              <a:t>مخلوط</a:t>
            </a:r>
            <a:r>
              <a:rPr lang="ar-SA" smtClean="0"/>
              <a:t> قابل للانفجار مع الهواء عند تركيز معين وبتوفر عوامل مساعدة</a:t>
            </a:r>
            <a:r>
              <a:rPr lang="en-US" smtClean="0"/>
              <a:t>.</a:t>
            </a:r>
            <a:endParaRPr lang="ar-JO" smtClean="0"/>
          </a:p>
          <a:p>
            <a:pPr algn="r" rtl="1">
              <a:spcBef>
                <a:spcPct val="0"/>
              </a:spcBef>
              <a:buFontTx/>
              <a:buNone/>
            </a:pPr>
            <a:endParaRPr lang="en-US" smtClean="0"/>
          </a:p>
          <a:p>
            <a:pPr algn="r" rtl="1"/>
            <a:r>
              <a:rPr lang="ar-SA" smtClean="0"/>
              <a:t>يمكن لجميع الغازات المحفوظة تحت </a:t>
            </a:r>
            <a:r>
              <a:rPr lang="ar-SA" b="1" smtClean="0">
                <a:solidFill>
                  <a:schemeClr val="accent2"/>
                </a:solidFill>
              </a:rPr>
              <a:t>ضغط مرتفع </a:t>
            </a:r>
            <a:r>
              <a:rPr lang="ar-SA" smtClean="0"/>
              <a:t>أن تشكل خطر الانفجار لدى</a:t>
            </a:r>
            <a:r>
              <a:rPr lang="en-US" smtClean="0"/>
              <a:t> </a:t>
            </a:r>
            <a:r>
              <a:rPr lang="ar-SA" smtClean="0"/>
              <a:t>توفر الشروط المساعدة</a:t>
            </a:r>
            <a:r>
              <a:rPr lang="en-US" smtClean="0"/>
              <a:t>.</a:t>
            </a:r>
            <a:r>
              <a:rPr lang="ar-SA" smtClean="0"/>
              <a:t> </a:t>
            </a:r>
            <a:r>
              <a:rPr lang="en-US" smtClean="0"/>
              <a:t>   </a:t>
            </a:r>
          </a:p>
          <a:p>
            <a:pPr algn="r" rtl="1">
              <a:spcBef>
                <a:spcPct val="0"/>
              </a:spcBef>
              <a:buFontTx/>
              <a:buNone/>
            </a:pPr>
            <a:r>
              <a:rPr lang="en-US" smtClean="0"/>
              <a:t>  </a:t>
            </a:r>
            <a:endParaRPr lang="ar-JO" smtClean="0"/>
          </a:p>
          <a:p>
            <a:pPr algn="r" rtl="1"/>
            <a:r>
              <a:rPr lang="ar-JO" b="1" smtClean="0">
                <a:solidFill>
                  <a:schemeClr val="accent2"/>
                </a:solidFill>
              </a:rPr>
              <a:t>الانفجار</a:t>
            </a:r>
            <a:r>
              <a:rPr lang="ar-JO" smtClean="0"/>
              <a:t>: تفاعل كيميائي تتم فيه أكسدة شديدة للنيتروجين والكربون والهيدروجين في الجزئ.</a:t>
            </a: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ar-JO" dirty="0" smtClean="0">
                <a:solidFill>
                  <a:schemeClr val="tx1"/>
                </a:solidFill>
              </a:rPr>
              <a:t>أمثلة</a:t>
            </a:r>
          </a:p>
        </p:txBody>
      </p:sp>
      <p:sp>
        <p:nvSpPr>
          <p:cNvPr id="36867" name="Content Placeholder 3"/>
          <p:cNvSpPr>
            <a:spLocks noGrp="1"/>
          </p:cNvSpPr>
          <p:nvPr>
            <p:ph sz="half" idx="1"/>
          </p:nvPr>
        </p:nvSpPr>
        <p:spPr>
          <a:xfrm>
            <a:off x="1357313" y="1214438"/>
            <a:ext cx="7329487" cy="4911725"/>
          </a:xfrm>
        </p:spPr>
        <p:txBody>
          <a:bodyPr/>
          <a:lstStyle/>
          <a:p>
            <a:pPr algn="r" rtl="1"/>
            <a:r>
              <a:rPr lang="ar-JO" smtClean="0"/>
              <a:t>فوق أكاسيد الإيثرات.</a:t>
            </a:r>
          </a:p>
          <a:p>
            <a:pPr algn="r" rtl="1"/>
            <a:r>
              <a:rPr lang="ar-JO" smtClean="0"/>
              <a:t>حمض بيركلوريك.</a:t>
            </a:r>
          </a:p>
          <a:p>
            <a:pPr algn="r" rtl="1"/>
            <a:r>
              <a:rPr lang="ar-JO" smtClean="0"/>
              <a:t>مركبات النيترو (</a:t>
            </a:r>
            <a:r>
              <a:rPr lang="en-US" smtClean="0"/>
              <a:t>TNT</a:t>
            </a:r>
            <a:r>
              <a:rPr lang="ar-JO" smtClean="0"/>
              <a:t>).</a:t>
            </a:r>
          </a:p>
          <a:p>
            <a:pPr algn="r" rtl="1"/>
            <a:r>
              <a:rPr lang="ar-JO" b="1" smtClean="0">
                <a:solidFill>
                  <a:schemeClr val="accent2"/>
                </a:solidFill>
              </a:rPr>
              <a:t>متفجرات حساسة للصدمة أو الشرارة الكهربائية أو اللهب</a:t>
            </a:r>
          </a:p>
          <a:p>
            <a:pPr algn="r" rtl="1"/>
            <a:r>
              <a:rPr lang="ar-JO" smtClean="0"/>
              <a:t>غاز الاستيلين </a:t>
            </a:r>
          </a:p>
          <a:p>
            <a:pPr algn="r" rtl="1"/>
            <a:r>
              <a:rPr lang="ar-JO" smtClean="0"/>
              <a:t>الأستيليدات </a:t>
            </a:r>
          </a:p>
          <a:p>
            <a:pPr algn="r" rtl="1"/>
            <a:r>
              <a:rPr lang="ar-JO" smtClean="0"/>
              <a:t>الأزيدات </a:t>
            </a:r>
          </a:p>
          <a:p>
            <a:pPr algn="r" rtl="1"/>
            <a:r>
              <a:rPr lang="ar-JO" smtClean="0"/>
              <a:t>أملاح الديازونيوم</a:t>
            </a:r>
          </a:p>
        </p:txBody>
      </p:sp>
      <p:pic>
        <p:nvPicPr>
          <p:cNvPr id="36868" name="Picture 2"/>
          <p:cNvPicPr>
            <a:picLocks noChangeAspect="1" noChangeArrowheads="1"/>
          </p:cNvPicPr>
          <p:nvPr/>
        </p:nvPicPr>
        <p:blipFill>
          <a:blip r:embed="rId3"/>
          <a:srcRect/>
          <a:stretch>
            <a:fillRect/>
          </a:stretch>
        </p:blipFill>
        <p:spPr bwMode="auto">
          <a:xfrm>
            <a:off x="1357313" y="3757613"/>
            <a:ext cx="2286000" cy="194151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4375" y="214313"/>
            <a:ext cx="7159625" cy="762000"/>
          </a:xfrm>
        </p:spPr>
        <p:txBody>
          <a:bodyPr>
            <a:normAutofit fontScale="90000"/>
          </a:bodyPr>
          <a:lstStyle/>
          <a:p>
            <a:pPr algn="ctr"/>
            <a:r>
              <a:rPr lang="ar-SA" dirty="0" smtClean="0">
                <a:solidFill>
                  <a:schemeClr val="tx1"/>
                </a:solidFill>
              </a:rPr>
              <a:t>المواد الفعالة كيميائياً</a:t>
            </a:r>
            <a:r>
              <a:rPr lang="en-US" dirty="0" smtClean="0">
                <a:solidFill>
                  <a:schemeClr val="tx1"/>
                </a:solidFill>
              </a:rPr>
              <a:t> </a:t>
            </a:r>
            <a:r>
              <a:rPr lang="ar-JO" dirty="0" smtClean="0">
                <a:solidFill>
                  <a:schemeClr val="tx1"/>
                </a:solidFill>
              </a:rPr>
              <a:t> </a:t>
            </a:r>
            <a:r>
              <a:rPr lang="ar-SA" dirty="0" smtClean="0">
                <a:solidFill>
                  <a:schemeClr val="tx1"/>
                </a:solidFill>
              </a:rPr>
              <a:t>المواد المؤكســدة</a:t>
            </a:r>
            <a:r>
              <a:rPr lang="ar-JO" dirty="0" smtClean="0">
                <a:solidFill>
                  <a:schemeClr val="tx1"/>
                </a:solidFill>
              </a:rPr>
              <a:t> و</a:t>
            </a:r>
            <a:r>
              <a:rPr lang="en-US" dirty="0" smtClean="0">
                <a:solidFill>
                  <a:schemeClr val="tx1"/>
                </a:solidFill>
              </a:rPr>
              <a:t> </a:t>
            </a:r>
            <a:endParaRPr lang="ar-JO" dirty="0" smtClean="0">
              <a:solidFill>
                <a:schemeClr val="tx1"/>
              </a:solidFill>
            </a:endParaRPr>
          </a:p>
        </p:txBody>
      </p:sp>
      <p:sp>
        <p:nvSpPr>
          <p:cNvPr id="37891" name="Content Placeholder 3"/>
          <p:cNvSpPr>
            <a:spLocks noGrp="1"/>
          </p:cNvSpPr>
          <p:nvPr>
            <p:ph sz="half" idx="1"/>
          </p:nvPr>
        </p:nvSpPr>
        <p:spPr>
          <a:xfrm>
            <a:off x="357188" y="1285875"/>
            <a:ext cx="8258175" cy="5357813"/>
          </a:xfrm>
        </p:spPr>
        <p:txBody>
          <a:bodyPr/>
          <a:lstStyle/>
          <a:p>
            <a:pPr algn="r" rtl="1">
              <a:buFontTx/>
              <a:buNone/>
            </a:pPr>
            <a:r>
              <a:rPr lang="ar-SA" b="1" smtClean="0"/>
              <a:t>ج- المواد المؤكســدة</a:t>
            </a:r>
            <a:r>
              <a:rPr lang="en-US" b="1" smtClean="0"/>
              <a:t>: </a:t>
            </a:r>
          </a:p>
          <a:p>
            <a:pPr algn="r" rtl="1"/>
            <a:r>
              <a:rPr lang="ar-SA" smtClean="0"/>
              <a:t>وهي عبارة عن مواد غـنـيـة بالأوكسجين وشديدة التفاعل مع المواد الأخرى محررة كميات كبيرة من الحرارة </a:t>
            </a:r>
            <a:r>
              <a:rPr lang="ar-SA" b="1" smtClean="0">
                <a:solidFill>
                  <a:schemeClr val="accent2"/>
                </a:solidFill>
              </a:rPr>
              <a:t>(فوق الكلورات وفوق الأكاسيد</a:t>
            </a:r>
            <a:r>
              <a:rPr lang="ar-SY" b="1" smtClean="0">
                <a:solidFill>
                  <a:schemeClr val="accent2"/>
                </a:solidFill>
              </a:rPr>
              <a:t>)</a:t>
            </a:r>
            <a:endParaRPr lang="ar-JO" b="1" smtClean="0">
              <a:solidFill>
                <a:schemeClr val="accent2"/>
              </a:solidFill>
            </a:endParaRPr>
          </a:p>
          <a:p>
            <a:pPr algn="r" rtl="1"/>
            <a:endParaRPr lang="en-US" smtClean="0"/>
          </a:p>
          <a:p>
            <a:pPr algn="r" rtl="1">
              <a:buFontTx/>
              <a:buNone/>
            </a:pPr>
            <a:r>
              <a:rPr lang="ar-JO" b="1" smtClean="0"/>
              <a:t>د- </a:t>
            </a:r>
            <a:r>
              <a:rPr lang="ar-SA" b="1" smtClean="0"/>
              <a:t> المواد الفعالة كيميائياً</a:t>
            </a:r>
            <a:r>
              <a:rPr lang="en-US" b="1" smtClean="0"/>
              <a:t>: </a:t>
            </a:r>
          </a:p>
          <a:p>
            <a:pPr algn="r" rtl="1"/>
            <a:r>
              <a:rPr lang="ar-SA" smtClean="0"/>
              <a:t>وهي مواد نشيطة كيميائياً حيث يؤدي تفاعلها مع المواد الكيميائية الأخرى إلى احتمال وقوع حوادث خطرة نتيجة تشكل مواد قابلة للاشتعال أو الانفجار أو مواد شديدة السمية</a:t>
            </a:r>
            <a:r>
              <a:rPr lang="en-US" smtClean="0"/>
              <a:t>.</a:t>
            </a:r>
          </a:p>
          <a:p>
            <a:pPr algn="r" rtl="1"/>
            <a:r>
              <a:rPr lang="ar-EG" smtClean="0"/>
              <a:t> </a:t>
            </a:r>
            <a:endParaRPr lang="en-US" smtClean="0"/>
          </a:p>
          <a:p>
            <a:pPr algn="r"/>
            <a:endParaRPr lang="ar-JO" smtClean="0"/>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00313" y="642938"/>
            <a:ext cx="6324600" cy="428625"/>
          </a:xfrm>
        </p:spPr>
        <p:txBody>
          <a:bodyPr>
            <a:normAutofit fontScale="90000"/>
          </a:bodyPr>
          <a:lstStyle/>
          <a:p>
            <a:pPr algn="ctr"/>
            <a:r>
              <a:rPr lang="ar-SA" dirty="0" smtClean="0">
                <a:solidFill>
                  <a:schemeClr val="tx1"/>
                </a:solidFill>
              </a:rPr>
              <a:t>د- المواد الأكــالـة</a:t>
            </a:r>
            <a:r>
              <a:rPr lang="en-US" dirty="0" smtClean="0">
                <a:solidFill>
                  <a:schemeClr val="tx1"/>
                </a:solidFill>
              </a:rPr>
              <a:t> </a:t>
            </a:r>
            <a:br>
              <a:rPr lang="en-US" dirty="0" smtClean="0">
                <a:solidFill>
                  <a:schemeClr val="tx1"/>
                </a:solidFill>
              </a:rPr>
            </a:br>
            <a:endParaRPr lang="ar-JO" dirty="0" smtClean="0">
              <a:solidFill>
                <a:schemeClr val="tx1"/>
              </a:solidFill>
            </a:endParaRPr>
          </a:p>
        </p:txBody>
      </p:sp>
      <p:sp>
        <p:nvSpPr>
          <p:cNvPr id="4" name="Content Placeholder 3"/>
          <p:cNvSpPr>
            <a:spLocks noGrp="1"/>
          </p:cNvSpPr>
          <p:nvPr>
            <p:ph sz="half" idx="1"/>
          </p:nvPr>
        </p:nvSpPr>
        <p:spPr>
          <a:xfrm>
            <a:off x="357188" y="1214438"/>
            <a:ext cx="8324850" cy="4525962"/>
          </a:xfrm>
        </p:spPr>
        <p:txBody>
          <a:bodyPr/>
          <a:lstStyle/>
          <a:p>
            <a:pPr algn="r" rtl="1">
              <a:defRPr/>
            </a:pPr>
            <a:r>
              <a:rPr lang="ar-SA" dirty="0" smtClean="0"/>
              <a:t>وهي مواد قادرة على إحداث تخريب في النسيج الحي لدى ملامسته لها، وتكون درجة حموضتها أقل من </a:t>
            </a:r>
            <a:r>
              <a:rPr lang="ar-SA" b="1" dirty="0" smtClean="0">
                <a:solidFill>
                  <a:schemeClr val="accent6">
                    <a:lumMod val="75000"/>
                  </a:schemeClr>
                </a:solidFill>
              </a:rPr>
              <a:t>2</a:t>
            </a:r>
            <a:r>
              <a:rPr lang="ar-SA" dirty="0" smtClean="0"/>
              <a:t> أو أكثر من</a:t>
            </a:r>
            <a:r>
              <a:rPr lang="ar-JO" dirty="0" smtClean="0"/>
              <a:t> </a:t>
            </a:r>
            <a:r>
              <a:rPr lang="ar-SA" b="1" dirty="0" smtClean="0">
                <a:solidFill>
                  <a:schemeClr val="accent6">
                    <a:lumMod val="75000"/>
                  </a:schemeClr>
                </a:solidFill>
              </a:rPr>
              <a:t>12.5</a:t>
            </a:r>
            <a:r>
              <a:rPr lang="ar-SA" dirty="0" smtClean="0"/>
              <a:t> </a:t>
            </a:r>
            <a:r>
              <a:rPr lang="ar-SY" dirty="0" smtClean="0"/>
              <a:t>(</a:t>
            </a:r>
            <a:r>
              <a:rPr lang="ar-SA" dirty="0" smtClean="0"/>
              <a:t>حموض أو أسس قوية</a:t>
            </a:r>
            <a:r>
              <a:rPr lang="ar-SY" dirty="0" smtClean="0"/>
              <a:t>)</a:t>
            </a:r>
            <a:r>
              <a:rPr lang="ar-JO" dirty="0" smtClean="0"/>
              <a:t>.</a:t>
            </a:r>
          </a:p>
          <a:p>
            <a:pPr algn="r" rtl="1">
              <a:defRPr/>
            </a:pPr>
            <a:endParaRPr lang="ar-JO" dirty="0" smtClean="0"/>
          </a:p>
          <a:p>
            <a:pPr algn="r" rtl="1">
              <a:defRPr/>
            </a:pPr>
            <a:r>
              <a:rPr lang="ar-JO" dirty="0" smtClean="0"/>
              <a:t>الاحماض القوية</a:t>
            </a:r>
          </a:p>
          <a:p>
            <a:pPr algn="r" rtl="1">
              <a:buFontTx/>
              <a:buNone/>
              <a:defRPr/>
            </a:pPr>
            <a:endParaRPr lang="ar-JO" dirty="0" smtClean="0"/>
          </a:p>
          <a:p>
            <a:pPr algn="r" rtl="1">
              <a:defRPr/>
            </a:pPr>
            <a:r>
              <a:rPr lang="ar-JO" dirty="0" smtClean="0"/>
              <a:t>القواعد (القلويات)</a:t>
            </a:r>
            <a:endParaRPr lang="en-US" dirty="0" smtClean="0"/>
          </a:p>
          <a:p>
            <a:pPr>
              <a:defRPr/>
            </a:pPr>
            <a:endParaRPr lang="ar-JO" dirty="0"/>
          </a:p>
        </p:txBody>
      </p:sp>
      <p:pic>
        <p:nvPicPr>
          <p:cNvPr id="38916" name="Picture 3"/>
          <p:cNvPicPr>
            <a:picLocks noChangeAspect="1" noChangeArrowheads="1"/>
          </p:cNvPicPr>
          <p:nvPr/>
        </p:nvPicPr>
        <p:blipFill>
          <a:blip r:embed="rId3"/>
          <a:srcRect/>
          <a:stretch>
            <a:fillRect/>
          </a:stretch>
        </p:blipFill>
        <p:spPr bwMode="auto">
          <a:xfrm>
            <a:off x="1214438" y="2786063"/>
            <a:ext cx="2643187" cy="237013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ar-JO" b="1" dirty="0" smtClean="0">
                <a:solidFill>
                  <a:schemeClr val="tx1"/>
                </a:solidFill>
              </a:rPr>
              <a:t>الأحمــــاض القـــــــويـــــــــة</a:t>
            </a:r>
            <a:endParaRPr lang="ar-JO" dirty="0" smtClean="0">
              <a:solidFill>
                <a:schemeClr val="tx1"/>
              </a:solidFill>
            </a:endParaRPr>
          </a:p>
        </p:txBody>
      </p:sp>
      <p:pic>
        <p:nvPicPr>
          <p:cNvPr id="39940" name="Content Placeholder 3" descr="oopsBgWHT.gif"/>
          <p:cNvPicPr>
            <a:picLocks noGrp="1" noChangeAspect="1"/>
          </p:cNvPicPr>
          <p:nvPr>
            <p:ph sz="half" idx="1"/>
          </p:nvPr>
        </p:nvPicPr>
        <p:blipFill>
          <a:blip r:embed="rId3"/>
          <a:srcRect/>
          <a:stretch>
            <a:fillRect/>
          </a:stretch>
        </p:blipFill>
        <p:spPr>
          <a:xfrm>
            <a:off x="214313" y="1500188"/>
            <a:ext cx="1143000" cy="1905000"/>
          </a:xfrm>
        </p:spPr>
      </p:pic>
      <p:sp>
        <p:nvSpPr>
          <p:cNvPr id="4" name="Content Placeholder 3"/>
          <p:cNvSpPr>
            <a:spLocks noGrp="1"/>
          </p:cNvSpPr>
          <p:nvPr>
            <p:ph sz="half" idx="2"/>
          </p:nvPr>
        </p:nvSpPr>
        <p:spPr>
          <a:xfrm>
            <a:off x="1357313" y="1071563"/>
            <a:ext cx="7572375" cy="5786437"/>
          </a:xfrm>
        </p:spPr>
        <p:txBody>
          <a:bodyPr>
            <a:normAutofit lnSpcReduction="10000"/>
          </a:bodyPr>
          <a:lstStyle/>
          <a:p>
            <a:pPr algn="r" rtl="1">
              <a:buFont typeface="Wingdings" pitchFamily="2" charset="2"/>
              <a:buChar char="ü"/>
              <a:defRPr/>
            </a:pPr>
            <a:r>
              <a:rPr lang="ar-JO" sz="2400" dirty="0" smtClean="0"/>
              <a:t>تشمل حمض الكبريتيك وحمض النيتريك وحمض الهيدروكلوريك وحمض الهيدروفلوريك وحمض الكروميك وحمض الخل ( المركز ).</a:t>
            </a:r>
          </a:p>
          <a:p>
            <a:pPr algn="r" rtl="1">
              <a:buFont typeface="Wingdings" pitchFamily="2" charset="2"/>
              <a:buChar char="ü"/>
              <a:defRPr/>
            </a:pPr>
            <a:endParaRPr lang="ar-JO" sz="2400" dirty="0" smtClean="0"/>
          </a:p>
          <a:p>
            <a:pPr algn="r" rtl="1">
              <a:buFont typeface="Wingdings" pitchFamily="2" charset="2"/>
              <a:buChar char="ü"/>
              <a:defRPr/>
            </a:pPr>
            <a:r>
              <a:rPr lang="ar-JO" sz="2400" dirty="0" smtClean="0"/>
              <a:t>تسبب الأحماض المركزة </a:t>
            </a:r>
            <a:r>
              <a:rPr lang="ar-JO" sz="2400" b="1" dirty="0" smtClean="0">
                <a:solidFill>
                  <a:schemeClr val="accent6">
                    <a:lumMod val="75000"/>
                  </a:schemeClr>
                </a:solidFill>
              </a:rPr>
              <a:t>تآكل للجلد</a:t>
            </a:r>
            <a:r>
              <a:rPr lang="ar-JO" sz="2400" dirty="0" smtClean="0"/>
              <a:t>, كما أنها تدمر الورق والخشب والملابس وتتفاعل مع معظم المعادن. لذلك يجب وضع هذه الأحماض على مستوى الأرض تفادياً لسقوطها . </a:t>
            </a:r>
          </a:p>
          <a:p>
            <a:pPr algn="r" rtl="1">
              <a:buFontTx/>
              <a:buNone/>
              <a:defRPr/>
            </a:pPr>
            <a:endParaRPr lang="ar-JO" sz="2400" dirty="0" smtClean="0"/>
          </a:p>
          <a:p>
            <a:pPr algn="r" rtl="1">
              <a:buFont typeface="Wingdings" pitchFamily="2" charset="2"/>
              <a:buChar char="ü"/>
              <a:defRPr/>
            </a:pPr>
            <a:r>
              <a:rPr lang="ar-JO" sz="2400" dirty="0" smtClean="0"/>
              <a:t>يجب أن يضاف الحمض ببطء على الماء مع التحريك وليس الماء على الحمض.</a:t>
            </a:r>
          </a:p>
          <a:p>
            <a:pPr algn="r" rtl="1">
              <a:buFontTx/>
              <a:buNone/>
              <a:defRPr/>
            </a:pPr>
            <a:r>
              <a:rPr lang="ar-JO" sz="2400" dirty="0" smtClean="0"/>
              <a:t> </a:t>
            </a:r>
          </a:p>
          <a:p>
            <a:pPr algn="r" rtl="1">
              <a:buFont typeface="Wingdings" pitchFamily="2" charset="2"/>
              <a:buChar char="ü"/>
              <a:defRPr/>
            </a:pPr>
            <a:r>
              <a:rPr lang="ar-JO" sz="2400" dirty="0" smtClean="0"/>
              <a:t>عند تعرض الجلد لهذه الأحماض يغسل بكمية وافرة من الماء ثم بمحلول مخفف من بيكربونات الصوديوم ثم يعامل الجلد بمرهم جلوكونيت الكالسيوم</a:t>
            </a:r>
            <a:r>
              <a:rPr lang="en-US" sz="2400" dirty="0" smtClean="0"/>
              <a:t>.</a:t>
            </a:r>
            <a:br>
              <a:rPr lang="en-US" sz="2400" dirty="0" smtClean="0"/>
            </a:br>
            <a:r>
              <a:rPr lang="en-US" sz="2400" dirty="0" smtClean="0"/>
              <a:t/>
            </a:r>
            <a:br>
              <a:rPr lang="en-US" sz="2400" dirty="0" smtClean="0"/>
            </a:br>
            <a:endParaRPr lang="ar-JO" sz="2400" dirty="0" smtClean="0"/>
          </a:p>
          <a:p>
            <a:pPr algn="r" rtl="1">
              <a:defRPr/>
            </a:pPr>
            <a:endParaRPr lang="ar-JO" sz="2400" dirty="0"/>
          </a:p>
        </p:txBody>
      </p:sp>
      <p:pic>
        <p:nvPicPr>
          <p:cNvPr id="39941" name="Content Placeholder 3" descr="oopsBgWHT.gif"/>
          <p:cNvPicPr>
            <a:picLocks noChangeAspect="1"/>
          </p:cNvPicPr>
          <p:nvPr/>
        </p:nvPicPr>
        <p:blipFill>
          <a:blip r:embed="rId3"/>
          <a:srcRect/>
          <a:stretch>
            <a:fillRect/>
          </a:stretch>
        </p:blipFill>
        <p:spPr bwMode="auto">
          <a:xfrm>
            <a:off x="285750" y="4071938"/>
            <a:ext cx="1143000" cy="1905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ar-JO" b="1" dirty="0" smtClean="0">
                <a:solidFill>
                  <a:schemeClr val="tx1"/>
                </a:solidFill>
              </a:rPr>
              <a:t>القواعــد ( القلويات ) القــــويــــة</a:t>
            </a:r>
            <a:endParaRPr lang="ar-JO" dirty="0" smtClean="0">
              <a:solidFill>
                <a:schemeClr val="tx1"/>
              </a:solidFill>
            </a:endParaRPr>
          </a:p>
        </p:txBody>
      </p:sp>
      <p:sp>
        <p:nvSpPr>
          <p:cNvPr id="40963" name="Content Placeholder 3"/>
          <p:cNvSpPr>
            <a:spLocks noGrp="1"/>
          </p:cNvSpPr>
          <p:nvPr>
            <p:ph sz="half" idx="1"/>
          </p:nvPr>
        </p:nvSpPr>
        <p:spPr>
          <a:xfrm>
            <a:off x="3000375" y="1428750"/>
            <a:ext cx="5757863" cy="5143500"/>
          </a:xfrm>
        </p:spPr>
        <p:txBody>
          <a:bodyPr/>
          <a:lstStyle/>
          <a:p>
            <a:pPr algn="r" rtl="1">
              <a:buFont typeface="Wingdings" pitchFamily="2" charset="2"/>
              <a:buChar char="q"/>
            </a:pPr>
            <a:r>
              <a:rPr lang="ar-JO" b="1" smtClean="0"/>
              <a:t>تشمل هيدروكسيد الصوديوم وهيدروكسيد البوتاسيوم وهيدروكسيد الكالسيوم.</a:t>
            </a:r>
          </a:p>
          <a:p>
            <a:pPr algn="r" rtl="1">
              <a:buFont typeface="Wingdings" pitchFamily="2" charset="2"/>
              <a:buChar char="q"/>
            </a:pPr>
            <a:endParaRPr lang="ar-JO" b="1" smtClean="0"/>
          </a:p>
          <a:p>
            <a:pPr algn="r" rtl="1">
              <a:buFont typeface="Wingdings" pitchFamily="2" charset="2"/>
              <a:buChar char="q"/>
            </a:pPr>
            <a:r>
              <a:rPr lang="ar-JO" b="1" smtClean="0"/>
              <a:t> تنتج حرارة عالية نسبياً عند إضافة الماء للقاعدة , لذلك فإنه من الأفضل إضافة القاعدة بالتدريج الى الماء . </a:t>
            </a:r>
          </a:p>
          <a:p>
            <a:pPr algn="r" rtl="1">
              <a:buFontTx/>
              <a:buNone/>
            </a:pPr>
            <a:endParaRPr lang="ar-JO" b="1" smtClean="0"/>
          </a:p>
          <a:p>
            <a:pPr algn="r" rtl="1">
              <a:buFont typeface="Wingdings" pitchFamily="2" charset="2"/>
              <a:buChar char="q"/>
            </a:pPr>
            <a:r>
              <a:rPr lang="ar-JO" b="1" smtClean="0"/>
              <a:t>عند تعرض الجلد لهذه القواعد فإنه يغسل حالا بالماء والصابون, وتغسل العيون عند تعرضها للقواعد بكمية وافرة من الماء . </a:t>
            </a:r>
            <a:br>
              <a:rPr lang="ar-JO" b="1" smtClean="0"/>
            </a:br>
            <a:endParaRPr lang="ar-JO" smtClean="0"/>
          </a:p>
          <a:p>
            <a:pPr algn="r"/>
            <a:endParaRPr lang="ar-JO" smtClean="0"/>
          </a:p>
        </p:txBody>
      </p:sp>
      <p:pic>
        <p:nvPicPr>
          <p:cNvPr id="40964" name="Content Placeholder 4" descr="anim_experiment.gif"/>
          <p:cNvPicPr>
            <a:picLocks noChangeAspect="1"/>
          </p:cNvPicPr>
          <p:nvPr/>
        </p:nvPicPr>
        <p:blipFill>
          <a:blip r:embed="rId3"/>
          <a:srcRect/>
          <a:stretch>
            <a:fillRect/>
          </a:stretch>
        </p:blipFill>
        <p:spPr bwMode="auto">
          <a:xfrm>
            <a:off x="214313" y="1285875"/>
            <a:ext cx="2714625" cy="1971675"/>
          </a:xfrm>
          <a:prstGeom prst="rect">
            <a:avLst/>
          </a:prstGeom>
          <a:noFill/>
          <a:ln w="9525">
            <a:noFill/>
            <a:miter lim="800000"/>
            <a:headEnd/>
            <a:tailEnd/>
          </a:ln>
        </p:spPr>
      </p:pic>
      <p:pic>
        <p:nvPicPr>
          <p:cNvPr id="40965" name="Picture 2" descr="http://www.mysafetysign.com/companies/safetyxpress/thumbnail/S/S-0342t.gif">
            <a:hlinkClick r:id="rId4"/>
          </p:cNvPr>
          <p:cNvPicPr>
            <a:picLocks noChangeAspect="1" noChangeArrowheads="1"/>
          </p:cNvPicPr>
          <p:nvPr/>
        </p:nvPicPr>
        <p:blipFill>
          <a:blip r:embed="rId5"/>
          <a:srcRect/>
          <a:stretch>
            <a:fillRect/>
          </a:stretch>
        </p:blipFill>
        <p:spPr bwMode="auto">
          <a:xfrm>
            <a:off x="357188" y="3802063"/>
            <a:ext cx="1571625" cy="217646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ar-SA" b="1" dirty="0" smtClean="0">
                <a:solidFill>
                  <a:schemeClr val="tx1"/>
                </a:solidFill>
              </a:rPr>
              <a:t>الخطورة الصحية</a:t>
            </a:r>
            <a:r>
              <a:rPr lang="en-US" b="1" dirty="0" smtClean="0">
                <a:solidFill>
                  <a:schemeClr val="tx1"/>
                </a:solidFill>
              </a:rPr>
              <a:t> .2 </a:t>
            </a:r>
            <a:endParaRPr lang="ar-JO" dirty="0" smtClean="0">
              <a:solidFill>
                <a:schemeClr val="tx1"/>
              </a:solidFill>
            </a:endParaRPr>
          </a:p>
        </p:txBody>
      </p:sp>
      <p:sp>
        <p:nvSpPr>
          <p:cNvPr id="4" name="Content Placeholder 3"/>
          <p:cNvSpPr>
            <a:spLocks noGrp="1"/>
          </p:cNvSpPr>
          <p:nvPr>
            <p:ph sz="half" idx="1"/>
          </p:nvPr>
        </p:nvSpPr>
        <p:spPr>
          <a:xfrm>
            <a:off x="357188" y="1285875"/>
            <a:ext cx="8401050" cy="5572125"/>
          </a:xfrm>
        </p:spPr>
        <p:txBody>
          <a:bodyPr/>
          <a:lstStyle/>
          <a:p>
            <a:pPr algn="r" rtl="1">
              <a:defRPr/>
            </a:pPr>
            <a:r>
              <a:rPr lang="ar-SA" dirty="0" smtClean="0"/>
              <a:t>وهي تشير إلى </a:t>
            </a:r>
            <a:r>
              <a:rPr lang="ar-SA" b="1" dirty="0" smtClean="0">
                <a:solidFill>
                  <a:schemeClr val="accent6">
                    <a:lumMod val="75000"/>
                  </a:schemeClr>
                </a:solidFill>
              </a:rPr>
              <a:t>الآثار السمية والضارة بالصحة </a:t>
            </a:r>
            <a:r>
              <a:rPr lang="ar-SA" dirty="0" smtClean="0"/>
              <a:t>الفورية أو بعيدة المدى للمواد الكيميائية في ظروف التعرض الحاد أو </a:t>
            </a:r>
            <a:r>
              <a:rPr lang="ar-SA" b="1" dirty="0" smtClean="0">
                <a:solidFill>
                  <a:schemeClr val="accent6">
                    <a:lumMod val="75000"/>
                  </a:schemeClr>
                </a:solidFill>
              </a:rPr>
              <a:t>المزمن</a:t>
            </a:r>
            <a:r>
              <a:rPr lang="ar-JO" b="1" dirty="0" smtClean="0">
                <a:solidFill>
                  <a:schemeClr val="accent6">
                    <a:lumMod val="75000"/>
                  </a:schemeClr>
                </a:solidFill>
              </a:rPr>
              <a:t> </a:t>
            </a:r>
            <a:r>
              <a:rPr lang="ar-SA" dirty="0" smtClean="0"/>
              <a:t>والتي تصنف المواد على أساسها في إحدى المجموعات التالية</a:t>
            </a:r>
            <a:r>
              <a:rPr lang="en-US" dirty="0" smtClean="0"/>
              <a:t>: </a:t>
            </a:r>
          </a:p>
          <a:p>
            <a:pPr marL="514350" indent="-514350" algn="r" rtl="1">
              <a:spcBef>
                <a:spcPts val="0"/>
              </a:spcBef>
              <a:buFont typeface="+mj-cs"/>
              <a:buAutoNum type="arabic1Minus"/>
              <a:defRPr/>
            </a:pPr>
            <a:r>
              <a:rPr lang="ar-SA" dirty="0" smtClean="0"/>
              <a:t>المواد المهيجة</a:t>
            </a:r>
            <a:endParaRPr lang="ar-JO" dirty="0" smtClean="0"/>
          </a:p>
          <a:p>
            <a:pPr marL="514350" indent="-514350" algn="r" rtl="1">
              <a:buFont typeface="+mj-cs"/>
              <a:buAutoNum type="arabic1Minus"/>
              <a:defRPr/>
            </a:pPr>
            <a:r>
              <a:rPr lang="ar-SA" dirty="0" smtClean="0"/>
              <a:t>المواد المحسسة</a:t>
            </a:r>
            <a:endParaRPr lang="ar-JO" dirty="0" smtClean="0"/>
          </a:p>
          <a:p>
            <a:pPr marL="514350" indent="-514350" algn="r" rtl="1">
              <a:buFont typeface="+mj-cs"/>
              <a:buAutoNum type="arabic1Minus"/>
              <a:defRPr/>
            </a:pPr>
            <a:r>
              <a:rPr lang="ar-SA" dirty="0" smtClean="0"/>
              <a:t>المواد المثبطة</a:t>
            </a:r>
            <a:endParaRPr lang="ar-JO" dirty="0" smtClean="0"/>
          </a:p>
          <a:p>
            <a:pPr marL="514350" indent="-514350" algn="r" rtl="1">
              <a:buFont typeface="+mj-cs"/>
              <a:buAutoNum type="arabic1Minus"/>
              <a:defRPr/>
            </a:pPr>
            <a:r>
              <a:rPr lang="ar-SA" dirty="0" smtClean="0"/>
              <a:t>المواد الخانقة</a:t>
            </a:r>
            <a:endParaRPr lang="ar-JO" dirty="0" smtClean="0"/>
          </a:p>
          <a:p>
            <a:pPr marL="514350" indent="-514350" algn="r" rtl="1">
              <a:buFont typeface="+mj-cs"/>
              <a:buAutoNum type="arabic1Minus"/>
              <a:defRPr/>
            </a:pPr>
            <a:r>
              <a:rPr lang="ar-SA" dirty="0" smtClean="0"/>
              <a:t>المواد المسرطنة</a:t>
            </a:r>
            <a:endParaRPr lang="ar-JO" dirty="0" smtClean="0"/>
          </a:p>
          <a:p>
            <a:pPr marL="514350" indent="-514350" algn="r" rtl="1">
              <a:buFont typeface="+mj-cs"/>
              <a:buAutoNum type="arabic1Minus"/>
              <a:defRPr/>
            </a:pPr>
            <a:r>
              <a:rPr lang="ar-SA" dirty="0" smtClean="0"/>
              <a:t>المواد ذات السمية الجهازية</a:t>
            </a:r>
            <a:endParaRPr lang="ar-JO" dirty="0" smtClean="0"/>
          </a:p>
          <a:p>
            <a:pPr marL="514350" indent="-514350" algn="r" rtl="1">
              <a:buFont typeface="+mj-cs"/>
              <a:buAutoNum type="arabic1Minus"/>
              <a:defRPr/>
            </a:pPr>
            <a:r>
              <a:rPr lang="ar-SA" dirty="0" smtClean="0"/>
              <a:t>المواد المطفرة</a:t>
            </a:r>
            <a:endParaRPr lang="ar-JO" dirty="0" smtClean="0"/>
          </a:p>
          <a:p>
            <a:pPr marL="514350" indent="-514350" algn="r" rtl="1">
              <a:buFont typeface="+mj-cs"/>
              <a:buAutoNum type="arabic1Minus"/>
              <a:defRPr/>
            </a:pPr>
            <a:r>
              <a:rPr lang="ar-SA" dirty="0" smtClean="0"/>
              <a:t>المواد الماسخة</a:t>
            </a:r>
            <a:endParaRPr lang="ar-JO" dirty="0" smtClean="0"/>
          </a:p>
          <a:p>
            <a:pPr algn="r">
              <a:defRPr/>
            </a:pPr>
            <a:endParaRPr lang="ar-JO" dirty="0"/>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ar-JO" b="1" dirty="0" smtClean="0">
                <a:solidFill>
                  <a:schemeClr val="tx1"/>
                </a:solidFill>
              </a:rPr>
              <a:t>حالات المواد الكيميائية</a:t>
            </a:r>
            <a:endParaRPr lang="ar-JO" dirty="0" smtClean="0">
              <a:solidFill>
                <a:schemeClr val="tx1"/>
              </a:solidFill>
            </a:endParaRPr>
          </a:p>
        </p:txBody>
      </p:sp>
      <p:sp>
        <p:nvSpPr>
          <p:cNvPr id="24579" name="Content Placeholder 2"/>
          <p:cNvSpPr>
            <a:spLocks noGrp="1"/>
          </p:cNvSpPr>
          <p:nvPr>
            <p:ph sz="half" idx="1"/>
          </p:nvPr>
        </p:nvSpPr>
        <p:spPr>
          <a:xfrm>
            <a:off x="285750" y="1214438"/>
            <a:ext cx="8572500" cy="5429250"/>
          </a:xfrm>
        </p:spPr>
        <p:txBody>
          <a:bodyPr/>
          <a:lstStyle/>
          <a:p>
            <a:pPr algn="r" rtl="1">
              <a:buFontTx/>
              <a:buNone/>
            </a:pPr>
            <a:r>
              <a:rPr lang="ar-JO" b="1" smtClean="0"/>
              <a:t>1- سائلة : محاليل عضوية - حموض - دهانات - منظفات سائلة - مبيدات سائلة وتدخل عن طريق امتصاص </a:t>
            </a:r>
            <a:r>
              <a:rPr lang="ar-JO" b="1" smtClean="0">
                <a:solidFill>
                  <a:schemeClr val="accent2"/>
                </a:solidFill>
              </a:rPr>
              <a:t>الجلد أو البلع أو الحقن</a:t>
            </a:r>
            <a:r>
              <a:rPr lang="ar-JO" b="1" smtClean="0"/>
              <a:t>.</a:t>
            </a:r>
          </a:p>
          <a:p>
            <a:pPr algn="r" rtl="1">
              <a:buFontTx/>
              <a:buNone/>
            </a:pPr>
            <a:r>
              <a:rPr lang="ar-JO" b="1" smtClean="0"/>
              <a:t/>
            </a:r>
            <a:br>
              <a:rPr lang="ar-JO" b="1" smtClean="0"/>
            </a:br>
            <a:r>
              <a:rPr lang="ar-JO" b="1" smtClean="0"/>
              <a:t>2- صلبة: أغبرة المواد الكيميائية </a:t>
            </a:r>
            <a:r>
              <a:rPr lang="ar-JO" b="1" smtClean="0">
                <a:solidFill>
                  <a:schemeClr val="accent2"/>
                </a:solidFill>
              </a:rPr>
              <a:t>كمساحيق المبيدات </a:t>
            </a:r>
            <a:r>
              <a:rPr lang="ar-JO" b="1" smtClean="0"/>
              <a:t>وغبار العمليات الصناعية مثل الاسمنت والاسبستوس (الأميانت) وتدخل عن طريق </a:t>
            </a:r>
            <a:r>
              <a:rPr lang="ar-JO" b="1" smtClean="0">
                <a:solidFill>
                  <a:schemeClr val="accent2"/>
                </a:solidFill>
              </a:rPr>
              <a:t>الأنف أو الفم</a:t>
            </a:r>
            <a:r>
              <a:rPr lang="ar-JO" b="1" smtClean="0"/>
              <a:t>.</a:t>
            </a:r>
          </a:p>
          <a:p>
            <a:pPr algn="r" rtl="1">
              <a:buFontTx/>
              <a:buNone/>
            </a:pPr>
            <a:r>
              <a:rPr lang="ar-JO" b="1" smtClean="0"/>
              <a:t/>
            </a:r>
            <a:br>
              <a:rPr lang="ar-JO" b="1" smtClean="0"/>
            </a:br>
            <a:r>
              <a:rPr lang="ar-JO" b="1" smtClean="0"/>
              <a:t>3- غازية : الأبخرة والأدخنة والغازات المعدنية الناتجة عن عملية اللحام المعدني وتبخر المواد الكيماوية واحتراقها وتفاعلها سوء الاستخدام أو التخزين أو النواتج عن العمل ( غازات وتبخير - طرطشة - ... ) وتدخل عن </a:t>
            </a:r>
            <a:r>
              <a:rPr lang="ar-JO" b="1" smtClean="0">
                <a:solidFill>
                  <a:schemeClr val="accent2"/>
                </a:solidFill>
              </a:rPr>
              <a:t>طريق الأنف</a:t>
            </a:r>
            <a:r>
              <a:rPr lang="ar-JO" b="1" smtClean="0"/>
              <a:t>.</a:t>
            </a:r>
            <a:br>
              <a:rPr lang="ar-JO" b="1" smtClean="0"/>
            </a:br>
            <a:r>
              <a:rPr lang="ar-JO" b="1" smtClean="0"/>
              <a:t/>
            </a:r>
            <a:br>
              <a:rPr lang="ar-JO" b="1" smtClean="0"/>
            </a:br>
            <a:endParaRPr lang="ar-JO" smtClean="0"/>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ar-SA" dirty="0" smtClean="0">
                <a:solidFill>
                  <a:schemeClr val="tx1"/>
                </a:solidFill>
              </a:rPr>
              <a:t>أ-    المواد المهيجة</a:t>
            </a:r>
            <a:endParaRPr lang="ar-JO" dirty="0" smtClean="0">
              <a:solidFill>
                <a:schemeClr val="tx1"/>
              </a:solidFill>
            </a:endParaRPr>
          </a:p>
        </p:txBody>
      </p:sp>
      <p:sp>
        <p:nvSpPr>
          <p:cNvPr id="4" name="Content Placeholder 3"/>
          <p:cNvSpPr>
            <a:spLocks noGrp="1"/>
          </p:cNvSpPr>
          <p:nvPr>
            <p:ph sz="half" idx="1"/>
          </p:nvPr>
        </p:nvSpPr>
        <p:spPr>
          <a:xfrm>
            <a:off x="428625" y="1143000"/>
            <a:ext cx="8258175" cy="5429250"/>
          </a:xfrm>
        </p:spPr>
        <p:txBody>
          <a:bodyPr/>
          <a:lstStyle/>
          <a:p>
            <a:pPr algn="r" rtl="1">
              <a:spcBef>
                <a:spcPts val="0"/>
              </a:spcBef>
              <a:buFont typeface="Wingdings" pitchFamily="2" charset="2"/>
              <a:buChar char="v"/>
              <a:defRPr/>
            </a:pPr>
            <a:r>
              <a:rPr lang="ar-SA" dirty="0" smtClean="0"/>
              <a:t>وهي تتميز بتأثير موضعي تخريشي </a:t>
            </a:r>
            <a:r>
              <a:rPr lang="ar-SA" b="1" dirty="0" smtClean="0">
                <a:solidFill>
                  <a:schemeClr val="accent6">
                    <a:lumMod val="75000"/>
                  </a:schemeClr>
                </a:solidFill>
              </a:rPr>
              <a:t>للعيون والجلد والجهاز التنفسي</a:t>
            </a:r>
            <a:r>
              <a:rPr lang="en-US" dirty="0" smtClean="0">
                <a:solidFill>
                  <a:schemeClr val="accent6">
                    <a:lumMod val="75000"/>
                  </a:schemeClr>
                </a:solidFill>
              </a:rPr>
              <a:t>.</a:t>
            </a:r>
          </a:p>
          <a:p>
            <a:pPr algn="r" rtl="1">
              <a:spcBef>
                <a:spcPts val="0"/>
              </a:spcBef>
              <a:buFontTx/>
              <a:buNone/>
              <a:defRPr/>
            </a:pPr>
            <a:endParaRPr lang="en-US" dirty="0" smtClean="0">
              <a:solidFill>
                <a:schemeClr val="accent6">
                  <a:lumMod val="75000"/>
                </a:schemeClr>
              </a:solidFill>
            </a:endParaRPr>
          </a:p>
          <a:p>
            <a:pPr algn="r" rtl="1">
              <a:spcBef>
                <a:spcPts val="0"/>
              </a:spcBef>
              <a:buFont typeface="Wingdings" pitchFamily="2" charset="2"/>
              <a:buChar char="v"/>
              <a:defRPr/>
            </a:pPr>
            <a:r>
              <a:rPr lang="ar-SA" dirty="0" smtClean="0"/>
              <a:t> إن تحديد الجزء المتهيج من الجهاز التنفسي مرتبط بمدى انحلالية المادة في الماء </a:t>
            </a:r>
            <a:r>
              <a:rPr lang="en-US" dirty="0" smtClean="0"/>
              <a:t>)</a:t>
            </a:r>
            <a:r>
              <a:rPr lang="ar-SA" dirty="0" smtClean="0"/>
              <a:t>أو الأغشية المخاطية</a:t>
            </a:r>
            <a:r>
              <a:rPr lang="en-US" dirty="0" smtClean="0"/>
              <a:t>( </a:t>
            </a:r>
          </a:p>
          <a:p>
            <a:pPr algn="r" rtl="1">
              <a:spcBef>
                <a:spcPts val="0"/>
              </a:spcBef>
              <a:buFontTx/>
              <a:buNone/>
              <a:defRPr/>
            </a:pPr>
            <a:endParaRPr lang="ar-JO" dirty="0" smtClean="0"/>
          </a:p>
          <a:p>
            <a:pPr algn="r" rtl="1">
              <a:spcBef>
                <a:spcPts val="0"/>
              </a:spcBef>
              <a:buFont typeface="Wingdings" pitchFamily="2" charset="2"/>
              <a:buChar char="v"/>
              <a:defRPr/>
            </a:pPr>
            <a:r>
              <a:rPr lang="ar-JO" dirty="0" smtClean="0"/>
              <a:t>  تؤثر على الرئتين والأوعية الدموية وتؤدي الى الالتهاب الرئوي </a:t>
            </a:r>
            <a:r>
              <a:rPr lang="ar-JO" b="1" dirty="0" smtClean="0">
                <a:solidFill>
                  <a:schemeClr val="accent6">
                    <a:lumMod val="75000"/>
                  </a:schemeClr>
                </a:solidFill>
              </a:rPr>
              <a:t>والوفاة</a:t>
            </a:r>
            <a:r>
              <a:rPr lang="ar-JO" dirty="0" smtClean="0"/>
              <a:t>.</a:t>
            </a:r>
          </a:p>
          <a:p>
            <a:pPr algn="r" rtl="1">
              <a:spcBef>
                <a:spcPts val="0"/>
              </a:spcBef>
              <a:buFontTx/>
              <a:buNone/>
              <a:defRPr/>
            </a:pPr>
            <a:endParaRPr lang="ar-JO" dirty="0" smtClean="0"/>
          </a:p>
          <a:p>
            <a:pPr algn="r" rtl="1">
              <a:spcBef>
                <a:spcPts val="0"/>
              </a:spcBef>
              <a:buFont typeface="Wingdings" pitchFamily="2" charset="2"/>
              <a:buChar char="v"/>
              <a:defRPr/>
            </a:pPr>
            <a:r>
              <a:rPr lang="ar-SA" dirty="0" smtClean="0"/>
              <a:t>تحدث المواد الكيميائية المهيجة للجلد </a:t>
            </a:r>
            <a:r>
              <a:rPr lang="ar-SA" b="1" dirty="0" smtClean="0">
                <a:solidFill>
                  <a:schemeClr val="accent6"/>
                </a:solidFill>
              </a:rPr>
              <a:t>كالحموض والقلويات </a:t>
            </a:r>
            <a:r>
              <a:rPr lang="ar-SA" dirty="0" smtClean="0"/>
              <a:t>العضوية والمعدنية تأثيرات</a:t>
            </a:r>
            <a:r>
              <a:rPr lang="en-US" dirty="0" smtClean="0"/>
              <a:t> </a:t>
            </a:r>
            <a:r>
              <a:rPr lang="ar-SA" dirty="0" smtClean="0"/>
              <a:t>موضعية مختلفة الشدة</a:t>
            </a:r>
            <a:r>
              <a:rPr lang="en-US" dirty="0" smtClean="0"/>
              <a:t>.</a:t>
            </a:r>
            <a:endParaRPr lang="ar-JO" dirty="0" smtClean="0"/>
          </a:p>
          <a:p>
            <a:pPr algn="r" rtl="1">
              <a:spcBef>
                <a:spcPts val="0"/>
              </a:spcBef>
              <a:buFontTx/>
              <a:buNone/>
              <a:defRPr/>
            </a:pPr>
            <a:endParaRPr lang="en-US" dirty="0" smtClean="0"/>
          </a:p>
          <a:p>
            <a:pPr algn="r" rtl="1">
              <a:spcBef>
                <a:spcPts val="0"/>
              </a:spcBef>
              <a:buFont typeface="Wingdings" pitchFamily="2" charset="2"/>
              <a:buChar char="v"/>
              <a:defRPr/>
            </a:pPr>
            <a:r>
              <a:rPr lang="ar-SA" dirty="0" smtClean="0"/>
              <a:t> ليس من السهل إقامة حد فاصل بين التهيج والتآكل لكن التهيج في الغالب ذو طبيعة</a:t>
            </a:r>
            <a:r>
              <a:rPr lang="en-US" dirty="0" smtClean="0"/>
              <a:t> </a:t>
            </a:r>
            <a:r>
              <a:rPr lang="ar-SA" dirty="0" smtClean="0"/>
              <a:t>سطحية</a:t>
            </a:r>
            <a:r>
              <a:rPr lang="en-US" dirty="0" smtClean="0"/>
              <a:t>.</a:t>
            </a:r>
          </a:p>
          <a:p>
            <a:pPr algn="r" rtl="1">
              <a:buFont typeface="Wingdings" pitchFamily="2" charset="2"/>
              <a:buChar char="v"/>
              <a:defRPr/>
            </a:pPr>
            <a:endParaRPr lang="ar-JO" dirty="0" smtClean="0"/>
          </a:p>
          <a:p>
            <a:pPr algn="r" rtl="1">
              <a:buFontTx/>
              <a:buNone/>
              <a:defRPr/>
            </a:pPr>
            <a:endParaRPr lang="ar-JO" dirty="0"/>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28860" y="285728"/>
            <a:ext cx="6324600" cy="762000"/>
          </a:xfrm>
        </p:spPr>
        <p:txBody>
          <a:bodyPr/>
          <a:lstStyle/>
          <a:p>
            <a:pPr algn="ctr"/>
            <a:r>
              <a:rPr lang="ar-SA" smtClean="0">
                <a:solidFill>
                  <a:schemeClr val="tx1"/>
                </a:solidFill>
              </a:rPr>
              <a:t>أ-    المواد المهيجة</a:t>
            </a:r>
            <a:endParaRPr lang="ar-JO" smtClean="0">
              <a:solidFill>
                <a:schemeClr val="tx1"/>
              </a:solidFill>
            </a:endParaRPr>
          </a:p>
        </p:txBody>
      </p:sp>
      <p:sp>
        <p:nvSpPr>
          <p:cNvPr id="44035" name="Content Placeholder 3"/>
          <p:cNvSpPr>
            <a:spLocks noGrp="1"/>
          </p:cNvSpPr>
          <p:nvPr>
            <p:ph sz="half" idx="1"/>
          </p:nvPr>
        </p:nvSpPr>
        <p:spPr>
          <a:xfrm>
            <a:off x="428625" y="1143000"/>
            <a:ext cx="8258175" cy="5429250"/>
          </a:xfrm>
        </p:spPr>
        <p:txBody>
          <a:bodyPr/>
          <a:lstStyle/>
          <a:p>
            <a:pPr algn="ctr" rtl="1">
              <a:buFontTx/>
              <a:buNone/>
            </a:pPr>
            <a:r>
              <a:rPr lang="ar-JO" smtClean="0"/>
              <a:t>أمثلة</a:t>
            </a:r>
          </a:p>
          <a:p>
            <a:pPr algn="r" rtl="1">
              <a:buFontTx/>
              <a:buNone/>
            </a:pPr>
            <a:endParaRPr lang="ar-JO" smtClean="0"/>
          </a:p>
        </p:txBody>
      </p:sp>
      <p:graphicFrame>
        <p:nvGraphicFramePr>
          <p:cNvPr id="5" name="Table 4"/>
          <p:cNvGraphicFramePr>
            <a:graphicFrameLocks noGrp="1"/>
          </p:cNvGraphicFramePr>
          <p:nvPr/>
        </p:nvGraphicFramePr>
        <p:xfrm>
          <a:off x="500007" y="1857375"/>
          <a:ext cx="8001056" cy="4714908"/>
        </p:xfrm>
        <a:graphic>
          <a:graphicData uri="http://schemas.openxmlformats.org/drawingml/2006/table">
            <a:tbl>
              <a:tblPr rtl="1" firstRow="1" bandRow="1">
                <a:tableStyleId>{ED083AE6-46FA-4A59-8FB0-9F97EB10719F}</a:tableStyleId>
              </a:tblPr>
              <a:tblGrid>
                <a:gridCol w="2488040"/>
                <a:gridCol w="3255968"/>
                <a:gridCol w="2257048"/>
              </a:tblGrid>
              <a:tr h="132037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kern="1200" dirty="0" smtClean="0"/>
                        <a:t>غازات الكلور</a:t>
                      </a:r>
                      <a:endParaRPr lang="ar-JO" sz="3200" b="0" dirty="0" smtClean="0">
                        <a:solidFill>
                          <a:schemeClr val="tx2"/>
                        </a:solidFill>
                      </a:endParaRPr>
                    </a:p>
                  </a:txBody>
                  <a:tcPr anchor="ctr"/>
                </a:tc>
                <a:tc>
                  <a:txBody>
                    <a:bodyPr/>
                    <a:lstStyle/>
                    <a:p>
                      <a:pPr algn="ctr" rtl="1"/>
                      <a:r>
                        <a:rPr lang="en-US" sz="3200" dirty="0" smtClean="0"/>
                        <a:t>   </a:t>
                      </a:r>
                      <a:r>
                        <a:rPr lang="ar-SA" sz="3200" dirty="0" smtClean="0"/>
                        <a:t>الفلور </a:t>
                      </a:r>
                      <a:r>
                        <a:rPr lang="en-US" sz="3200" dirty="0" smtClean="0"/>
                        <a:t>        </a:t>
                      </a:r>
                      <a:r>
                        <a:rPr lang="ar-SA" sz="3200" dirty="0" smtClean="0"/>
                        <a:t>   </a:t>
                      </a:r>
                      <a:endParaRPr lang="ar-JO" sz="3200" b="0" dirty="0">
                        <a:solidFill>
                          <a:schemeClr val="tx2"/>
                        </a:solidFill>
                      </a:endParaRPr>
                    </a:p>
                  </a:txBody>
                  <a:tcPr anchor="ctr"/>
                </a:tc>
                <a:tc>
                  <a:txBody>
                    <a:bodyPr/>
                    <a:lstStyle/>
                    <a:p>
                      <a:pPr algn="ctr" rtl="1"/>
                      <a:r>
                        <a:rPr lang="ar-JO" sz="3200" dirty="0" smtClean="0"/>
                        <a:t>الأمونيا</a:t>
                      </a:r>
                      <a:endParaRPr lang="ar-JO" sz="3200" b="0" dirty="0">
                        <a:solidFill>
                          <a:schemeClr val="tx2"/>
                        </a:solidFill>
                      </a:endParaRPr>
                    </a:p>
                  </a:txBody>
                  <a:tcPr anchor="ctr"/>
                </a:tc>
              </a:tr>
              <a:tr h="1320371">
                <a:tc>
                  <a:txBody>
                    <a:bodyPr/>
                    <a:lstStyle/>
                    <a:p>
                      <a:pPr algn="ctr" rtl="1"/>
                      <a:r>
                        <a:rPr lang="ar-SA" sz="3200" kern="1200" dirty="0" smtClean="0"/>
                        <a:t>وأكاسيد الكبريت</a:t>
                      </a:r>
                      <a:endParaRPr lang="ar-JO" sz="3200" b="0" dirty="0">
                        <a:solidFill>
                          <a:schemeClr val="tx2"/>
                        </a:solidFill>
                      </a:endParaRPr>
                    </a:p>
                  </a:txBody>
                  <a:tcPr anchor="ctr"/>
                </a:tc>
                <a:tc>
                  <a:txBody>
                    <a:bodyPr/>
                    <a:lstStyle/>
                    <a:p>
                      <a:pPr algn="ctr" rtl="1"/>
                      <a:r>
                        <a:rPr lang="ar-JO" sz="3200" dirty="0" smtClean="0"/>
                        <a:t>أكاسيد النيتروجين</a:t>
                      </a:r>
                      <a:endParaRPr lang="ar-JO" sz="3200" b="0" dirty="0">
                        <a:solidFill>
                          <a:schemeClr val="tx2"/>
                        </a:solidFill>
                      </a:endParaRPr>
                    </a:p>
                  </a:txBody>
                  <a:tcPr anchor="ctr"/>
                </a:tc>
                <a:tc>
                  <a:txBody>
                    <a:bodyPr/>
                    <a:lstStyle/>
                    <a:p>
                      <a:pPr algn="ctr" rtl="1"/>
                      <a:r>
                        <a:rPr lang="ar-JO" sz="3200" dirty="0" smtClean="0"/>
                        <a:t>أبخرة الأحماض</a:t>
                      </a:r>
                      <a:endParaRPr lang="ar-JO" sz="3200" b="0" dirty="0">
                        <a:solidFill>
                          <a:schemeClr val="tx2"/>
                        </a:solidFill>
                      </a:endParaRPr>
                    </a:p>
                  </a:txBody>
                  <a:tcPr anchor="ctr"/>
                </a:tc>
              </a:tr>
              <a:tr h="2074166">
                <a:tc>
                  <a:txBody>
                    <a:bodyPr/>
                    <a:lstStyle/>
                    <a:p>
                      <a:pPr algn="ctr" rtl="1"/>
                      <a:r>
                        <a:rPr lang="ar-JO" sz="3200" dirty="0" smtClean="0"/>
                        <a:t>كلوريد الهيدروجين</a:t>
                      </a:r>
                      <a:endParaRPr lang="ar-JO" sz="3200" b="0" dirty="0">
                        <a:solidFill>
                          <a:schemeClr val="tx2"/>
                        </a:solidFill>
                      </a:endParaRPr>
                    </a:p>
                  </a:txBody>
                  <a:tcPr anchor="ctr"/>
                </a:tc>
                <a:tc>
                  <a:txBody>
                    <a:bodyPr/>
                    <a:lstStyle/>
                    <a:p>
                      <a:pPr algn="ctr" rtl="1"/>
                      <a:r>
                        <a:rPr lang="ar-JO" sz="3200" kern="1200" dirty="0" smtClean="0"/>
                        <a:t>كلوريد</a:t>
                      </a:r>
                      <a:r>
                        <a:rPr lang="ar-JO" sz="3200" kern="1200" baseline="0" dirty="0" smtClean="0"/>
                        <a:t> </a:t>
                      </a:r>
                      <a:r>
                        <a:rPr lang="ar-JO" sz="3200" kern="1200" dirty="0" smtClean="0"/>
                        <a:t>الفلور</a:t>
                      </a:r>
                      <a:r>
                        <a:rPr lang="en-US" sz="3200" kern="1200" dirty="0" smtClean="0"/>
                        <a:t>             </a:t>
                      </a:r>
                      <a:endParaRPr lang="ar-JO" sz="3200" b="0" dirty="0">
                        <a:solidFill>
                          <a:schemeClr val="tx2"/>
                        </a:solidFill>
                      </a:endParaRPr>
                    </a:p>
                  </a:txBody>
                  <a:tcPr anchor="ctr"/>
                </a:tc>
                <a:tc>
                  <a:txBody>
                    <a:bodyPr/>
                    <a:lstStyle/>
                    <a:p>
                      <a:pPr algn="ctr" rtl="1"/>
                      <a:endParaRPr lang="ar-JO" sz="3200" b="0" dirty="0">
                        <a:solidFill>
                          <a:schemeClr val="tx2"/>
                        </a:solidFill>
                      </a:endParaRPr>
                    </a:p>
                  </a:txBody>
                  <a:tcPr anchor="ctr"/>
                </a:tc>
              </a:tr>
            </a:tbl>
          </a:graphicData>
        </a:graphic>
      </p:graphicFrame>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ar-SA" b="1" dirty="0" smtClean="0">
                <a:solidFill>
                  <a:schemeClr val="tx1"/>
                </a:solidFill>
              </a:rPr>
              <a:t> المواد المحسسة</a:t>
            </a:r>
            <a:r>
              <a:rPr lang="ar-JO" b="1" dirty="0" smtClean="0">
                <a:solidFill>
                  <a:schemeClr val="tx1"/>
                </a:solidFill>
              </a:rPr>
              <a:t> و</a:t>
            </a:r>
            <a:r>
              <a:rPr lang="ar-SA" b="1" dirty="0" smtClean="0">
                <a:solidFill>
                  <a:schemeClr val="tx1"/>
                </a:solidFill>
              </a:rPr>
              <a:t> المواد المثبطة</a:t>
            </a:r>
            <a:endParaRPr lang="ar-JO" dirty="0" smtClean="0">
              <a:solidFill>
                <a:schemeClr val="tx1"/>
              </a:solidFill>
            </a:endParaRPr>
          </a:p>
        </p:txBody>
      </p:sp>
      <p:sp>
        <p:nvSpPr>
          <p:cNvPr id="4" name="Content Placeholder 3"/>
          <p:cNvSpPr>
            <a:spLocks noGrp="1"/>
          </p:cNvSpPr>
          <p:nvPr>
            <p:ph sz="half" idx="1"/>
          </p:nvPr>
        </p:nvSpPr>
        <p:spPr>
          <a:xfrm>
            <a:off x="285750" y="1214438"/>
            <a:ext cx="8358188" cy="5500687"/>
          </a:xfrm>
        </p:spPr>
        <p:txBody>
          <a:bodyPr/>
          <a:lstStyle/>
          <a:p>
            <a:pPr algn="r" rtl="1">
              <a:spcBef>
                <a:spcPts val="0"/>
              </a:spcBef>
              <a:buFontTx/>
              <a:buNone/>
              <a:defRPr/>
            </a:pPr>
            <a:r>
              <a:rPr lang="ar-SA" b="1" dirty="0" smtClean="0">
                <a:solidFill>
                  <a:schemeClr val="accent6"/>
                </a:solidFill>
              </a:rPr>
              <a:t>ب- المواد المحسسة</a:t>
            </a:r>
            <a:r>
              <a:rPr lang="en-US" dirty="0" smtClean="0"/>
              <a:t>: </a:t>
            </a:r>
            <a:r>
              <a:rPr lang="ar-SA" dirty="0" smtClean="0"/>
              <a:t>وهي مواد تحدث لدى دخولها إلى ا</a:t>
            </a:r>
            <a:r>
              <a:rPr lang="ar-JO" dirty="0" smtClean="0"/>
              <a:t>لجسم </a:t>
            </a:r>
            <a:r>
              <a:rPr lang="ar-SA" dirty="0" smtClean="0"/>
              <a:t>تفاعلاً تحسسياً يتجلى على شكل التهاب جلد تماسي أو مشاكل تنفسية (القطران، مركبات الإيثلين والنفتالين</a:t>
            </a:r>
            <a:r>
              <a:rPr lang="en-US" dirty="0" smtClean="0"/>
              <a:t>( </a:t>
            </a:r>
            <a:endParaRPr lang="ar-JO" dirty="0" smtClean="0"/>
          </a:p>
          <a:p>
            <a:pPr algn="r" rtl="1">
              <a:spcBef>
                <a:spcPts val="0"/>
              </a:spcBef>
              <a:buFontTx/>
              <a:buNone/>
              <a:defRPr/>
            </a:pPr>
            <a:endParaRPr lang="en-US" dirty="0" smtClean="0"/>
          </a:p>
          <a:p>
            <a:pPr algn="r" rtl="1">
              <a:spcBef>
                <a:spcPts val="0"/>
              </a:spcBef>
              <a:defRPr/>
            </a:pPr>
            <a:r>
              <a:rPr lang="ar-SA" b="1" dirty="0" smtClean="0">
                <a:solidFill>
                  <a:schemeClr val="accent6"/>
                </a:solidFill>
              </a:rPr>
              <a:t>ج- المواد المثبطة</a:t>
            </a:r>
            <a:r>
              <a:rPr lang="en-US" b="1" dirty="0" smtClean="0">
                <a:solidFill>
                  <a:schemeClr val="accent6"/>
                </a:solidFill>
              </a:rPr>
              <a:t> </a:t>
            </a:r>
            <a:r>
              <a:rPr lang="ar-JO" b="1" dirty="0" smtClean="0">
                <a:solidFill>
                  <a:schemeClr val="accent6"/>
                </a:solidFill>
              </a:rPr>
              <a:t>(غازات والأبخرة المخدرة): </a:t>
            </a:r>
            <a:r>
              <a:rPr lang="en-US" dirty="0" smtClean="0"/>
              <a:t> </a:t>
            </a:r>
            <a:r>
              <a:rPr lang="ar-SA" dirty="0" smtClean="0"/>
              <a:t>تؤثر بعض المواد على </a:t>
            </a:r>
            <a:r>
              <a:rPr lang="ar-SA" b="1" dirty="0" smtClean="0"/>
              <a:t>الجهاز العصبي المركزي </a:t>
            </a:r>
            <a:r>
              <a:rPr lang="ar-SA" dirty="0" smtClean="0"/>
              <a:t>كمواد مثبطة أو مخدرة ويستخدم قسم منها كمخدرات طبية</a:t>
            </a:r>
            <a:r>
              <a:rPr lang="en-US" dirty="0" smtClean="0"/>
              <a:t>.</a:t>
            </a:r>
          </a:p>
          <a:p>
            <a:pPr algn="r" rtl="1">
              <a:spcBef>
                <a:spcPts val="0"/>
              </a:spcBef>
              <a:buFontTx/>
              <a:buNone/>
              <a:defRPr/>
            </a:pPr>
            <a:endParaRPr lang="en-US" dirty="0" smtClean="0"/>
          </a:p>
          <a:p>
            <a:pPr algn="r" rtl="1">
              <a:spcBef>
                <a:spcPts val="0"/>
              </a:spcBef>
              <a:buFont typeface="Courier New" pitchFamily="49" charset="0"/>
              <a:buChar char="o"/>
              <a:defRPr/>
            </a:pPr>
            <a:r>
              <a:rPr lang="ar-SA" dirty="0" smtClean="0"/>
              <a:t>بالإضافة إلى تأثيرها على الصحة قد يكون لها تأثير على السلامة</a:t>
            </a:r>
            <a:r>
              <a:rPr lang="en-US" dirty="0" smtClean="0"/>
              <a:t>.</a:t>
            </a:r>
            <a:endParaRPr lang="ar-JO" dirty="0" smtClean="0"/>
          </a:p>
          <a:p>
            <a:pPr algn="r" rtl="1">
              <a:spcBef>
                <a:spcPts val="0"/>
              </a:spcBef>
              <a:buFontTx/>
              <a:buNone/>
              <a:defRPr/>
            </a:pPr>
            <a:endParaRPr lang="en-US" dirty="0" smtClean="0"/>
          </a:p>
          <a:p>
            <a:pPr marL="84138" indent="98425" algn="r" rtl="1">
              <a:spcBef>
                <a:spcPts val="0"/>
              </a:spcBef>
              <a:buFont typeface="Courier New" pitchFamily="49" charset="0"/>
              <a:buChar char="o"/>
              <a:tabLst>
                <a:tab pos="182563" algn="l"/>
                <a:tab pos="266700" algn="l"/>
                <a:tab pos="450850" algn="l"/>
              </a:tabLst>
              <a:defRPr/>
            </a:pPr>
            <a:r>
              <a:rPr lang="en-US" dirty="0" smtClean="0"/>
              <a:t>  </a:t>
            </a:r>
            <a:r>
              <a:rPr lang="ar-SA" dirty="0" smtClean="0"/>
              <a:t>تعتبر المذيبات العضوية عموماً مركبات كيميائية مخدرة</a:t>
            </a:r>
            <a:r>
              <a:rPr lang="en-US" dirty="0" smtClean="0"/>
              <a:t> </a:t>
            </a:r>
            <a:r>
              <a:rPr lang="ar-JO" dirty="0" smtClean="0"/>
              <a:t>مثل </a:t>
            </a:r>
          </a:p>
          <a:p>
            <a:pPr marL="84138" indent="98425" algn="r" rtl="1">
              <a:spcBef>
                <a:spcPts val="0"/>
              </a:spcBef>
              <a:buFontTx/>
              <a:buNone/>
              <a:tabLst>
                <a:tab pos="182563" algn="l"/>
                <a:tab pos="266700" algn="l"/>
                <a:tab pos="450850" algn="l"/>
              </a:tabLst>
              <a:defRPr/>
            </a:pPr>
            <a:r>
              <a:rPr lang="ar-JO" dirty="0" smtClean="0"/>
              <a:t>   </a:t>
            </a:r>
            <a:r>
              <a:rPr lang="ar-JO" b="1" dirty="0" smtClean="0">
                <a:solidFill>
                  <a:schemeClr val="accent6"/>
                </a:solidFill>
              </a:rPr>
              <a:t>أبخرة البنزين, رابع كلوريد الكربون, ثالث كلوريد الإيثلين</a:t>
            </a:r>
            <a:endParaRPr lang="en-US" b="1" dirty="0" smtClean="0">
              <a:solidFill>
                <a:schemeClr val="accent6"/>
              </a:solidFill>
            </a:endParaRPr>
          </a:p>
          <a:p>
            <a:pPr algn="r">
              <a:spcBef>
                <a:spcPts val="0"/>
              </a:spcBef>
              <a:defRPr/>
            </a:pPr>
            <a:endParaRPr lang="ar-JO" dirty="0"/>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ar-SA" dirty="0" smtClean="0">
                <a:solidFill>
                  <a:schemeClr val="tx1"/>
                </a:solidFill>
              </a:rPr>
              <a:t>د-  المواد الخانقة</a:t>
            </a:r>
            <a:endParaRPr lang="ar-JO" dirty="0" smtClean="0">
              <a:solidFill>
                <a:schemeClr val="tx1"/>
              </a:solidFill>
            </a:endParaRPr>
          </a:p>
        </p:txBody>
      </p:sp>
      <p:sp>
        <p:nvSpPr>
          <p:cNvPr id="4" name="Content Placeholder 3"/>
          <p:cNvSpPr>
            <a:spLocks noGrp="1"/>
          </p:cNvSpPr>
          <p:nvPr>
            <p:ph sz="half" idx="1"/>
          </p:nvPr>
        </p:nvSpPr>
        <p:spPr>
          <a:xfrm>
            <a:off x="357188" y="1214438"/>
            <a:ext cx="8329612" cy="5357812"/>
          </a:xfrm>
        </p:spPr>
        <p:txBody>
          <a:bodyPr/>
          <a:lstStyle/>
          <a:p>
            <a:pPr algn="r" rtl="1">
              <a:buFontTx/>
              <a:buNone/>
              <a:defRPr/>
            </a:pPr>
            <a:r>
              <a:rPr lang="ar-SA" dirty="0" smtClean="0"/>
              <a:t>وتقسم هذه المواد من حيث آلية تأثيرها إلى</a:t>
            </a:r>
            <a:r>
              <a:rPr lang="en-US" dirty="0" smtClean="0"/>
              <a:t>: </a:t>
            </a:r>
          </a:p>
          <a:p>
            <a:pPr algn="r" rtl="1">
              <a:defRPr/>
            </a:pPr>
            <a:r>
              <a:rPr lang="en-US" b="1" dirty="0" smtClean="0">
                <a:solidFill>
                  <a:schemeClr val="accent6"/>
                </a:solidFill>
              </a:rPr>
              <a:t> </a:t>
            </a:r>
            <a:r>
              <a:rPr lang="ar-SA" b="1" dirty="0" smtClean="0">
                <a:solidFill>
                  <a:schemeClr val="accent6"/>
                </a:solidFill>
              </a:rPr>
              <a:t>مواد خانقة بسيطة</a:t>
            </a:r>
            <a:r>
              <a:rPr lang="ar-JO" b="1" dirty="0" smtClean="0">
                <a:solidFill>
                  <a:schemeClr val="accent6"/>
                </a:solidFill>
              </a:rPr>
              <a:t> (غازات وأبخرة خانقة)</a:t>
            </a:r>
            <a:r>
              <a:rPr lang="ar-SA" dirty="0" smtClean="0">
                <a:solidFill>
                  <a:schemeClr val="accent6"/>
                </a:solidFill>
              </a:rPr>
              <a:t>:</a:t>
            </a:r>
            <a:r>
              <a:rPr lang="ar-SA" dirty="0" smtClean="0"/>
              <a:t> وهي </a:t>
            </a:r>
            <a:r>
              <a:rPr lang="ar-SA" b="1" dirty="0" smtClean="0">
                <a:solidFill>
                  <a:schemeClr val="accent6"/>
                </a:solidFill>
              </a:rPr>
              <a:t>ليست سامة </a:t>
            </a:r>
            <a:r>
              <a:rPr lang="ar-SA" dirty="0" smtClean="0"/>
              <a:t>بحد ذاتها إلا أن </a:t>
            </a:r>
            <a:r>
              <a:rPr lang="ar-SA" b="1" dirty="0" smtClean="0">
                <a:solidFill>
                  <a:schemeClr val="accent6"/>
                </a:solidFill>
              </a:rPr>
              <a:t>ارتفاع </a:t>
            </a:r>
            <a:r>
              <a:rPr lang="ar-SA" dirty="0" smtClean="0"/>
              <a:t>تركيزها على حساب الأوكسجين يؤدي إلى خفض نسبة الأوكسجين عن المستوى الضروري لعملية التنفس</a:t>
            </a:r>
            <a:r>
              <a:rPr lang="en-US" dirty="0" smtClean="0"/>
              <a:t>. </a:t>
            </a:r>
            <a:r>
              <a:rPr lang="ar-JO" dirty="0" smtClean="0"/>
              <a:t>(ثاني أكسيد الكربون, النيتروجين)</a:t>
            </a:r>
          </a:p>
          <a:p>
            <a:pPr algn="r" rtl="1">
              <a:defRPr/>
            </a:pPr>
            <a:endParaRPr lang="en-US" dirty="0" smtClean="0"/>
          </a:p>
          <a:p>
            <a:pPr algn="r" rtl="1">
              <a:defRPr/>
            </a:pPr>
            <a:r>
              <a:rPr lang="ar-SA" b="1" dirty="0" smtClean="0">
                <a:solidFill>
                  <a:schemeClr val="accent6"/>
                </a:solidFill>
              </a:rPr>
              <a:t>الخانقات الكيميائية</a:t>
            </a:r>
            <a:r>
              <a:rPr lang="ar-JO" b="1" dirty="0" smtClean="0">
                <a:solidFill>
                  <a:schemeClr val="accent6"/>
                </a:solidFill>
              </a:rPr>
              <a:t> (غازات وأبخرة سامة)</a:t>
            </a:r>
            <a:r>
              <a:rPr lang="ar-SA" dirty="0" smtClean="0"/>
              <a:t>: وهي مواد تتدخل مع أكسجة الدم في الرئتين أو لاحقاً مع أكسجة النسج</a:t>
            </a:r>
            <a:endParaRPr lang="en-US" dirty="0" smtClean="0"/>
          </a:p>
          <a:p>
            <a:pPr algn="r" rtl="1">
              <a:defRPr/>
            </a:pPr>
            <a:endParaRPr lang="en-US" dirty="0" smtClean="0"/>
          </a:p>
          <a:p>
            <a:pPr algn="r" rtl="1">
              <a:defRPr/>
            </a:pPr>
            <a:r>
              <a:rPr lang="en-US" dirty="0" smtClean="0"/>
              <a:t>,CO) </a:t>
            </a:r>
            <a:r>
              <a:rPr lang="ar-SA" dirty="0" smtClean="0"/>
              <a:t>سيانيد الهيدروجين</a:t>
            </a:r>
            <a:r>
              <a:rPr lang="ar-JO" dirty="0" smtClean="0"/>
              <a:t>, البنزين, أبخرة الزئبق, كبرتيد الهيدروجين, كبرتيد الكربون)</a:t>
            </a:r>
            <a:endParaRPr lang="en-US" dirty="0" smtClean="0"/>
          </a:p>
          <a:p>
            <a:pPr algn="r">
              <a:defRPr/>
            </a:pPr>
            <a:endParaRPr lang="ar-JO" dirty="0"/>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ar-JO" dirty="0" smtClean="0">
                <a:solidFill>
                  <a:schemeClr val="tx1"/>
                </a:solidFill>
              </a:rPr>
              <a:t>و-ا</a:t>
            </a:r>
            <a:r>
              <a:rPr lang="ar-SA" dirty="0" smtClean="0">
                <a:solidFill>
                  <a:schemeClr val="tx1"/>
                </a:solidFill>
              </a:rPr>
              <a:t>لمواد المسرطنة</a:t>
            </a:r>
            <a:endParaRPr lang="ar-JO" dirty="0" smtClean="0">
              <a:solidFill>
                <a:schemeClr val="tx1"/>
              </a:solidFill>
            </a:endParaRPr>
          </a:p>
        </p:txBody>
      </p:sp>
      <p:sp>
        <p:nvSpPr>
          <p:cNvPr id="4" name="Content Placeholder 3"/>
          <p:cNvSpPr>
            <a:spLocks noGrp="1"/>
          </p:cNvSpPr>
          <p:nvPr>
            <p:ph sz="half" idx="1"/>
          </p:nvPr>
        </p:nvSpPr>
        <p:spPr>
          <a:xfrm>
            <a:off x="500063" y="1285875"/>
            <a:ext cx="8186737" cy="5143500"/>
          </a:xfrm>
        </p:spPr>
        <p:txBody>
          <a:bodyPr/>
          <a:lstStyle/>
          <a:p>
            <a:pPr algn="r" rtl="1">
              <a:buFont typeface="Wingdings" pitchFamily="2" charset="2"/>
              <a:buChar char="Ø"/>
              <a:defRPr/>
            </a:pPr>
            <a:r>
              <a:rPr lang="ar-SA" dirty="0" smtClean="0"/>
              <a:t>وهي مواد يؤدي التعرض لها إلى احتمال حدوث تأثيرات مسرطنة </a:t>
            </a:r>
            <a:r>
              <a:rPr lang="ar-SY" b="1" dirty="0" smtClean="0">
                <a:solidFill>
                  <a:schemeClr val="accent6"/>
                </a:solidFill>
              </a:rPr>
              <a:t>(</a:t>
            </a:r>
            <a:r>
              <a:rPr lang="ar-SA" b="1" dirty="0" smtClean="0">
                <a:solidFill>
                  <a:schemeClr val="accent6"/>
                </a:solidFill>
              </a:rPr>
              <a:t>البنزول، الأسبست، الأمينات العطرية</a:t>
            </a:r>
            <a:r>
              <a:rPr lang="ar-SY" b="1" dirty="0" smtClean="0">
                <a:solidFill>
                  <a:schemeClr val="accent6"/>
                </a:solidFill>
              </a:rPr>
              <a:t>)</a:t>
            </a:r>
            <a:endParaRPr lang="ar-JO" b="1" dirty="0" smtClean="0">
              <a:solidFill>
                <a:schemeClr val="accent6"/>
              </a:solidFill>
            </a:endParaRPr>
          </a:p>
          <a:p>
            <a:pPr algn="r" rtl="1">
              <a:defRPr/>
            </a:pPr>
            <a:endParaRPr lang="en-US" b="1" dirty="0" smtClean="0">
              <a:solidFill>
                <a:schemeClr val="accent6"/>
              </a:solidFill>
            </a:endParaRPr>
          </a:p>
          <a:p>
            <a:pPr algn="r" rtl="1">
              <a:buFont typeface="Wingdings" pitchFamily="2" charset="2"/>
              <a:buChar char="Ø"/>
              <a:defRPr/>
            </a:pPr>
            <a:r>
              <a:rPr lang="en-US" dirty="0" smtClean="0"/>
              <a:t>  </a:t>
            </a:r>
            <a:r>
              <a:rPr lang="ar-SA" dirty="0" smtClean="0"/>
              <a:t>قد يكون للسرطان فترة كمون طويلة</a:t>
            </a:r>
            <a:r>
              <a:rPr lang="en-US" dirty="0" smtClean="0"/>
              <a:t>. </a:t>
            </a:r>
          </a:p>
          <a:p>
            <a:pPr algn="r" rtl="1">
              <a:buFontTx/>
              <a:buNone/>
              <a:defRPr/>
            </a:pPr>
            <a:endParaRPr lang="en-US" dirty="0" smtClean="0"/>
          </a:p>
          <a:p>
            <a:pPr algn="r" rtl="1">
              <a:buFont typeface="Wingdings" pitchFamily="2" charset="2"/>
              <a:buChar char="Ø"/>
              <a:defRPr/>
            </a:pPr>
            <a:r>
              <a:rPr lang="ar-SA" dirty="0" smtClean="0"/>
              <a:t>يمكن للتأثيرات المسرطنة أن تظهر عند أي حد تعرض</a:t>
            </a:r>
            <a:r>
              <a:rPr lang="en-US" dirty="0" smtClean="0"/>
              <a:t>. </a:t>
            </a:r>
            <a:endParaRPr lang="ar-JO" dirty="0" smtClean="0"/>
          </a:p>
          <a:p>
            <a:pPr algn="r" rtl="1">
              <a:buFontTx/>
              <a:buNone/>
              <a:defRPr/>
            </a:pPr>
            <a:endParaRPr lang="en-US" dirty="0" smtClean="0"/>
          </a:p>
          <a:p>
            <a:pPr algn="r" rtl="1">
              <a:buFont typeface="Wingdings" pitchFamily="2" charset="2"/>
              <a:buChar char="Ø"/>
              <a:defRPr/>
            </a:pPr>
            <a:r>
              <a:rPr lang="en-US" dirty="0" smtClean="0"/>
              <a:t>  </a:t>
            </a:r>
            <a:r>
              <a:rPr lang="ar-SA" dirty="0" smtClean="0"/>
              <a:t>يجب معاملة الكيماويات التي لا تتساوي في احتمالات </a:t>
            </a:r>
            <a:r>
              <a:rPr lang="ar-SY" dirty="0" smtClean="0"/>
              <a:t>سرطنتها </a:t>
            </a:r>
            <a:r>
              <a:rPr lang="ar-SA" dirty="0" smtClean="0"/>
              <a:t>بحذر شديد</a:t>
            </a:r>
            <a:r>
              <a:rPr lang="en-US" dirty="0" smtClean="0"/>
              <a:t>.</a:t>
            </a:r>
          </a:p>
          <a:p>
            <a:pPr algn="r" rtl="1">
              <a:buFontTx/>
              <a:buNone/>
              <a:defRPr/>
            </a:pPr>
            <a:endParaRPr lang="ar-JO" dirty="0"/>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ar-JO" dirty="0" smtClean="0">
                <a:solidFill>
                  <a:schemeClr val="tx1"/>
                </a:solidFill>
              </a:rPr>
              <a:t>ح - </a:t>
            </a:r>
            <a:r>
              <a:rPr lang="ar-SA" dirty="0" smtClean="0">
                <a:solidFill>
                  <a:schemeClr val="tx1"/>
                </a:solidFill>
              </a:rPr>
              <a:t>المواد ذات السمية الجهازية</a:t>
            </a:r>
            <a:endParaRPr lang="ar-JO" dirty="0" smtClean="0">
              <a:solidFill>
                <a:schemeClr val="tx1"/>
              </a:solidFill>
            </a:endParaRPr>
          </a:p>
        </p:txBody>
      </p:sp>
      <p:sp>
        <p:nvSpPr>
          <p:cNvPr id="4" name="Content Placeholder 3"/>
          <p:cNvSpPr>
            <a:spLocks noGrp="1"/>
          </p:cNvSpPr>
          <p:nvPr>
            <p:ph sz="half" idx="1"/>
          </p:nvPr>
        </p:nvSpPr>
        <p:spPr>
          <a:xfrm>
            <a:off x="500063" y="1214438"/>
            <a:ext cx="8396287" cy="5214937"/>
          </a:xfrm>
        </p:spPr>
        <p:txBody>
          <a:bodyPr/>
          <a:lstStyle/>
          <a:p>
            <a:pPr algn="r" rtl="1">
              <a:buFont typeface="Wingdings" pitchFamily="2" charset="2"/>
              <a:buChar char="q"/>
              <a:defRPr/>
            </a:pPr>
            <a:r>
              <a:rPr lang="ar-SA" dirty="0" smtClean="0"/>
              <a:t> وهي مواد تهاجم </a:t>
            </a:r>
            <a:r>
              <a:rPr lang="ar-SA" b="1" dirty="0" smtClean="0">
                <a:solidFill>
                  <a:schemeClr val="accent6"/>
                </a:solidFill>
              </a:rPr>
              <a:t>الأعضاء أو الأجهزة الحيوية </a:t>
            </a:r>
            <a:r>
              <a:rPr lang="ar-SA" dirty="0" smtClean="0"/>
              <a:t>بآليات </a:t>
            </a:r>
            <a:r>
              <a:rPr lang="ar-SA" b="1" dirty="0" smtClean="0">
                <a:solidFill>
                  <a:schemeClr val="accent6"/>
                </a:solidFill>
              </a:rPr>
              <a:t>سمية</a:t>
            </a:r>
            <a:r>
              <a:rPr lang="ar-SA" dirty="0" smtClean="0"/>
              <a:t> قد لا تكون مفهومة في بعض الأحيان.</a:t>
            </a:r>
            <a:endParaRPr lang="ar-JO" dirty="0" smtClean="0"/>
          </a:p>
          <a:p>
            <a:pPr algn="r" rtl="1">
              <a:buFontTx/>
              <a:buNone/>
              <a:defRPr/>
            </a:pPr>
            <a:endParaRPr lang="en-US" dirty="0" smtClean="0"/>
          </a:p>
          <a:p>
            <a:pPr algn="r" rtl="1">
              <a:defRPr/>
            </a:pPr>
            <a:endParaRPr lang="ar-JO" dirty="0"/>
          </a:p>
        </p:txBody>
      </p:sp>
      <p:graphicFrame>
        <p:nvGraphicFramePr>
          <p:cNvPr id="5" name="Table 4"/>
          <p:cNvGraphicFramePr>
            <a:graphicFrameLocks noGrp="1"/>
          </p:cNvGraphicFramePr>
          <p:nvPr/>
        </p:nvGraphicFramePr>
        <p:xfrm>
          <a:off x="357130" y="2428875"/>
          <a:ext cx="8215370" cy="4214844"/>
        </p:xfrm>
        <a:graphic>
          <a:graphicData uri="http://schemas.openxmlformats.org/drawingml/2006/table">
            <a:tbl>
              <a:tblPr rtl="1" firstRow="1" bandRow="1">
                <a:tableStyleId>{5C22544A-7EE6-4342-B048-85BDC9FD1C3A}</a:tableStyleId>
              </a:tblPr>
              <a:tblGrid>
                <a:gridCol w="4107685"/>
                <a:gridCol w="4107685"/>
              </a:tblGrid>
              <a:tr h="1053711">
                <a:tc>
                  <a:txBody>
                    <a:bodyPr/>
                    <a:lstStyle/>
                    <a:p>
                      <a:pPr algn="ctr" rtl="1"/>
                      <a:r>
                        <a:rPr lang="ar-SA" sz="2800" b="1" kern="1200" dirty="0" smtClean="0">
                          <a:solidFill>
                            <a:schemeClr val="lt1"/>
                          </a:solidFill>
                          <a:latin typeface="+mn-lt"/>
                          <a:ea typeface="+mn-ea"/>
                          <a:cs typeface="+mn-cs"/>
                        </a:rPr>
                        <a:t>الرصاص، البنزول، </a:t>
                      </a:r>
                      <a:r>
                        <a:rPr lang="en-US" sz="2800" b="1" kern="1200" dirty="0" smtClean="0">
                          <a:solidFill>
                            <a:schemeClr val="lt1"/>
                          </a:solidFill>
                          <a:latin typeface="+mn-lt"/>
                          <a:ea typeface="+mn-ea"/>
                          <a:cs typeface="+mn-cs"/>
                        </a:rPr>
                        <a:t>CO</a:t>
                      </a:r>
                      <a:r>
                        <a:rPr lang="ar-SA" sz="2800" b="1" kern="1200" dirty="0" smtClean="0">
                          <a:solidFill>
                            <a:schemeClr val="lt1"/>
                          </a:solidFill>
                          <a:latin typeface="+mn-lt"/>
                          <a:ea typeface="+mn-ea"/>
                          <a:cs typeface="+mn-cs"/>
                        </a:rPr>
                        <a:t>، التول</a:t>
                      </a:r>
                      <a:r>
                        <a:rPr lang="ar-SY" sz="2800" b="1" kern="1200" dirty="0" smtClean="0">
                          <a:solidFill>
                            <a:schemeClr val="lt1"/>
                          </a:solidFill>
                          <a:latin typeface="+mn-lt"/>
                          <a:ea typeface="+mn-ea"/>
                          <a:cs typeface="+mn-cs"/>
                        </a:rPr>
                        <a:t>وي</a:t>
                      </a:r>
                      <a:r>
                        <a:rPr lang="ar-SA" sz="2800" b="1" kern="1200" dirty="0" smtClean="0">
                          <a:solidFill>
                            <a:schemeClr val="lt1"/>
                          </a:solidFill>
                          <a:latin typeface="+mn-lt"/>
                          <a:ea typeface="+mn-ea"/>
                          <a:cs typeface="+mn-cs"/>
                        </a:rPr>
                        <a:t>دين</a:t>
                      </a:r>
                      <a:r>
                        <a:rPr lang="en-US" sz="2800" b="1" kern="1200" dirty="0" smtClean="0">
                          <a:solidFill>
                            <a:schemeClr val="lt1"/>
                          </a:solidFill>
                          <a:latin typeface="+mn-lt"/>
                          <a:ea typeface="+mn-ea"/>
                          <a:cs typeface="+mn-cs"/>
                        </a:rPr>
                        <a:t>         </a:t>
                      </a:r>
                      <a:endParaRPr lang="ar-JO" sz="2800" dirty="0"/>
                    </a:p>
                  </a:txBody>
                  <a:tcPr/>
                </a:tc>
                <a:tc>
                  <a:txBody>
                    <a:bodyPr/>
                    <a:lstStyle/>
                    <a:p>
                      <a:pPr algn="ctr" rtl="1"/>
                      <a:r>
                        <a:rPr lang="ar-SA" sz="2800" b="1" kern="1200" dirty="0" smtClean="0">
                          <a:solidFill>
                            <a:schemeClr val="lt1"/>
                          </a:solidFill>
                          <a:latin typeface="+mn-lt"/>
                          <a:ea typeface="+mn-ea"/>
                          <a:cs typeface="+mn-cs"/>
                        </a:rPr>
                        <a:t>يؤثر في</a:t>
                      </a:r>
                      <a:r>
                        <a:rPr lang="en-US" sz="2800" b="1" kern="1200" dirty="0" smtClean="0">
                          <a:solidFill>
                            <a:schemeClr val="lt1"/>
                          </a:solidFill>
                          <a:latin typeface="+mn-lt"/>
                          <a:ea typeface="+mn-ea"/>
                          <a:cs typeface="+mn-cs"/>
                        </a:rPr>
                        <a:t> </a:t>
                      </a:r>
                      <a:r>
                        <a:rPr lang="ar-SA" sz="2800" b="1" kern="1200" dirty="0" smtClean="0">
                          <a:solidFill>
                            <a:schemeClr val="lt1"/>
                          </a:solidFill>
                          <a:latin typeface="+mn-lt"/>
                          <a:ea typeface="+mn-ea"/>
                          <a:cs typeface="+mn-cs"/>
                        </a:rPr>
                        <a:t>الدم</a:t>
                      </a:r>
                      <a:endParaRPr lang="ar-JO" sz="2800" dirty="0"/>
                    </a:p>
                  </a:txBody>
                  <a:tcPr/>
                </a:tc>
              </a:tr>
              <a:tr h="1053711">
                <a:tc>
                  <a:txBody>
                    <a:bodyPr/>
                    <a:lstStyle/>
                    <a:p>
                      <a:pPr algn="ctr" rtl="1"/>
                      <a:r>
                        <a:rPr lang="ar-SA" sz="2800" kern="1200" dirty="0" smtClean="0">
                          <a:solidFill>
                            <a:schemeClr val="dk1"/>
                          </a:solidFill>
                          <a:latin typeface="+mn-lt"/>
                          <a:ea typeface="+mn-ea"/>
                          <a:cs typeface="+mn-cs"/>
                        </a:rPr>
                        <a:t>الرصاص، المنغنيز، البنزول، الزئبق </a:t>
                      </a:r>
                      <a:endParaRPr lang="ar-JO" sz="2800" dirty="0"/>
                    </a:p>
                  </a:txBody>
                  <a:tcPr/>
                </a:tc>
                <a:tc>
                  <a:txBody>
                    <a:bodyPr/>
                    <a:lstStyle/>
                    <a:p>
                      <a:pPr algn="ctr" rtl="1"/>
                      <a:r>
                        <a:rPr lang="ar-SA" sz="2800" kern="1200" dirty="0" smtClean="0">
                          <a:solidFill>
                            <a:schemeClr val="dk1"/>
                          </a:solidFill>
                          <a:latin typeface="+mn-lt"/>
                          <a:ea typeface="+mn-ea"/>
                          <a:cs typeface="+mn-cs"/>
                        </a:rPr>
                        <a:t>يؤثر في</a:t>
                      </a:r>
                      <a:r>
                        <a:rPr lang="en-US" sz="2800" kern="1200" dirty="0" smtClean="0">
                          <a:solidFill>
                            <a:schemeClr val="dk1"/>
                          </a:solidFill>
                          <a:latin typeface="+mn-lt"/>
                          <a:ea typeface="+mn-ea"/>
                          <a:cs typeface="+mn-cs"/>
                        </a:rPr>
                        <a:t> </a:t>
                      </a:r>
                      <a:r>
                        <a:rPr lang="ar-JO" sz="2800" kern="1200" dirty="0" smtClean="0">
                          <a:solidFill>
                            <a:schemeClr val="dk1"/>
                          </a:solidFill>
                          <a:latin typeface="+mn-lt"/>
                          <a:ea typeface="+mn-ea"/>
                          <a:cs typeface="+mn-cs"/>
                        </a:rPr>
                        <a:t>ا</a:t>
                      </a:r>
                      <a:r>
                        <a:rPr lang="ar-SA" sz="2800" kern="1200" dirty="0" smtClean="0">
                          <a:solidFill>
                            <a:schemeClr val="dk1"/>
                          </a:solidFill>
                          <a:latin typeface="+mn-lt"/>
                          <a:ea typeface="+mn-ea"/>
                          <a:cs typeface="+mn-cs"/>
                        </a:rPr>
                        <a:t>لجهاز العصبي والدماغ</a:t>
                      </a:r>
                      <a:endParaRPr lang="ar-JO" sz="2800" dirty="0"/>
                    </a:p>
                  </a:txBody>
                  <a:tcPr/>
                </a:tc>
              </a:tr>
              <a:tr h="1053711">
                <a:tc>
                  <a:txBody>
                    <a:bodyPr/>
                    <a:lstStyle/>
                    <a:p>
                      <a:pPr algn="ctr" rtl="1"/>
                      <a:r>
                        <a:rPr lang="ar-SA" sz="2800" kern="1200" dirty="0" smtClean="0">
                          <a:solidFill>
                            <a:schemeClr val="dk1"/>
                          </a:solidFill>
                          <a:latin typeface="+mn-lt"/>
                          <a:ea typeface="+mn-ea"/>
                          <a:cs typeface="+mn-cs"/>
                        </a:rPr>
                        <a:t>الكروم، النيكل، الفينول</a:t>
                      </a:r>
                      <a:r>
                        <a:rPr lang="en-US" sz="2800" kern="1200" dirty="0" smtClean="0">
                          <a:solidFill>
                            <a:schemeClr val="dk1"/>
                          </a:solidFill>
                          <a:latin typeface="+mn-lt"/>
                          <a:ea typeface="+mn-ea"/>
                          <a:cs typeface="+mn-cs"/>
                        </a:rPr>
                        <a:t>                             </a:t>
                      </a:r>
                      <a:endParaRPr lang="ar-JO" sz="2800" dirty="0"/>
                    </a:p>
                  </a:txBody>
                  <a:tcPr/>
                </a:tc>
                <a:tc>
                  <a:txBody>
                    <a:bodyPr/>
                    <a:lstStyle/>
                    <a:p>
                      <a:pPr algn="ctr" rtl="1"/>
                      <a:r>
                        <a:rPr lang="ar-SA" sz="2800" kern="1200" dirty="0" smtClean="0">
                          <a:solidFill>
                            <a:schemeClr val="dk1"/>
                          </a:solidFill>
                          <a:latin typeface="+mn-lt"/>
                          <a:ea typeface="+mn-ea"/>
                          <a:cs typeface="+mn-cs"/>
                        </a:rPr>
                        <a:t>يؤثر في</a:t>
                      </a:r>
                      <a:r>
                        <a:rPr lang="en-US" sz="2800" kern="1200" dirty="0" smtClean="0">
                          <a:solidFill>
                            <a:schemeClr val="dk1"/>
                          </a:solidFill>
                          <a:latin typeface="+mn-lt"/>
                          <a:ea typeface="+mn-ea"/>
                          <a:cs typeface="+mn-cs"/>
                        </a:rPr>
                        <a:t> </a:t>
                      </a:r>
                      <a:r>
                        <a:rPr lang="ar-SA" sz="2800" kern="1200" dirty="0" smtClean="0">
                          <a:solidFill>
                            <a:schemeClr val="dk1"/>
                          </a:solidFill>
                          <a:latin typeface="+mn-lt"/>
                          <a:ea typeface="+mn-ea"/>
                          <a:cs typeface="+mn-cs"/>
                        </a:rPr>
                        <a:t>الجلد</a:t>
                      </a:r>
                      <a:endParaRPr lang="ar-JO" sz="2800" dirty="0"/>
                    </a:p>
                  </a:txBody>
                  <a:tcPr/>
                </a:tc>
              </a:tr>
              <a:tr h="1053711">
                <a:tc>
                  <a:txBody>
                    <a:bodyPr/>
                    <a:lstStyle/>
                    <a:p>
                      <a:pPr algn="ctr" rtl="1"/>
                      <a:r>
                        <a:rPr lang="ar-SA" sz="2800" kern="1200" dirty="0" smtClean="0">
                          <a:solidFill>
                            <a:schemeClr val="dk1"/>
                          </a:solidFill>
                          <a:latin typeface="+mn-lt"/>
                          <a:ea typeface="+mn-ea"/>
                          <a:cs typeface="+mn-cs"/>
                        </a:rPr>
                        <a:t>رابع كلور الكربون، الكادميوم</a:t>
                      </a:r>
                      <a:r>
                        <a:rPr lang="en-US" sz="2800" kern="1200" dirty="0" smtClean="0">
                          <a:solidFill>
                            <a:schemeClr val="dk1"/>
                          </a:solidFill>
                          <a:latin typeface="+mn-lt"/>
                          <a:ea typeface="+mn-ea"/>
                          <a:cs typeface="+mn-cs"/>
                        </a:rPr>
                        <a:t>          </a:t>
                      </a:r>
                      <a:endParaRPr lang="ar-JO" sz="2800" dirty="0"/>
                    </a:p>
                  </a:txBody>
                  <a:tcPr/>
                </a:tc>
                <a:tc>
                  <a:txBody>
                    <a:bodyPr/>
                    <a:lstStyle/>
                    <a:p>
                      <a:pPr algn="ctr" rtl="1"/>
                      <a:r>
                        <a:rPr lang="ar-SA" sz="2800" kern="1200" dirty="0" smtClean="0">
                          <a:solidFill>
                            <a:schemeClr val="dk1"/>
                          </a:solidFill>
                          <a:latin typeface="+mn-lt"/>
                          <a:ea typeface="+mn-ea"/>
                          <a:cs typeface="+mn-cs"/>
                        </a:rPr>
                        <a:t>يؤثر في</a:t>
                      </a:r>
                      <a:r>
                        <a:rPr lang="en-US" sz="2800" kern="1200" dirty="0" smtClean="0">
                          <a:solidFill>
                            <a:schemeClr val="dk1"/>
                          </a:solidFill>
                          <a:latin typeface="+mn-lt"/>
                          <a:ea typeface="+mn-ea"/>
                          <a:cs typeface="+mn-cs"/>
                        </a:rPr>
                        <a:t> </a:t>
                      </a:r>
                      <a:r>
                        <a:rPr lang="ar-SA" sz="2800" kern="1200" dirty="0" smtClean="0">
                          <a:solidFill>
                            <a:schemeClr val="dk1"/>
                          </a:solidFill>
                          <a:latin typeface="+mn-lt"/>
                          <a:ea typeface="+mn-ea"/>
                          <a:cs typeface="+mn-cs"/>
                        </a:rPr>
                        <a:t>الكبد والكلى</a:t>
                      </a:r>
                      <a:endParaRPr lang="ar-JO" sz="2800" dirty="0"/>
                    </a:p>
                  </a:txBody>
                  <a:tcPr/>
                </a:tc>
              </a:tr>
            </a:tbl>
          </a:graphicData>
        </a:graphic>
      </p:graphicFrame>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ar-SA" b="1" smtClean="0">
                <a:solidFill>
                  <a:schemeClr val="tx1"/>
                </a:solidFill>
              </a:rPr>
              <a:t> المواد المطفرة</a:t>
            </a:r>
            <a:r>
              <a:rPr lang="ar-JO" b="1" smtClean="0">
                <a:solidFill>
                  <a:schemeClr val="tx1"/>
                </a:solidFill>
              </a:rPr>
              <a:t> , </a:t>
            </a:r>
            <a:r>
              <a:rPr lang="ar-SA" b="1" smtClean="0">
                <a:solidFill>
                  <a:schemeClr val="tx1"/>
                </a:solidFill>
              </a:rPr>
              <a:t>المواد الماسخة</a:t>
            </a:r>
            <a:endParaRPr lang="ar-JO" smtClean="0">
              <a:solidFill>
                <a:schemeClr val="tx1"/>
              </a:solidFill>
            </a:endParaRPr>
          </a:p>
        </p:txBody>
      </p:sp>
      <p:sp>
        <p:nvSpPr>
          <p:cNvPr id="4" name="Content Placeholder 3"/>
          <p:cNvSpPr>
            <a:spLocks noGrp="1"/>
          </p:cNvSpPr>
          <p:nvPr>
            <p:ph sz="half" idx="1"/>
          </p:nvPr>
        </p:nvSpPr>
        <p:spPr>
          <a:xfrm>
            <a:off x="0" y="1143000"/>
            <a:ext cx="8543925" cy="5572125"/>
          </a:xfrm>
        </p:spPr>
        <p:txBody>
          <a:bodyPr/>
          <a:lstStyle/>
          <a:p>
            <a:pPr algn="r" rtl="1">
              <a:spcBef>
                <a:spcPts val="0"/>
              </a:spcBef>
              <a:buFontTx/>
              <a:buNone/>
              <a:defRPr/>
            </a:pPr>
            <a:r>
              <a:rPr lang="ar-SA" b="1" dirty="0" smtClean="0">
                <a:solidFill>
                  <a:schemeClr val="accent6"/>
                </a:solidFill>
              </a:rPr>
              <a:t>ز- المواد المطفرة</a:t>
            </a:r>
            <a:r>
              <a:rPr lang="en-US" b="1" dirty="0" smtClean="0">
                <a:solidFill>
                  <a:schemeClr val="accent6"/>
                </a:solidFill>
              </a:rPr>
              <a:t>:  </a:t>
            </a:r>
            <a:r>
              <a:rPr lang="ar-SA" dirty="0" smtClean="0"/>
              <a:t>هي مواد تؤثر على </a:t>
            </a:r>
            <a:r>
              <a:rPr lang="ar-SA" b="1" dirty="0" smtClean="0">
                <a:solidFill>
                  <a:schemeClr val="accent6"/>
                </a:solidFill>
              </a:rPr>
              <a:t>الصبغيات</a:t>
            </a:r>
            <a:r>
              <a:rPr lang="ar-SA" dirty="0" smtClean="0"/>
              <a:t> وتحدث تغيرات جينية مؤدية إلى أضرار وراثية</a:t>
            </a:r>
            <a:r>
              <a:rPr lang="en-US" dirty="0" smtClean="0"/>
              <a:t>. </a:t>
            </a:r>
            <a:endParaRPr lang="ar-JO" dirty="0" smtClean="0"/>
          </a:p>
          <a:p>
            <a:pPr algn="r" rtl="1">
              <a:spcBef>
                <a:spcPts val="0"/>
              </a:spcBef>
              <a:buFontTx/>
              <a:buNone/>
              <a:defRPr/>
            </a:pPr>
            <a:endParaRPr lang="en-US" dirty="0" smtClean="0"/>
          </a:p>
          <a:p>
            <a:pPr algn="r" rtl="1">
              <a:spcBef>
                <a:spcPts val="0"/>
              </a:spcBef>
              <a:buFont typeface="Courier New" pitchFamily="49" charset="0"/>
              <a:buChar char="o"/>
              <a:defRPr/>
            </a:pPr>
            <a:r>
              <a:rPr lang="en-US" dirty="0" smtClean="0"/>
              <a:t>   </a:t>
            </a:r>
            <a:r>
              <a:rPr lang="ar-SA" dirty="0" smtClean="0"/>
              <a:t>يمكن للمواد المطفرة أن تؤثر على صبغيات كل من الوالدين</a:t>
            </a:r>
            <a:r>
              <a:rPr lang="en-US" dirty="0" smtClean="0"/>
              <a:t>.</a:t>
            </a:r>
          </a:p>
          <a:p>
            <a:pPr algn="r" rtl="1">
              <a:spcBef>
                <a:spcPts val="0"/>
              </a:spcBef>
              <a:buFont typeface="Courier New" pitchFamily="49" charset="0"/>
              <a:buChar char="o"/>
              <a:defRPr/>
            </a:pPr>
            <a:r>
              <a:rPr lang="en-US" dirty="0" smtClean="0"/>
              <a:t>  </a:t>
            </a:r>
            <a:r>
              <a:rPr lang="ar-SA" dirty="0" smtClean="0"/>
              <a:t>تشير نتائج الأبحاث إلى أن معظم المسرطنات ذات تأثيرات مطفرة</a:t>
            </a:r>
            <a:r>
              <a:rPr lang="en-US" dirty="0" smtClean="0"/>
              <a:t>.</a:t>
            </a:r>
            <a:endParaRPr lang="ar-JO" dirty="0" smtClean="0"/>
          </a:p>
          <a:p>
            <a:pPr algn="r" rtl="1">
              <a:spcBef>
                <a:spcPts val="0"/>
              </a:spcBef>
              <a:buFontTx/>
              <a:buNone/>
              <a:defRPr/>
            </a:pPr>
            <a:endParaRPr lang="en-US" dirty="0" smtClean="0"/>
          </a:p>
          <a:p>
            <a:pPr algn="r" rtl="1">
              <a:spcBef>
                <a:spcPts val="0"/>
              </a:spcBef>
              <a:buFontTx/>
              <a:buNone/>
              <a:defRPr/>
            </a:pPr>
            <a:r>
              <a:rPr lang="ar-SA" b="1" dirty="0" smtClean="0">
                <a:solidFill>
                  <a:schemeClr val="accent6"/>
                </a:solidFill>
              </a:rPr>
              <a:t>ح- المواد الماسخة</a:t>
            </a:r>
            <a:r>
              <a:rPr lang="en-US" dirty="0" smtClean="0"/>
              <a:t>: </a:t>
            </a:r>
            <a:r>
              <a:rPr lang="ar-SA" dirty="0" smtClean="0"/>
              <a:t>وهي مواد تحدث تأثيرها على </a:t>
            </a:r>
            <a:r>
              <a:rPr lang="ar-SA" b="1" dirty="0" smtClean="0">
                <a:solidFill>
                  <a:schemeClr val="accent6"/>
                </a:solidFill>
              </a:rPr>
              <a:t>الأجنة</a:t>
            </a:r>
            <a:r>
              <a:rPr lang="ar-SA" dirty="0" smtClean="0"/>
              <a:t> داخل الرحم مؤدية إلى حدوث تشوهات ولادية</a:t>
            </a:r>
            <a:r>
              <a:rPr lang="en-US" dirty="0" smtClean="0"/>
              <a:t>.</a:t>
            </a:r>
          </a:p>
          <a:p>
            <a:pPr algn="r" rtl="1">
              <a:spcBef>
                <a:spcPts val="0"/>
              </a:spcBef>
              <a:buFontTx/>
              <a:buNone/>
              <a:defRPr/>
            </a:pPr>
            <a:endParaRPr lang="ar-JO" dirty="0" smtClean="0"/>
          </a:p>
          <a:p>
            <a:pPr algn="r" rtl="1">
              <a:buFontTx/>
              <a:buNone/>
              <a:defRPr/>
            </a:pPr>
            <a:r>
              <a:rPr lang="ar-SA" b="1" dirty="0" smtClean="0">
                <a:solidFill>
                  <a:schemeClr val="accent6"/>
                </a:solidFill>
              </a:rPr>
              <a:t>ط-  المواد المؤثرة على الصحة النفسية</a:t>
            </a:r>
            <a:r>
              <a:rPr lang="ar-SA" dirty="0" smtClean="0"/>
              <a:t>:وهي مواد يؤدي التعرض لها إلى حدوث تبدلات حيوية تصيب الجهاز العصبي المركزي مؤدية إلى الإخلال بالصحة النفسية والعقلية للعمال</a:t>
            </a:r>
            <a:r>
              <a:rPr lang="en-US" dirty="0" smtClean="0"/>
              <a:t>. </a:t>
            </a:r>
            <a:r>
              <a:rPr lang="ar-SY" dirty="0" smtClean="0"/>
              <a:t>(</a:t>
            </a:r>
            <a:r>
              <a:rPr lang="ar-SA" dirty="0" smtClean="0"/>
              <a:t>الزئبق، ثاني كبريت الكربون</a:t>
            </a:r>
            <a:r>
              <a:rPr lang="en-US" dirty="0" smtClean="0"/>
              <a:t>(</a:t>
            </a:r>
          </a:p>
          <a:p>
            <a:pPr algn="r" rtl="1">
              <a:spcBef>
                <a:spcPts val="0"/>
              </a:spcBef>
              <a:buFontTx/>
              <a:buNone/>
              <a:defRPr/>
            </a:pPr>
            <a:endParaRPr lang="en-US" dirty="0" smtClean="0"/>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0" y="214313"/>
            <a:ext cx="5715000" cy="857250"/>
          </a:xfrm>
        </p:spPr>
        <p:txBody>
          <a:bodyPr>
            <a:normAutofit fontScale="90000"/>
          </a:bodyPr>
          <a:lstStyle/>
          <a:p>
            <a:pPr algn="ctr"/>
            <a:r>
              <a:rPr lang="ar-JO" b="1" dirty="0" smtClean="0">
                <a:solidFill>
                  <a:schemeClr val="tx1"/>
                </a:solidFill>
              </a:rPr>
              <a:t/>
            </a:r>
            <a:br>
              <a:rPr lang="ar-JO" b="1" dirty="0" smtClean="0">
                <a:solidFill>
                  <a:schemeClr val="tx1"/>
                </a:solidFill>
              </a:rPr>
            </a:br>
            <a:r>
              <a:rPr lang="ar-SA" b="1" dirty="0" smtClean="0">
                <a:solidFill>
                  <a:schemeClr val="tx1"/>
                </a:solidFill>
              </a:rPr>
              <a:t>بطاقات التعريف</a:t>
            </a:r>
            <a:r>
              <a:rPr lang="ar-JO" dirty="0" smtClean="0">
                <a:solidFill>
                  <a:schemeClr val="tx1"/>
                </a:solidFill>
              </a:rPr>
              <a:t/>
            </a:r>
            <a:br>
              <a:rPr lang="ar-JO" dirty="0" smtClean="0">
                <a:solidFill>
                  <a:schemeClr val="tx1"/>
                </a:solidFill>
              </a:rPr>
            </a:br>
            <a:endParaRPr lang="ar-JO" dirty="0" smtClean="0">
              <a:solidFill>
                <a:schemeClr val="tx1"/>
              </a:solidFill>
            </a:endParaRPr>
          </a:p>
        </p:txBody>
      </p:sp>
      <p:sp>
        <p:nvSpPr>
          <p:cNvPr id="51203" name="Content Placeholder 3"/>
          <p:cNvSpPr>
            <a:spLocks noGrp="1"/>
          </p:cNvSpPr>
          <p:nvPr>
            <p:ph sz="half" idx="1"/>
          </p:nvPr>
        </p:nvSpPr>
        <p:spPr>
          <a:xfrm>
            <a:off x="500063" y="1285875"/>
            <a:ext cx="8429625" cy="5572125"/>
          </a:xfrm>
        </p:spPr>
        <p:txBody>
          <a:bodyPr/>
          <a:lstStyle/>
          <a:p>
            <a:pPr algn="r" rtl="1">
              <a:buFontTx/>
              <a:buNone/>
            </a:pPr>
            <a:r>
              <a:rPr lang="ar-SA" dirty="0" smtClean="0"/>
              <a:t>توضع على كل عبوة تحتوي مادة كيميائية </a:t>
            </a:r>
            <a:r>
              <a:rPr lang="ar-SA" b="1" dirty="0" smtClean="0"/>
              <a:t>لصاقات</a:t>
            </a:r>
            <a:r>
              <a:rPr lang="ar-SA" dirty="0" smtClean="0"/>
              <a:t> عنونة وتعريف تعطي معلومات سريعة وسهلة الفهم تحدد:</a:t>
            </a:r>
            <a:endParaRPr lang="en-US" dirty="0" smtClean="0"/>
          </a:p>
          <a:p>
            <a:pPr algn="r" rtl="1">
              <a:buFontTx/>
              <a:buNone/>
            </a:pPr>
            <a:r>
              <a:rPr lang="ar-SA" dirty="0" smtClean="0"/>
              <a:t>1-   منتج المادة الكيميائية</a:t>
            </a:r>
            <a:endParaRPr lang="en-US" dirty="0" smtClean="0"/>
          </a:p>
          <a:p>
            <a:pPr algn="r" rtl="1">
              <a:buFontTx/>
              <a:buNone/>
            </a:pPr>
            <a:r>
              <a:rPr lang="ar-SA" dirty="0" smtClean="0"/>
              <a:t>2-   تركيب المادة الكيميائية</a:t>
            </a:r>
            <a:endParaRPr lang="en-US" dirty="0" smtClean="0"/>
          </a:p>
          <a:p>
            <a:pPr algn="r" rtl="1">
              <a:buFontTx/>
              <a:buNone/>
            </a:pPr>
            <a:r>
              <a:rPr lang="ar-SA" dirty="0" smtClean="0"/>
              <a:t>3-   إشارات الخطورة للمادة</a:t>
            </a:r>
            <a:endParaRPr lang="en-US" dirty="0" smtClean="0"/>
          </a:p>
          <a:p>
            <a:pPr algn="r" rtl="1">
              <a:buFontTx/>
              <a:buNone/>
            </a:pPr>
            <a:r>
              <a:rPr lang="ar-SA" dirty="0" smtClean="0"/>
              <a:t>4-   طبيعة المخاطر (</a:t>
            </a:r>
            <a:r>
              <a:rPr lang="ar-EG" dirty="0" smtClean="0"/>
              <a:t>ذا</a:t>
            </a:r>
            <a:r>
              <a:rPr lang="ar-SA" dirty="0" smtClean="0"/>
              <a:t>تية – صحية – بيئية)</a:t>
            </a:r>
            <a:endParaRPr lang="en-US" dirty="0" smtClean="0"/>
          </a:p>
          <a:p>
            <a:pPr algn="r" rtl="1">
              <a:buFontTx/>
              <a:buNone/>
            </a:pPr>
            <a:r>
              <a:rPr lang="ar-SA" dirty="0" smtClean="0"/>
              <a:t>5-   أرقام رموز الخطورة </a:t>
            </a:r>
            <a:r>
              <a:rPr lang="en-US" dirty="0" smtClean="0"/>
              <a:t>R</a:t>
            </a:r>
          </a:p>
          <a:p>
            <a:pPr algn="r" rtl="1">
              <a:buFontTx/>
              <a:buNone/>
            </a:pPr>
            <a:r>
              <a:rPr lang="ar-SA" dirty="0" smtClean="0"/>
              <a:t>6-   أرقام رموز السلامة </a:t>
            </a:r>
            <a:r>
              <a:rPr lang="en-US" dirty="0" smtClean="0"/>
              <a:t>S</a:t>
            </a:r>
          </a:p>
          <a:p>
            <a:pPr algn="r" rtl="1">
              <a:buFontTx/>
              <a:buNone/>
            </a:pPr>
            <a:r>
              <a:rPr lang="ar-SA" dirty="0" smtClean="0"/>
              <a:t>7-   احتياطات السلامة</a:t>
            </a:r>
            <a:endParaRPr lang="en-US" dirty="0" smtClean="0"/>
          </a:p>
          <a:p>
            <a:pPr algn="r" rtl="1">
              <a:buFontTx/>
              <a:buNone/>
            </a:pPr>
            <a:r>
              <a:rPr lang="ar-SA" dirty="0" smtClean="0"/>
              <a:t>8-   الإسعافات الأولية</a:t>
            </a:r>
            <a:endParaRPr lang="ar-JO" dirty="0" smtClean="0"/>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32" name="Title 8"/>
          <p:cNvSpPr>
            <a:spLocks noGrp="1"/>
          </p:cNvSpPr>
          <p:nvPr>
            <p:ph type="title"/>
          </p:nvPr>
        </p:nvSpPr>
        <p:spPr>
          <a:xfrm>
            <a:off x="2428875" y="228600"/>
            <a:ext cx="6383338" cy="771525"/>
          </a:xfrm>
        </p:spPr>
        <p:txBody>
          <a:bodyPr/>
          <a:lstStyle/>
          <a:p>
            <a:pPr algn="ctr"/>
            <a:r>
              <a:rPr lang="en-US" smtClean="0">
                <a:hlinkClick r:id="rId3" action="ppaction://hlinkfile"/>
              </a:rPr>
              <a:t>MSDS</a:t>
            </a:r>
            <a:endParaRPr lang="en-US" smtClean="0"/>
          </a:p>
        </p:txBody>
      </p:sp>
      <p:sp>
        <p:nvSpPr>
          <p:cNvPr id="11267" name="Rectangle 3"/>
          <p:cNvSpPr>
            <a:spLocks noGrp="1" noRot="1" noChangeArrowheads="1"/>
          </p:cNvSpPr>
          <p:nvPr>
            <p:ph type="body" sz="half" idx="1"/>
          </p:nvPr>
        </p:nvSpPr>
        <p:spPr>
          <a:xfrm>
            <a:off x="4356100" y="1700213"/>
            <a:ext cx="4359275" cy="4729162"/>
          </a:xfrm>
        </p:spPr>
        <p:txBody>
          <a:bodyPr/>
          <a:lstStyle/>
          <a:p>
            <a:pPr algn="r">
              <a:buClr>
                <a:schemeClr val="tx1"/>
              </a:buClr>
              <a:buFont typeface="Wingdings" pitchFamily="2" charset="2"/>
              <a:buNone/>
            </a:pPr>
            <a:r>
              <a:rPr lang="ar-SA" sz="2800" b="1" dirty="0" smtClean="0">
                <a:solidFill>
                  <a:schemeClr val="bg1"/>
                </a:solidFill>
              </a:rPr>
              <a:t>المعلومات الواجب توافرها عن المادة الكيميائية ما يلي:</a:t>
            </a:r>
          </a:p>
          <a:p>
            <a:pPr algn="r">
              <a:buClr>
                <a:schemeClr val="bg1"/>
              </a:buClr>
              <a:buFont typeface="Wingdings" pitchFamily="2" charset="2"/>
              <a:buChar char="v"/>
            </a:pPr>
            <a:r>
              <a:rPr lang="ar-SA" sz="2400" b="1" dirty="0" smtClean="0">
                <a:solidFill>
                  <a:schemeClr val="accent1"/>
                </a:solidFill>
              </a:rPr>
              <a:t> </a:t>
            </a:r>
            <a:r>
              <a:rPr lang="ar-SA" sz="2400" b="1" dirty="0" smtClean="0"/>
              <a:t>اسم المادة الكيميائي والتجاري إن وجد</a:t>
            </a:r>
          </a:p>
          <a:p>
            <a:pPr algn="r">
              <a:buClr>
                <a:schemeClr val="bg1"/>
              </a:buClr>
              <a:buFont typeface="Wingdings" pitchFamily="2" charset="2"/>
              <a:buChar char="v"/>
            </a:pPr>
            <a:r>
              <a:rPr lang="en-US" sz="2000" b="1" dirty="0" smtClean="0"/>
              <a:t> </a:t>
            </a:r>
            <a:r>
              <a:rPr lang="ar-SA" sz="2400" b="1" dirty="0" smtClean="0"/>
              <a:t>الرمز الكيميائي للمادة</a:t>
            </a:r>
          </a:p>
          <a:p>
            <a:pPr algn="r">
              <a:buClr>
                <a:schemeClr val="bg1"/>
              </a:buClr>
              <a:buFont typeface="Wingdings" pitchFamily="2" charset="2"/>
              <a:buChar char="v"/>
            </a:pPr>
            <a:r>
              <a:rPr lang="ar-SA" sz="2400" b="1" dirty="0" smtClean="0"/>
              <a:t>التأثيرات الحادة أو المزمنة للمادة الكيميائية</a:t>
            </a:r>
          </a:p>
          <a:p>
            <a:pPr algn="r">
              <a:buClr>
                <a:schemeClr val="bg1"/>
              </a:buClr>
              <a:buFont typeface="Wingdings" pitchFamily="2" charset="2"/>
              <a:buChar char="v"/>
            </a:pPr>
            <a:r>
              <a:rPr lang="ar-SA" sz="2400" b="1" dirty="0" smtClean="0"/>
              <a:t>الحدودالتي يجب التعرض لها</a:t>
            </a:r>
            <a:endParaRPr lang="en-US" sz="2400" b="1" dirty="0" smtClean="0"/>
          </a:p>
          <a:p>
            <a:pPr algn="r">
              <a:buClr>
                <a:schemeClr val="bg1"/>
              </a:buClr>
              <a:buFont typeface="Wingdings" pitchFamily="2" charset="2"/>
              <a:buChar char="v"/>
            </a:pPr>
            <a:r>
              <a:rPr lang="ar-SA" sz="2400" b="1" dirty="0" smtClean="0"/>
              <a:t>وجود الاشارات على اختلاف انواعها(تنبيهية,تحذيرية,....)</a:t>
            </a:r>
          </a:p>
          <a:p>
            <a:pPr>
              <a:buClr>
                <a:schemeClr val="bg1"/>
              </a:buClr>
              <a:buFont typeface="Wingdings" pitchFamily="2" charset="2"/>
              <a:buChar char="v"/>
            </a:pPr>
            <a:endParaRPr lang="ar-SA" sz="2400" b="1" dirty="0" smtClean="0"/>
          </a:p>
        </p:txBody>
      </p:sp>
      <p:pic>
        <p:nvPicPr>
          <p:cNvPr id="11273" name="Picture 9"/>
          <p:cNvPicPr>
            <a:picLocks noGrp="1" noChangeAspect="1" noChangeArrowheads="1"/>
          </p:cNvPicPr>
          <p:nvPr>
            <p:ph sz="half" idx="2"/>
          </p:nvPr>
        </p:nvPicPr>
        <p:blipFill>
          <a:blip r:embed="rId4"/>
          <a:srcRect/>
          <a:stretch>
            <a:fillRect/>
          </a:stretch>
        </p:blipFill>
        <p:spPr>
          <a:xfrm>
            <a:off x="323850" y="1844675"/>
            <a:ext cx="3187700" cy="4278313"/>
          </a:xfrm>
          <a:solidFill>
            <a:srgbClr val="996633">
              <a:alpha val="89018"/>
            </a:srgbClr>
          </a:solidFill>
          <a:ln>
            <a:solidFill>
              <a:schemeClr val="bg1"/>
            </a:solidFill>
          </a:ln>
        </p:spPr>
      </p:pic>
      <p:sp>
        <p:nvSpPr>
          <p:cNvPr id="52227" name="Text Box 7"/>
          <p:cNvSpPr txBox="1">
            <a:spLocks noChangeArrowheads="1"/>
          </p:cNvSpPr>
          <p:nvPr/>
        </p:nvSpPr>
        <p:spPr bwMode="auto">
          <a:xfrm>
            <a:off x="1887538" y="2100263"/>
            <a:ext cx="184150" cy="519112"/>
          </a:xfrm>
          <a:prstGeom prst="rect">
            <a:avLst/>
          </a:prstGeom>
          <a:noFill/>
          <a:ln w="9525">
            <a:noFill/>
            <a:miter lim="800000"/>
            <a:headEnd/>
            <a:tailEnd/>
          </a:ln>
        </p:spPr>
        <p:txBody>
          <a:bodyPr wrap="none">
            <a:spAutoFit/>
          </a:bodyPr>
          <a:lstStyle/>
          <a:p>
            <a:endParaRPr lang="en-US"/>
          </a:p>
        </p:txBody>
      </p:sp>
      <p:sp>
        <p:nvSpPr>
          <p:cNvPr id="52228" name="Text Box 8"/>
          <p:cNvSpPr txBox="1">
            <a:spLocks noChangeArrowheads="1"/>
          </p:cNvSpPr>
          <p:nvPr/>
        </p:nvSpPr>
        <p:spPr bwMode="auto">
          <a:xfrm>
            <a:off x="2103438" y="2316163"/>
            <a:ext cx="184150" cy="519112"/>
          </a:xfrm>
          <a:prstGeom prst="rect">
            <a:avLst/>
          </a:prstGeom>
          <a:noFill/>
          <a:ln w="9525">
            <a:noFill/>
            <a:miter lim="800000"/>
            <a:headEnd/>
            <a:tailEnd/>
          </a:ln>
        </p:spPr>
        <p:txBody>
          <a:bodyPr wrap="none">
            <a:spAutoFit/>
          </a:bodyPr>
          <a:lstStyle/>
          <a:p>
            <a:endParaRPr lang="en-US"/>
          </a:p>
        </p:txBody>
      </p:sp>
      <p:sp>
        <p:nvSpPr>
          <p:cNvPr id="11275" name="Text Box 11"/>
          <p:cNvSpPr txBox="1">
            <a:spLocks noChangeArrowheads="1"/>
          </p:cNvSpPr>
          <p:nvPr/>
        </p:nvSpPr>
        <p:spPr bwMode="auto">
          <a:xfrm>
            <a:off x="2124075" y="3429000"/>
            <a:ext cx="1008063" cy="1800225"/>
          </a:xfrm>
          <a:prstGeom prst="rect">
            <a:avLst/>
          </a:prstGeom>
          <a:solidFill>
            <a:srgbClr val="FF6600"/>
          </a:solidFill>
          <a:ln w="9525">
            <a:solidFill>
              <a:srgbClr val="1C1C1C"/>
            </a:solidFill>
            <a:miter lim="800000"/>
            <a:headEnd/>
            <a:tailEnd/>
          </a:ln>
        </p:spPr>
        <p:txBody>
          <a:bodyPr/>
          <a:lstStyle/>
          <a:p>
            <a:r>
              <a:rPr lang="ar-SA" sz="1000" b="1">
                <a:solidFill>
                  <a:srgbClr val="1C1C1C"/>
                </a:solidFill>
                <a:latin typeface="Times New Roman" pitchFamily="18" charset="0"/>
                <a:cs typeface="Times New Roman" pitchFamily="18" charset="0"/>
              </a:rPr>
              <a:t>اسم المادة الكيميائي:.</a:t>
            </a:r>
          </a:p>
          <a:p>
            <a:r>
              <a:rPr lang="ar-SA" sz="1000" b="1">
                <a:solidFill>
                  <a:srgbClr val="1C1C1C"/>
                </a:solidFill>
                <a:latin typeface="Times New Roman" pitchFamily="18" charset="0"/>
                <a:cs typeface="Times New Roman" pitchFamily="18" charset="0"/>
              </a:rPr>
              <a:t>الرمز الكيميائي:......   </a:t>
            </a:r>
          </a:p>
          <a:p>
            <a:r>
              <a:rPr lang="ar-SA" sz="1000" b="1">
                <a:solidFill>
                  <a:srgbClr val="1C1C1C"/>
                </a:solidFill>
                <a:latin typeface="Times New Roman" pitchFamily="18" charset="0"/>
                <a:cs typeface="Times New Roman" pitchFamily="18" charset="0"/>
              </a:rPr>
              <a:t>اسم وعنوان الشركة:</a:t>
            </a:r>
          </a:p>
          <a:p>
            <a:r>
              <a:rPr lang="ar-SA" sz="1000" b="1">
                <a:solidFill>
                  <a:srgbClr val="1C1C1C"/>
                </a:solidFill>
                <a:latin typeface="Times New Roman" pitchFamily="18" charset="0"/>
                <a:cs typeface="Times New Roman" pitchFamily="18" charset="0"/>
              </a:rPr>
              <a:t>حالة المادة:............</a:t>
            </a:r>
          </a:p>
          <a:p>
            <a:r>
              <a:rPr lang="ar-SA" sz="1000" b="1">
                <a:solidFill>
                  <a:srgbClr val="1C1C1C"/>
                </a:solidFill>
                <a:latin typeface="Times New Roman" pitchFamily="18" charset="0"/>
                <a:cs typeface="Times New Roman" pitchFamily="18" charset="0"/>
              </a:rPr>
              <a:t>الخصائص الكيميائية للمادة:..................</a:t>
            </a:r>
            <a:endParaRPr lang="en-US" b="1">
              <a:solidFill>
                <a:srgbClr val="1C1C1C"/>
              </a:solidFill>
            </a:endParaRPr>
          </a:p>
        </p:txBody>
      </p:sp>
      <p:sp>
        <p:nvSpPr>
          <p:cNvPr id="11276" name="Text Box 12"/>
          <p:cNvSpPr txBox="1">
            <a:spLocks noChangeArrowheads="1"/>
          </p:cNvSpPr>
          <p:nvPr/>
        </p:nvSpPr>
        <p:spPr bwMode="auto">
          <a:xfrm>
            <a:off x="684213" y="3429000"/>
            <a:ext cx="935037" cy="1800225"/>
          </a:xfrm>
          <a:prstGeom prst="rect">
            <a:avLst/>
          </a:prstGeom>
          <a:solidFill>
            <a:srgbClr val="00FF00"/>
          </a:solidFill>
          <a:ln w="9525">
            <a:solidFill>
              <a:srgbClr val="1C1C1C"/>
            </a:solidFill>
            <a:miter lim="800000"/>
            <a:headEnd/>
            <a:tailEnd/>
          </a:ln>
        </p:spPr>
        <p:txBody>
          <a:bodyPr/>
          <a:lstStyle/>
          <a:p>
            <a:r>
              <a:rPr lang="ar-SA" sz="1000" b="1">
                <a:solidFill>
                  <a:srgbClr val="1C1C1C"/>
                </a:solidFill>
                <a:latin typeface="Times New Roman" pitchFamily="18" charset="0"/>
                <a:cs typeface="Times New Roman" pitchFamily="18" charset="0"/>
              </a:rPr>
              <a:t>درجة التطاير للمادة(</a:t>
            </a:r>
            <a:r>
              <a:rPr lang="en-US" sz="1000" b="1">
                <a:solidFill>
                  <a:srgbClr val="1C1C1C"/>
                </a:solidFill>
                <a:latin typeface="Times New Roman" pitchFamily="18" charset="0"/>
              </a:rPr>
              <a:t>Flash Point</a:t>
            </a:r>
            <a:r>
              <a:rPr lang="ar-SA" sz="1000" b="1">
                <a:solidFill>
                  <a:srgbClr val="1C1C1C"/>
                </a:solidFill>
                <a:latin typeface="Times New Roman" pitchFamily="18" charset="0"/>
              </a:rPr>
              <a:t>):....</a:t>
            </a:r>
          </a:p>
          <a:p>
            <a:r>
              <a:rPr lang="ar-SA" sz="1000" b="1">
                <a:solidFill>
                  <a:srgbClr val="1C1C1C"/>
                </a:solidFill>
                <a:latin typeface="Times New Roman" pitchFamily="18" charset="0"/>
                <a:cs typeface="Times New Roman" pitchFamily="18" charset="0"/>
              </a:rPr>
              <a:t>الحدود المسموح التعرض لها:.............................</a:t>
            </a:r>
          </a:p>
          <a:p>
            <a:r>
              <a:rPr lang="ar-SA" sz="1000" b="1">
                <a:solidFill>
                  <a:srgbClr val="1C1C1C"/>
                </a:solidFill>
                <a:latin typeface="Times New Roman" pitchFamily="18" charset="0"/>
                <a:cs typeface="Times New Roman" pitchFamily="18" charset="0"/>
              </a:rPr>
              <a:t>معدات الوقاية أثناء التعامل مع المادة:........</a:t>
            </a:r>
            <a:endParaRPr lang="en-US" b="1">
              <a:solidFill>
                <a:srgbClr val="1C1C1C"/>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 calcmode="lin" valueType="num">
                                      <p:cBhvr additive="base">
                                        <p:cTn id="11" dur="500" fill="hold"/>
                                        <p:tgtEl>
                                          <p:spTgt spid="11273"/>
                                        </p:tgtEl>
                                        <p:attrNameLst>
                                          <p:attrName>ppt_x</p:attrName>
                                        </p:attrNameLst>
                                      </p:cBhvr>
                                      <p:tavLst>
                                        <p:tav tm="0">
                                          <p:val>
                                            <p:strVal val="#ppt_x"/>
                                          </p:val>
                                        </p:tav>
                                        <p:tav tm="100000">
                                          <p:val>
                                            <p:strVal val="#ppt_x"/>
                                          </p:val>
                                        </p:tav>
                                      </p:tavLst>
                                    </p:anim>
                                    <p:anim calcmode="lin" valueType="num">
                                      <p:cBhvr additive="base">
                                        <p:cTn id="12" dur="500" fill="hold"/>
                                        <p:tgtEl>
                                          <p:spTgt spid="112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76"/>
                                        </p:tgtEl>
                                        <p:attrNameLst>
                                          <p:attrName>style.visibility</p:attrName>
                                        </p:attrNameLst>
                                      </p:cBhvr>
                                      <p:to>
                                        <p:strVal val="visible"/>
                                      </p:to>
                                    </p:set>
                                    <p:anim calcmode="lin" valueType="num">
                                      <p:cBhvr additive="base">
                                        <p:cTn id="15" dur="500" fill="hold"/>
                                        <p:tgtEl>
                                          <p:spTgt spid="11276"/>
                                        </p:tgtEl>
                                        <p:attrNameLst>
                                          <p:attrName>ppt_x</p:attrName>
                                        </p:attrNameLst>
                                      </p:cBhvr>
                                      <p:tavLst>
                                        <p:tav tm="0">
                                          <p:val>
                                            <p:strVal val="#ppt_x"/>
                                          </p:val>
                                        </p:tav>
                                        <p:tav tm="100000">
                                          <p:val>
                                            <p:strVal val="#ppt_x"/>
                                          </p:val>
                                        </p:tav>
                                      </p:tavLst>
                                    </p:anim>
                                    <p:anim calcmode="lin" valueType="num">
                                      <p:cBhvr additive="base">
                                        <p:cTn id="16" dur="500" fill="hold"/>
                                        <p:tgtEl>
                                          <p:spTgt spid="1127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ppt_x"/>
                                          </p:val>
                                        </p:tav>
                                        <p:tav tm="100000">
                                          <p:val>
                                            <p:strVal val="#ppt_x"/>
                                          </p:val>
                                        </p:tav>
                                      </p:tavLst>
                                    </p:anim>
                                    <p:anim calcmode="lin" valueType="num">
                                      <p:cBhvr additive="base">
                                        <p:cTn id="20"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nodeType="clickEffect">
                                  <p:stCondLst>
                                    <p:cond delay="0"/>
                                  </p:stCondLst>
                                  <p:iterate type="lt">
                                    <p:tmPct val="10000"/>
                                  </p:iterate>
                                  <p:childTnLst>
                                    <p:set>
                                      <p:cBhvr>
                                        <p:cTn id="24" dur="1" fill="hold">
                                          <p:stCondLst>
                                            <p:cond delay="0"/>
                                          </p:stCondLst>
                                        </p:cTn>
                                        <p:tgtEl>
                                          <p:spTgt spid="11267">
                                            <p:txEl>
                                              <p:pRg st="1" end="1"/>
                                            </p:txEl>
                                          </p:spTgt>
                                        </p:tgtEl>
                                        <p:attrNameLst>
                                          <p:attrName>style.visibility</p:attrName>
                                        </p:attrNameLst>
                                      </p:cBhvr>
                                      <p:to>
                                        <p:strVal val="visible"/>
                                      </p:to>
                                    </p:set>
                                    <p:animEffect transition="in" filter="fade">
                                      <p:cBhvr>
                                        <p:cTn id="25" dur="500"/>
                                        <p:tgtEl>
                                          <p:spTgt spid="11267">
                                            <p:txEl>
                                              <p:pRg st="1" end="1"/>
                                            </p:txEl>
                                          </p:spTgt>
                                        </p:tgtEl>
                                      </p:cBhvr>
                                    </p:animEffect>
                                    <p:anim calcmode="lin" valueType="num">
                                      <p:cBhvr>
                                        <p:cTn id="26" dur="5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27"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11267">
                                            <p:txEl>
                                              <p:pRg st="2" end="2"/>
                                            </p:txEl>
                                          </p:spTgt>
                                        </p:tgtEl>
                                        <p:attrNameLst>
                                          <p:attrName>style.visibility</p:attrName>
                                        </p:attrNameLst>
                                      </p:cBhvr>
                                      <p:to>
                                        <p:strVal val="visible"/>
                                      </p:to>
                                    </p:set>
                                    <p:animEffect transition="in" filter="fade">
                                      <p:cBhvr>
                                        <p:cTn id="32" dur="500"/>
                                        <p:tgtEl>
                                          <p:spTgt spid="11267">
                                            <p:txEl>
                                              <p:pRg st="2" end="2"/>
                                            </p:txEl>
                                          </p:spTgt>
                                        </p:tgtEl>
                                      </p:cBhvr>
                                    </p:animEffect>
                                    <p:anim calcmode="lin" valueType="num">
                                      <p:cBhvr>
                                        <p:cTn id="33" dur="500" fill="hold"/>
                                        <p:tgtEl>
                                          <p:spTgt spid="11267">
                                            <p:txEl>
                                              <p:pRg st="2" end="2"/>
                                            </p:txEl>
                                          </p:spTgt>
                                        </p:tgtEl>
                                        <p:attrNameLst>
                                          <p:attrName>ppt_x</p:attrName>
                                        </p:attrNameLst>
                                      </p:cBhvr>
                                      <p:tavLst>
                                        <p:tav tm="0">
                                          <p:val>
                                            <p:strVal val="#ppt_x-.1"/>
                                          </p:val>
                                        </p:tav>
                                        <p:tav tm="100000">
                                          <p:val>
                                            <p:strVal val="#ppt_x"/>
                                          </p:val>
                                        </p:tav>
                                      </p:tavLst>
                                    </p:anim>
                                    <p:anim calcmode="lin" valueType="num">
                                      <p:cBhvr>
                                        <p:cTn id="34"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11267">
                                            <p:txEl>
                                              <p:pRg st="3" end="3"/>
                                            </p:txEl>
                                          </p:spTgt>
                                        </p:tgtEl>
                                        <p:attrNameLst>
                                          <p:attrName>style.visibility</p:attrName>
                                        </p:attrNameLst>
                                      </p:cBhvr>
                                      <p:to>
                                        <p:strVal val="visible"/>
                                      </p:to>
                                    </p:set>
                                    <p:animEffect transition="in" filter="fade">
                                      <p:cBhvr>
                                        <p:cTn id="39" dur="500"/>
                                        <p:tgtEl>
                                          <p:spTgt spid="11267">
                                            <p:txEl>
                                              <p:pRg st="3" end="3"/>
                                            </p:txEl>
                                          </p:spTgt>
                                        </p:tgtEl>
                                      </p:cBhvr>
                                    </p:animEffect>
                                    <p:anim calcmode="lin" valueType="num">
                                      <p:cBhvr>
                                        <p:cTn id="40" dur="5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41"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1267">
                                            <p:txEl>
                                              <p:pRg st="4" end="4"/>
                                            </p:txEl>
                                          </p:spTgt>
                                        </p:tgtEl>
                                        <p:attrNameLst>
                                          <p:attrName>style.visibility</p:attrName>
                                        </p:attrNameLst>
                                      </p:cBhvr>
                                      <p:to>
                                        <p:strVal val="visible"/>
                                      </p:to>
                                    </p:set>
                                    <p:animEffect transition="in" filter="fade">
                                      <p:cBhvr>
                                        <p:cTn id="46" dur="500"/>
                                        <p:tgtEl>
                                          <p:spTgt spid="11267">
                                            <p:txEl>
                                              <p:pRg st="4" end="4"/>
                                            </p:txEl>
                                          </p:spTgt>
                                        </p:tgtEl>
                                      </p:cBhvr>
                                    </p:animEffect>
                                    <p:anim calcmode="lin" valueType="num">
                                      <p:cBhvr>
                                        <p:cTn id="47" dur="5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48"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nodeType="clickEffect">
                                  <p:stCondLst>
                                    <p:cond delay="0"/>
                                  </p:stCondLst>
                                  <p:iterate type="lt">
                                    <p:tmPct val="10000"/>
                                  </p:iterate>
                                  <p:childTnLst>
                                    <p:set>
                                      <p:cBhvr>
                                        <p:cTn id="52" dur="1" fill="hold">
                                          <p:stCondLst>
                                            <p:cond delay="0"/>
                                          </p:stCondLst>
                                        </p:cTn>
                                        <p:tgtEl>
                                          <p:spTgt spid="11267">
                                            <p:txEl>
                                              <p:pRg st="5" end="5"/>
                                            </p:txEl>
                                          </p:spTgt>
                                        </p:tgtEl>
                                        <p:attrNameLst>
                                          <p:attrName>style.visibility</p:attrName>
                                        </p:attrNameLst>
                                      </p:cBhvr>
                                      <p:to>
                                        <p:strVal val="visible"/>
                                      </p:to>
                                    </p:set>
                                    <p:animEffect transition="in" filter="fade">
                                      <p:cBhvr>
                                        <p:cTn id="53" dur="500"/>
                                        <p:tgtEl>
                                          <p:spTgt spid="11267">
                                            <p:txEl>
                                              <p:pRg st="5" end="5"/>
                                            </p:txEl>
                                          </p:spTgt>
                                        </p:tgtEl>
                                      </p:cBhvr>
                                    </p:animEffect>
                                    <p:anim calcmode="lin" valueType="num">
                                      <p:cBhvr>
                                        <p:cTn id="54" dur="500" fill="hold"/>
                                        <p:tgtEl>
                                          <p:spTgt spid="11267">
                                            <p:txEl>
                                              <p:pRg st="5" end="5"/>
                                            </p:txEl>
                                          </p:spTgt>
                                        </p:tgtEl>
                                        <p:attrNameLst>
                                          <p:attrName>ppt_x</p:attrName>
                                        </p:attrNameLst>
                                      </p:cBhvr>
                                      <p:tavLst>
                                        <p:tav tm="0">
                                          <p:val>
                                            <p:strVal val="#ppt_x-.1"/>
                                          </p:val>
                                        </p:tav>
                                        <p:tav tm="100000">
                                          <p:val>
                                            <p:strVal val="#ppt_x"/>
                                          </p:val>
                                        </p:tav>
                                      </p:tavLst>
                                    </p:anim>
                                    <p:anim calcmode="lin" valueType="num">
                                      <p:cBhvr>
                                        <p:cTn id="55"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14"/>
          <p:cNvSpPr>
            <a:spLocks noGrp="1" noRot="1" noChangeArrowheads="1"/>
          </p:cNvSpPr>
          <p:nvPr>
            <p:ph type="title" sz="quarter"/>
          </p:nvPr>
        </p:nvSpPr>
        <p:spPr>
          <a:xfrm>
            <a:off x="2786063" y="0"/>
            <a:ext cx="4643437" cy="1071563"/>
          </a:xfrm>
        </p:spPr>
        <p:txBody>
          <a:bodyPr>
            <a:normAutofit fontScale="90000"/>
          </a:bodyPr>
          <a:lstStyle/>
          <a:p>
            <a:r>
              <a:rPr lang="ar-SA" b="1" smtClean="0"/>
              <a:t>بعض الاشارات التنبيهية</a:t>
            </a:r>
            <a:endParaRPr lang="en-US" b="1" smtClean="0"/>
          </a:p>
        </p:txBody>
      </p:sp>
      <p:pic>
        <p:nvPicPr>
          <p:cNvPr id="15364" name="Picture 4"/>
          <p:cNvPicPr>
            <a:picLocks noGrp="1" noChangeAspect="1" noChangeArrowheads="1"/>
          </p:cNvPicPr>
          <p:nvPr>
            <p:ph sz="quarter" idx="1"/>
          </p:nvPr>
        </p:nvPicPr>
        <p:blipFill>
          <a:blip r:embed="rId3"/>
          <a:srcRect/>
          <a:stretch>
            <a:fillRect/>
          </a:stretch>
        </p:blipFill>
        <p:spPr>
          <a:xfrm>
            <a:off x="755650" y="1571625"/>
            <a:ext cx="3101975" cy="2289175"/>
          </a:xfrm>
        </p:spPr>
      </p:pic>
      <p:pic>
        <p:nvPicPr>
          <p:cNvPr id="15367" name="Picture 7"/>
          <p:cNvPicPr>
            <a:picLocks noGrp="1" noChangeAspect="1" noChangeArrowheads="1"/>
          </p:cNvPicPr>
          <p:nvPr>
            <p:ph sz="quarter" idx="2"/>
          </p:nvPr>
        </p:nvPicPr>
        <p:blipFill>
          <a:blip r:embed="rId4"/>
          <a:srcRect/>
          <a:stretch>
            <a:fillRect/>
          </a:stretch>
        </p:blipFill>
        <p:spPr>
          <a:xfrm>
            <a:off x="5357813" y="1500188"/>
            <a:ext cx="3000375" cy="1798637"/>
          </a:xfrm>
        </p:spPr>
      </p:pic>
      <p:pic>
        <p:nvPicPr>
          <p:cNvPr id="15370" name="Picture 10"/>
          <p:cNvPicPr>
            <a:picLocks noGrp="1" noChangeAspect="1" noChangeArrowheads="1"/>
          </p:cNvPicPr>
          <p:nvPr>
            <p:ph sz="quarter" idx="3"/>
          </p:nvPr>
        </p:nvPicPr>
        <p:blipFill>
          <a:blip r:embed="rId5"/>
          <a:stretch>
            <a:fillRect/>
          </a:stretch>
        </p:blipFill>
        <p:spPr>
          <a:xfrm>
            <a:off x="2055855" y="4688724"/>
            <a:ext cx="685714" cy="685714"/>
          </a:xfrm>
        </p:spPr>
      </p:pic>
      <p:pic>
        <p:nvPicPr>
          <p:cNvPr id="15373" name="Picture 13"/>
          <p:cNvPicPr>
            <a:picLocks noGrp="1" noChangeAspect="1" noChangeArrowheads="1"/>
          </p:cNvPicPr>
          <p:nvPr>
            <p:ph sz="quarter" idx="4"/>
          </p:nvPr>
        </p:nvPicPr>
        <p:blipFill>
          <a:blip r:embed="rId6"/>
          <a:stretch>
            <a:fillRect/>
          </a:stretch>
        </p:blipFill>
        <p:spPr>
          <a:xfrm>
            <a:off x="6397668" y="4688724"/>
            <a:ext cx="695238" cy="685714"/>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1+#ppt_w/2"/>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5367"/>
                                        </p:tgtEl>
                                        <p:attrNameLst>
                                          <p:attrName>style.visibility</p:attrName>
                                        </p:attrNameLst>
                                      </p:cBhvr>
                                      <p:to>
                                        <p:strVal val="visible"/>
                                      </p:to>
                                    </p:set>
                                    <p:anim calcmode="lin" valueType="num">
                                      <p:cBhvr additive="base">
                                        <p:cTn id="12" dur="500" fill="hold"/>
                                        <p:tgtEl>
                                          <p:spTgt spid="15367"/>
                                        </p:tgtEl>
                                        <p:attrNameLst>
                                          <p:attrName>ppt_x</p:attrName>
                                        </p:attrNameLst>
                                      </p:cBhvr>
                                      <p:tavLst>
                                        <p:tav tm="0">
                                          <p:val>
                                            <p:strVal val="1+#ppt_w/2"/>
                                          </p:val>
                                        </p:tav>
                                        <p:tav tm="100000">
                                          <p:val>
                                            <p:strVal val="#ppt_x"/>
                                          </p:val>
                                        </p:tav>
                                      </p:tavLst>
                                    </p:anim>
                                    <p:anim calcmode="lin" valueType="num">
                                      <p:cBhvr additive="base">
                                        <p:cTn id="13" dur="500" fill="hold"/>
                                        <p:tgtEl>
                                          <p:spTgt spid="153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5370"/>
                                        </p:tgtEl>
                                        <p:attrNameLst>
                                          <p:attrName>style.visibility</p:attrName>
                                        </p:attrNameLst>
                                      </p:cBhvr>
                                      <p:to>
                                        <p:strVal val="visible"/>
                                      </p:to>
                                    </p:set>
                                    <p:anim calcmode="lin" valueType="num">
                                      <p:cBhvr additive="base">
                                        <p:cTn id="17" dur="500" fill="hold"/>
                                        <p:tgtEl>
                                          <p:spTgt spid="15370"/>
                                        </p:tgtEl>
                                        <p:attrNameLst>
                                          <p:attrName>ppt_x</p:attrName>
                                        </p:attrNameLst>
                                      </p:cBhvr>
                                      <p:tavLst>
                                        <p:tav tm="0">
                                          <p:val>
                                            <p:strVal val="0-#ppt_w/2"/>
                                          </p:val>
                                        </p:tav>
                                        <p:tav tm="100000">
                                          <p:val>
                                            <p:strVal val="#ppt_x"/>
                                          </p:val>
                                        </p:tav>
                                      </p:tavLst>
                                    </p:anim>
                                    <p:anim calcmode="lin" valueType="num">
                                      <p:cBhvr additive="base">
                                        <p:cTn id="18" dur="500" fill="hold"/>
                                        <p:tgtEl>
                                          <p:spTgt spid="1537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15373"/>
                                        </p:tgtEl>
                                        <p:attrNameLst>
                                          <p:attrName>style.visibility</p:attrName>
                                        </p:attrNameLst>
                                      </p:cBhvr>
                                      <p:to>
                                        <p:strVal val="visible"/>
                                      </p:to>
                                    </p:set>
                                    <p:anim calcmode="lin" valueType="num">
                                      <p:cBhvr additive="base">
                                        <p:cTn id="22" dur="500" fill="hold"/>
                                        <p:tgtEl>
                                          <p:spTgt spid="15373"/>
                                        </p:tgtEl>
                                        <p:attrNameLst>
                                          <p:attrName>ppt_x</p:attrName>
                                        </p:attrNameLst>
                                      </p:cBhvr>
                                      <p:tavLst>
                                        <p:tav tm="0">
                                          <p:val>
                                            <p:strVal val="0-#ppt_w/2"/>
                                          </p:val>
                                        </p:tav>
                                        <p:tav tm="100000">
                                          <p:val>
                                            <p:strVal val="#ppt_x"/>
                                          </p:val>
                                        </p:tav>
                                      </p:tavLst>
                                    </p:anim>
                                    <p:anim calcmode="lin" valueType="num">
                                      <p:cBhvr additive="base">
                                        <p:cTn id="23" dur="500" fill="hold"/>
                                        <p:tgtEl>
                                          <p:spTgt spid="153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2633663" y="285750"/>
            <a:ext cx="6510337" cy="642938"/>
          </a:xfrm>
        </p:spPr>
        <p:txBody>
          <a:bodyPr>
            <a:normAutofit fontScale="90000"/>
          </a:bodyPr>
          <a:lstStyle/>
          <a:p>
            <a:r>
              <a:rPr lang="en-US" b="1" dirty="0" smtClean="0">
                <a:solidFill>
                  <a:schemeClr val="tx1"/>
                </a:solidFill>
              </a:rPr>
              <a:t/>
            </a:r>
            <a:br>
              <a:rPr lang="en-US" b="1" dirty="0" smtClean="0">
                <a:solidFill>
                  <a:schemeClr val="tx1"/>
                </a:solidFill>
              </a:rPr>
            </a:br>
            <a:r>
              <a:rPr lang="ar-SA" b="1" dirty="0" smtClean="0">
                <a:solidFill>
                  <a:schemeClr val="tx1"/>
                </a:solidFill>
              </a:rPr>
              <a:t>طرق دخول المواد الكيميائية للجسم</a:t>
            </a:r>
            <a:br>
              <a:rPr lang="ar-SA" b="1" dirty="0" smtClean="0">
                <a:solidFill>
                  <a:schemeClr val="tx1"/>
                </a:solidFill>
              </a:rPr>
            </a:br>
            <a:endParaRPr lang="en-US" b="1" dirty="0" smtClean="0">
              <a:solidFill>
                <a:schemeClr val="tx1"/>
              </a:solidFill>
            </a:endParaRPr>
          </a:p>
        </p:txBody>
      </p:sp>
      <p:sp>
        <p:nvSpPr>
          <p:cNvPr id="21507" name="Rectangle 3"/>
          <p:cNvSpPr>
            <a:spLocks noGrp="1" noRot="1" noChangeArrowheads="1"/>
          </p:cNvSpPr>
          <p:nvPr>
            <p:ph type="body" sz="half" idx="1"/>
          </p:nvPr>
        </p:nvSpPr>
        <p:spPr>
          <a:xfrm>
            <a:off x="4572000" y="1484313"/>
            <a:ext cx="4194175" cy="2039937"/>
          </a:xfrm>
        </p:spPr>
        <p:txBody>
          <a:bodyPr>
            <a:normAutofit fontScale="92500" lnSpcReduction="10000"/>
          </a:bodyPr>
          <a:lstStyle/>
          <a:p>
            <a:pPr>
              <a:lnSpc>
                <a:spcPct val="90000"/>
              </a:lnSpc>
              <a:buClr>
                <a:schemeClr val="bg1"/>
              </a:buClr>
            </a:pPr>
            <a:r>
              <a:rPr lang="ar-SA" b="1" smtClean="0"/>
              <a:t>الرئتين</a:t>
            </a:r>
          </a:p>
          <a:p>
            <a:pPr>
              <a:lnSpc>
                <a:spcPct val="90000"/>
              </a:lnSpc>
              <a:buClr>
                <a:schemeClr val="bg1"/>
              </a:buClr>
            </a:pPr>
            <a:endParaRPr lang="ar-SA" b="1" smtClean="0"/>
          </a:p>
          <a:p>
            <a:pPr>
              <a:lnSpc>
                <a:spcPct val="90000"/>
              </a:lnSpc>
              <a:buClr>
                <a:schemeClr val="bg1"/>
              </a:buClr>
            </a:pPr>
            <a:r>
              <a:rPr lang="ar-SA" b="1" smtClean="0"/>
              <a:t>الجلد</a:t>
            </a:r>
          </a:p>
          <a:p>
            <a:pPr>
              <a:lnSpc>
                <a:spcPct val="90000"/>
              </a:lnSpc>
              <a:buClr>
                <a:schemeClr val="bg1"/>
              </a:buClr>
            </a:pPr>
            <a:endParaRPr lang="ar-SA" b="1" smtClean="0"/>
          </a:p>
          <a:p>
            <a:pPr>
              <a:lnSpc>
                <a:spcPct val="90000"/>
              </a:lnSpc>
              <a:buClr>
                <a:schemeClr val="bg1"/>
              </a:buClr>
            </a:pPr>
            <a:r>
              <a:rPr lang="ar-SA" b="1" smtClean="0"/>
              <a:t> الجهاز الهضمي</a:t>
            </a:r>
          </a:p>
          <a:p>
            <a:pPr>
              <a:lnSpc>
                <a:spcPct val="90000"/>
              </a:lnSpc>
              <a:buClr>
                <a:schemeClr val="bg1"/>
              </a:buClr>
            </a:pPr>
            <a:endParaRPr lang="en-US" b="1" smtClean="0"/>
          </a:p>
        </p:txBody>
      </p:sp>
      <p:pic>
        <p:nvPicPr>
          <p:cNvPr id="21508" name="Picture 4"/>
          <p:cNvPicPr>
            <a:picLocks noGrp="1" noChangeAspect="1" noChangeArrowheads="1"/>
          </p:cNvPicPr>
          <p:nvPr>
            <p:ph sz="half" idx="2"/>
          </p:nvPr>
        </p:nvPicPr>
        <p:blipFill>
          <a:blip r:embed="rId3"/>
          <a:srcRect/>
          <a:stretch>
            <a:fillRect/>
          </a:stretch>
        </p:blipFill>
        <p:spPr>
          <a:xfrm>
            <a:off x="1116013" y="1628775"/>
            <a:ext cx="3648075" cy="4105275"/>
          </a:xfrm>
        </p:spPr>
      </p:pic>
      <p:sp>
        <p:nvSpPr>
          <p:cNvPr id="21514" name="Line 10"/>
          <p:cNvSpPr>
            <a:spLocks noChangeShapeType="1"/>
          </p:cNvSpPr>
          <p:nvPr/>
        </p:nvSpPr>
        <p:spPr bwMode="auto">
          <a:xfrm flipH="1">
            <a:off x="2916238" y="1857375"/>
            <a:ext cx="2584450" cy="779463"/>
          </a:xfrm>
          <a:prstGeom prst="line">
            <a:avLst/>
          </a:prstGeom>
          <a:noFill/>
          <a:ln w="9525">
            <a:solidFill>
              <a:schemeClr val="tx1"/>
            </a:solidFill>
            <a:round/>
            <a:headEnd/>
            <a:tailEnd type="triangle" w="med" len="med"/>
          </a:ln>
        </p:spPr>
        <p:txBody>
          <a:bodyPr/>
          <a:lstStyle/>
          <a:p>
            <a:endParaRPr lang="en-US"/>
          </a:p>
        </p:txBody>
      </p:sp>
      <p:sp>
        <p:nvSpPr>
          <p:cNvPr id="21515" name="Line 11"/>
          <p:cNvSpPr>
            <a:spLocks noChangeShapeType="1"/>
          </p:cNvSpPr>
          <p:nvPr/>
        </p:nvSpPr>
        <p:spPr bwMode="auto">
          <a:xfrm flipH="1">
            <a:off x="3276600" y="2857500"/>
            <a:ext cx="1795463" cy="66675"/>
          </a:xfrm>
          <a:prstGeom prst="line">
            <a:avLst/>
          </a:prstGeom>
          <a:noFill/>
          <a:ln w="9525">
            <a:solidFill>
              <a:schemeClr val="tx1"/>
            </a:solidFill>
            <a:round/>
            <a:headEnd/>
            <a:tailEnd type="triangle" w="med" len="med"/>
          </a:ln>
        </p:spPr>
        <p:txBody>
          <a:bodyPr/>
          <a:lstStyle/>
          <a:p>
            <a:endParaRPr lang="en-US"/>
          </a:p>
        </p:txBody>
      </p:sp>
      <p:sp>
        <p:nvSpPr>
          <p:cNvPr id="21516" name="Line 12"/>
          <p:cNvSpPr>
            <a:spLocks noChangeShapeType="1"/>
          </p:cNvSpPr>
          <p:nvPr/>
        </p:nvSpPr>
        <p:spPr bwMode="auto">
          <a:xfrm flipH="1" flipV="1">
            <a:off x="2916238" y="3068638"/>
            <a:ext cx="2584450" cy="71755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514"/>
                                        </p:tgtEl>
                                        <p:attrNameLst>
                                          <p:attrName>style.visibility</p:attrName>
                                        </p:attrNameLst>
                                      </p:cBhvr>
                                      <p:to>
                                        <p:strVal val="visible"/>
                                      </p:to>
                                    </p:set>
                                    <p:anim calcmode="lin" valueType="num">
                                      <p:cBhvr additive="base">
                                        <p:cTn id="16" dur="500" fill="hold"/>
                                        <p:tgtEl>
                                          <p:spTgt spid="21514"/>
                                        </p:tgtEl>
                                        <p:attrNameLst>
                                          <p:attrName>ppt_x</p:attrName>
                                        </p:attrNameLst>
                                      </p:cBhvr>
                                      <p:tavLst>
                                        <p:tav tm="0">
                                          <p:val>
                                            <p:strVal val="#ppt_x"/>
                                          </p:val>
                                        </p:tav>
                                        <p:tav tm="100000">
                                          <p:val>
                                            <p:strVal val="#ppt_x"/>
                                          </p:val>
                                        </p:tav>
                                      </p:tavLst>
                                    </p:anim>
                                    <p:anim calcmode="lin" valueType="num">
                                      <p:cBhvr additive="base">
                                        <p:cTn id="17"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 calcmode="lin" valueType="num">
                                      <p:cBhvr additive="base">
                                        <p:cTn id="22"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515"/>
                                        </p:tgtEl>
                                        <p:attrNameLst>
                                          <p:attrName>style.visibility</p:attrName>
                                        </p:attrNameLst>
                                      </p:cBhvr>
                                      <p:to>
                                        <p:strVal val="visible"/>
                                      </p:to>
                                    </p:set>
                                    <p:anim calcmode="lin" valueType="num">
                                      <p:cBhvr additive="base">
                                        <p:cTn id="26" dur="500" fill="hold"/>
                                        <p:tgtEl>
                                          <p:spTgt spid="21515"/>
                                        </p:tgtEl>
                                        <p:attrNameLst>
                                          <p:attrName>ppt_x</p:attrName>
                                        </p:attrNameLst>
                                      </p:cBhvr>
                                      <p:tavLst>
                                        <p:tav tm="0">
                                          <p:val>
                                            <p:strVal val="#ppt_x"/>
                                          </p:val>
                                        </p:tav>
                                        <p:tav tm="100000">
                                          <p:val>
                                            <p:strVal val="#ppt_x"/>
                                          </p:val>
                                        </p:tav>
                                      </p:tavLst>
                                    </p:anim>
                                    <p:anim calcmode="lin" valueType="num">
                                      <p:cBhvr additive="base">
                                        <p:cTn id="27"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 calcmode="lin" valueType="num">
                                      <p:cBhvr additive="base">
                                        <p:cTn id="32"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516"/>
                                        </p:tgtEl>
                                        <p:attrNameLst>
                                          <p:attrName>style.visibility</p:attrName>
                                        </p:attrNameLst>
                                      </p:cBhvr>
                                      <p:to>
                                        <p:strVal val="visible"/>
                                      </p:to>
                                    </p:set>
                                    <p:anim calcmode="lin" valueType="num">
                                      <p:cBhvr additive="base">
                                        <p:cTn id="36" dur="500" fill="hold"/>
                                        <p:tgtEl>
                                          <p:spTgt spid="21516"/>
                                        </p:tgtEl>
                                        <p:attrNameLst>
                                          <p:attrName>ppt_x</p:attrName>
                                        </p:attrNameLst>
                                      </p:cBhvr>
                                      <p:tavLst>
                                        <p:tav tm="0">
                                          <p:val>
                                            <p:strVal val="#ppt_x"/>
                                          </p:val>
                                        </p:tav>
                                        <p:tav tm="100000">
                                          <p:val>
                                            <p:strVal val="#ppt_x"/>
                                          </p:val>
                                        </p:tav>
                                      </p:tavLst>
                                    </p:anim>
                                    <p:anim calcmode="lin" valueType="num">
                                      <p:cBhvr additive="base">
                                        <p:cTn id="37"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Content Placeholder 3" descr="55404,1175195701,2.jpg"/>
          <p:cNvPicPr>
            <a:picLocks noGrp="1" noChangeAspect="1"/>
          </p:cNvPicPr>
          <p:nvPr>
            <p:ph idx="1"/>
          </p:nvPr>
        </p:nvPicPr>
        <p:blipFill>
          <a:blip r:embed="rId3"/>
          <a:srcRect/>
          <a:stretch>
            <a:fillRect/>
          </a:stretch>
        </p:blipFill>
        <p:spPr>
          <a:xfrm>
            <a:off x="428625" y="152400"/>
            <a:ext cx="8342313" cy="6705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7188" y="0"/>
            <a:ext cx="8572500" cy="1285875"/>
          </a:xfrm>
        </p:spPr>
        <p:txBody>
          <a:bodyPr/>
          <a:lstStyle/>
          <a:p>
            <a:r>
              <a:rPr lang="en-US" sz="3200" b="1" dirty="0" smtClean="0"/>
              <a:t>National Fire Protection Association (NFPA)</a:t>
            </a:r>
            <a:endParaRPr lang="en-US" sz="3200" dirty="0" smtClean="0"/>
          </a:p>
        </p:txBody>
      </p:sp>
      <p:pic>
        <p:nvPicPr>
          <p:cNvPr id="55299" name="Picture 2" descr="http://www.chemistryland.com/CHM107Lab/SafetyTutorial1/LargeDiamond.gif"/>
          <p:cNvPicPr>
            <a:picLocks noChangeAspect="1" noChangeArrowheads="1"/>
          </p:cNvPicPr>
          <p:nvPr/>
        </p:nvPicPr>
        <p:blipFill>
          <a:blip r:embed="rId3"/>
          <a:srcRect/>
          <a:stretch>
            <a:fillRect/>
          </a:stretch>
        </p:blipFill>
        <p:spPr bwMode="auto">
          <a:xfrm>
            <a:off x="0" y="1214438"/>
            <a:ext cx="4833938" cy="4357687"/>
          </a:xfrm>
          <a:prstGeom prst="rect">
            <a:avLst/>
          </a:prstGeom>
          <a:noFill/>
          <a:ln w="9525">
            <a:noFill/>
            <a:miter lim="800000"/>
            <a:headEnd/>
            <a:tailEnd/>
          </a:ln>
        </p:spPr>
      </p:pic>
      <p:pic>
        <p:nvPicPr>
          <p:cNvPr id="55300" name="Picture 4" descr="http://www.chemistryland.com/CHM107Lab/SafetyTutorial1/SmallNFPAsign444.gif"/>
          <p:cNvPicPr>
            <a:picLocks noChangeAspect="1" noChangeArrowheads="1"/>
          </p:cNvPicPr>
          <p:nvPr/>
        </p:nvPicPr>
        <p:blipFill>
          <a:blip r:embed="rId4"/>
          <a:srcRect/>
          <a:stretch>
            <a:fillRect/>
          </a:stretch>
        </p:blipFill>
        <p:spPr bwMode="auto">
          <a:xfrm>
            <a:off x="6143625" y="928688"/>
            <a:ext cx="2638425" cy="2714625"/>
          </a:xfrm>
          <a:prstGeom prst="rect">
            <a:avLst/>
          </a:prstGeom>
          <a:noFill/>
          <a:ln w="9525">
            <a:noFill/>
            <a:miter lim="800000"/>
            <a:headEnd/>
            <a:tailEnd/>
          </a:ln>
        </p:spPr>
      </p:pic>
      <p:pic>
        <p:nvPicPr>
          <p:cNvPr id="55301" name="Picture 6" descr="http://www.chemistryland.com/CHM107Lab/SafetyTutorial1/SmallNFPAsign231.gif"/>
          <p:cNvPicPr>
            <a:picLocks noChangeAspect="1" noChangeArrowheads="1"/>
          </p:cNvPicPr>
          <p:nvPr/>
        </p:nvPicPr>
        <p:blipFill>
          <a:blip r:embed="rId5"/>
          <a:srcRect/>
          <a:stretch>
            <a:fillRect/>
          </a:stretch>
        </p:blipFill>
        <p:spPr bwMode="auto">
          <a:xfrm>
            <a:off x="6072188" y="3857625"/>
            <a:ext cx="2843212" cy="2727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5" descr="nfpa"/>
          <p:cNvPicPr>
            <a:picLocks noChangeAspect="1" noChangeArrowheads="1"/>
          </p:cNvPicPr>
          <p:nvPr/>
        </p:nvPicPr>
        <p:blipFill>
          <a:blip r:embed="rId3"/>
          <a:srcRect/>
          <a:stretch>
            <a:fillRect/>
          </a:stretch>
        </p:blipFill>
        <p:spPr bwMode="auto">
          <a:xfrm>
            <a:off x="531813" y="285750"/>
            <a:ext cx="7612062" cy="4572000"/>
          </a:xfrm>
          <a:prstGeom prst="rect">
            <a:avLst/>
          </a:prstGeom>
          <a:noFill/>
          <a:ln w="9525">
            <a:noFill/>
            <a:miter lim="800000"/>
            <a:headEnd/>
            <a:tailEnd/>
          </a:ln>
        </p:spPr>
      </p:pic>
      <p:pic>
        <p:nvPicPr>
          <p:cNvPr id="56323" name="Picture 9" descr="ac-lzn601"/>
          <p:cNvPicPr>
            <a:picLocks noChangeAspect="1" noChangeArrowheads="1"/>
          </p:cNvPicPr>
          <p:nvPr/>
        </p:nvPicPr>
        <p:blipFill>
          <a:blip r:embed="rId4"/>
          <a:srcRect/>
          <a:stretch>
            <a:fillRect/>
          </a:stretch>
        </p:blipFill>
        <p:spPr bwMode="auto">
          <a:xfrm>
            <a:off x="6286500" y="4572000"/>
            <a:ext cx="2643188"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5" descr="28882"/>
          <p:cNvPicPr>
            <a:picLocks noChangeAspect="1" noChangeArrowheads="1"/>
          </p:cNvPicPr>
          <p:nvPr/>
        </p:nvPicPr>
        <p:blipFill>
          <a:blip r:embed="rId3"/>
          <a:srcRect/>
          <a:stretch>
            <a:fillRect/>
          </a:stretch>
        </p:blipFill>
        <p:spPr bwMode="auto">
          <a:xfrm>
            <a:off x="0" y="0"/>
            <a:ext cx="9144000" cy="679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1770063" y="285750"/>
            <a:ext cx="7373937" cy="773113"/>
          </a:xfrm>
        </p:spPr>
        <p:txBody>
          <a:bodyPr/>
          <a:lstStyle/>
          <a:p>
            <a:r>
              <a:rPr lang="ar-SA" b="1" dirty="0" smtClean="0">
                <a:solidFill>
                  <a:schemeClr val="tx1"/>
                </a:solidFill>
              </a:rPr>
              <a:t>قواعد السلامة في تخزين المواد الكيميائية</a:t>
            </a:r>
            <a:endParaRPr lang="ar-JO" dirty="0" smtClean="0">
              <a:solidFill>
                <a:schemeClr val="tx1"/>
              </a:solidFill>
            </a:endParaRPr>
          </a:p>
        </p:txBody>
      </p:sp>
      <p:sp>
        <p:nvSpPr>
          <p:cNvPr id="4" name="Content Placeholder 3"/>
          <p:cNvSpPr>
            <a:spLocks noGrp="1"/>
          </p:cNvSpPr>
          <p:nvPr>
            <p:ph sz="half" idx="1"/>
          </p:nvPr>
        </p:nvSpPr>
        <p:spPr>
          <a:xfrm>
            <a:off x="285750" y="1214438"/>
            <a:ext cx="8401050" cy="5357812"/>
          </a:xfrm>
        </p:spPr>
        <p:txBody>
          <a:bodyPr/>
          <a:lstStyle/>
          <a:p>
            <a:pPr marL="514350" indent="-514350" algn="r" rtl="1">
              <a:buFontTx/>
              <a:buAutoNum type="arabic1Minus"/>
              <a:defRPr/>
            </a:pPr>
            <a:r>
              <a:rPr lang="ar-SA" b="1" dirty="0" smtClean="0"/>
              <a:t>يجب أن تتوافر في أماكن التخزين المواصفات </a:t>
            </a:r>
            <a:r>
              <a:rPr lang="ar-SA" dirty="0" smtClean="0"/>
              <a:t>التالية</a:t>
            </a:r>
            <a:r>
              <a:rPr lang="en-US" dirty="0" smtClean="0"/>
              <a:t>: </a:t>
            </a:r>
          </a:p>
          <a:p>
            <a:pPr algn="r" rtl="1">
              <a:lnSpc>
                <a:spcPct val="150000"/>
              </a:lnSpc>
              <a:buFont typeface="Wingdings" pitchFamily="2" charset="2"/>
              <a:buChar char="q"/>
              <a:defRPr/>
            </a:pPr>
            <a:r>
              <a:rPr lang="ar-JO" dirty="0" smtClean="0"/>
              <a:t>أ</a:t>
            </a:r>
            <a:r>
              <a:rPr lang="ar-SA" dirty="0" smtClean="0"/>
              <a:t>ن تبنى من مواد ملائمة وفقاً للغرض المعدة من أجله</a:t>
            </a:r>
            <a:r>
              <a:rPr lang="en-US" dirty="0" smtClean="0"/>
              <a:t> </a:t>
            </a:r>
          </a:p>
          <a:p>
            <a:pPr algn="r" rtl="1">
              <a:lnSpc>
                <a:spcPct val="150000"/>
              </a:lnSpc>
              <a:buFont typeface="Wingdings" pitchFamily="2" charset="2"/>
              <a:buChar char="q"/>
              <a:defRPr/>
            </a:pPr>
            <a:r>
              <a:rPr lang="en-US" dirty="0" smtClean="0"/>
              <a:t> </a:t>
            </a:r>
            <a:r>
              <a:rPr lang="ar-JO" dirty="0" smtClean="0"/>
              <a:t>أ</a:t>
            </a:r>
            <a:r>
              <a:rPr lang="ar-SA" dirty="0" smtClean="0"/>
              <a:t>ن تزود بنظام التهوية الملائم عند الضرورة</a:t>
            </a:r>
            <a:r>
              <a:rPr lang="en-US" dirty="0" smtClean="0"/>
              <a:t>. </a:t>
            </a:r>
          </a:p>
          <a:p>
            <a:pPr algn="r" rtl="1">
              <a:lnSpc>
                <a:spcPct val="150000"/>
              </a:lnSpc>
              <a:buFont typeface="Wingdings" pitchFamily="2" charset="2"/>
              <a:buChar char="q"/>
              <a:defRPr/>
            </a:pPr>
            <a:r>
              <a:rPr lang="ar-JO" dirty="0" smtClean="0"/>
              <a:t>ا</a:t>
            </a:r>
            <a:r>
              <a:rPr lang="ar-SA" dirty="0" smtClean="0"/>
              <a:t>لشروط المناخية الملائمة</a:t>
            </a:r>
            <a:r>
              <a:rPr lang="en-US" dirty="0" smtClean="0"/>
              <a:t>.</a:t>
            </a:r>
          </a:p>
          <a:p>
            <a:pPr algn="r" rtl="1">
              <a:buFont typeface="Wingdings" pitchFamily="2" charset="2"/>
              <a:buChar char="q"/>
              <a:defRPr/>
            </a:pPr>
            <a:r>
              <a:rPr lang="ar-SA" dirty="0" smtClean="0"/>
              <a:t>إجراءات الوقاية الملائمة من الحريق ولا سيما لدى تخزين المواد القابلة للاشتعال مع توافر أجهزة الإنذار والإطفاء الملائمة</a:t>
            </a:r>
            <a:r>
              <a:rPr lang="en-US" dirty="0" smtClean="0"/>
              <a:t>.</a:t>
            </a:r>
            <a:endParaRPr lang="ar-JO" dirty="0" smtClean="0"/>
          </a:p>
          <a:p>
            <a:pPr algn="r" rtl="1">
              <a:lnSpc>
                <a:spcPct val="150000"/>
              </a:lnSpc>
              <a:buFont typeface="Wingdings" pitchFamily="2" charset="2"/>
              <a:buChar char="q"/>
              <a:defRPr/>
            </a:pPr>
            <a:r>
              <a:rPr lang="ar-SA" dirty="0" smtClean="0"/>
              <a:t>النظافة ومنابع المياه الغزيرة المعدة للاستخدام في ظروف التعرض الطارئ</a:t>
            </a:r>
            <a:r>
              <a:rPr lang="en-US" dirty="0" smtClean="0"/>
              <a:t>. </a:t>
            </a:r>
          </a:p>
          <a:p>
            <a:pPr algn="r" rtl="1">
              <a:buFontTx/>
              <a:buNone/>
              <a:defRPr/>
            </a:pPr>
            <a:endParaRPr lang="ar-JO" dirty="0"/>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1770063" y="285750"/>
            <a:ext cx="7373937" cy="773113"/>
          </a:xfrm>
        </p:spPr>
        <p:txBody>
          <a:bodyPr/>
          <a:lstStyle/>
          <a:p>
            <a:r>
              <a:rPr lang="ar-SA" b="1" dirty="0" smtClean="0">
                <a:solidFill>
                  <a:schemeClr val="tx1"/>
                </a:solidFill>
              </a:rPr>
              <a:t>قواعد السلامة في تخزين المواد الكيميائية</a:t>
            </a:r>
            <a:endParaRPr lang="ar-JO" dirty="0" smtClean="0">
              <a:solidFill>
                <a:schemeClr val="tx1"/>
              </a:solidFill>
            </a:endParaRPr>
          </a:p>
        </p:txBody>
      </p:sp>
      <p:sp>
        <p:nvSpPr>
          <p:cNvPr id="59395" name="Content Placeholder 3"/>
          <p:cNvSpPr>
            <a:spLocks noGrp="1"/>
          </p:cNvSpPr>
          <p:nvPr>
            <p:ph sz="half" idx="1"/>
          </p:nvPr>
        </p:nvSpPr>
        <p:spPr>
          <a:xfrm>
            <a:off x="285750" y="1214438"/>
            <a:ext cx="8401050" cy="5357812"/>
          </a:xfrm>
        </p:spPr>
        <p:txBody>
          <a:bodyPr/>
          <a:lstStyle/>
          <a:p>
            <a:pPr algn="r" rtl="1">
              <a:buFontTx/>
              <a:buNone/>
            </a:pPr>
            <a:r>
              <a:rPr lang="ar-SA" smtClean="0"/>
              <a:t>ب- يجب عدم خزن المواد الكيميائية في أمكنة تخزن أو تستخدم فيها مواد قابلة للتفاعل معها</a:t>
            </a:r>
            <a:r>
              <a:rPr lang="en-US" smtClean="0"/>
              <a:t>.</a:t>
            </a:r>
          </a:p>
          <a:p>
            <a:pPr algn="r" rtl="1">
              <a:buFontTx/>
              <a:buNone/>
            </a:pPr>
            <a:r>
              <a:rPr lang="ar-SA" smtClean="0"/>
              <a:t>ج- يجب حفظ عبوات المواد الكيميائية شديدة الخطورة خارج مجال التداول المعتاد.</a:t>
            </a:r>
            <a:endParaRPr lang="en-US" smtClean="0"/>
          </a:p>
          <a:p>
            <a:pPr algn="r" rtl="1">
              <a:buFontTx/>
              <a:buNone/>
            </a:pPr>
            <a:r>
              <a:rPr lang="ar-SA" smtClean="0"/>
              <a:t>د- يجب تنظيف جميع الأوعية، وإتلاف العبوات الملوثة بمواد خطرة وسامة بصورة فورية وموثوقة</a:t>
            </a:r>
            <a:r>
              <a:rPr lang="en-US" smtClean="0"/>
              <a:t>. </a:t>
            </a:r>
          </a:p>
          <a:p>
            <a:pPr algn="r" rtl="1">
              <a:buFontTx/>
              <a:buNone/>
            </a:pPr>
            <a:r>
              <a:rPr lang="ar-SA" smtClean="0"/>
              <a:t>هـ- يجب أن تتوافر في أوعية حفظ المواد الكيميائية الشروط التالية</a:t>
            </a:r>
            <a:r>
              <a:rPr lang="en-US" smtClean="0"/>
              <a:t>: </a:t>
            </a:r>
          </a:p>
          <a:p>
            <a:pPr algn="r" rtl="1">
              <a:buFontTx/>
              <a:buNone/>
            </a:pPr>
            <a:r>
              <a:rPr lang="en-US" smtClean="0"/>
              <a:t>   </a:t>
            </a:r>
            <a:r>
              <a:rPr lang="ar-SA" smtClean="0"/>
              <a:t>أن تكون مصنوعة من مادة ملائمة (غير قابلة للكسر، غبر قابلة للتفاعل مع المادة…الخ</a:t>
            </a:r>
            <a:r>
              <a:rPr lang="en-US" smtClean="0"/>
              <a:t>(</a:t>
            </a:r>
          </a:p>
          <a:p>
            <a:pPr algn="r" rtl="1">
              <a:buFontTx/>
              <a:buNone/>
            </a:pPr>
            <a:r>
              <a:rPr lang="en-US" smtClean="0"/>
              <a:t>    </a:t>
            </a:r>
            <a:r>
              <a:rPr lang="ar-SA" smtClean="0"/>
              <a:t>أن تكون محكمة الإغلاق لمنع تسرب المواد الكيميائية</a:t>
            </a:r>
            <a:r>
              <a:rPr lang="en-US" smtClean="0"/>
              <a:t>.</a:t>
            </a:r>
          </a:p>
          <a:p>
            <a:pPr algn="r" rtl="1">
              <a:buFontTx/>
              <a:buNone/>
            </a:pPr>
            <a:r>
              <a:rPr lang="en-US" smtClean="0"/>
              <a:t>    </a:t>
            </a:r>
            <a:r>
              <a:rPr lang="ar-SA" smtClean="0"/>
              <a:t>ترقيم وتصنيف وتعريف كل عبوة مخزنة بصورة دائمة ومفهومة</a:t>
            </a:r>
            <a:r>
              <a:rPr lang="en-US" smtClean="0"/>
              <a:t>.</a:t>
            </a:r>
          </a:p>
          <a:p>
            <a:pPr algn="r" rtl="1">
              <a:buFontTx/>
              <a:buNone/>
            </a:pPr>
            <a:r>
              <a:rPr lang="ar-SA" b="1" smtClean="0"/>
              <a:t> </a:t>
            </a:r>
            <a:endParaRPr lang="en-US" smtClean="0"/>
          </a:p>
          <a:p>
            <a:pPr algn="r" rtl="1">
              <a:buFontTx/>
              <a:buNone/>
            </a:pPr>
            <a:endParaRPr lang="ar-JO" smtClean="0"/>
          </a:p>
        </p:txBody>
      </p:sp>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a:xfrm>
            <a:off x="1285875" y="227013"/>
            <a:ext cx="7445375" cy="701675"/>
          </a:xfrm>
        </p:spPr>
        <p:txBody>
          <a:bodyPr/>
          <a:lstStyle/>
          <a:p>
            <a:r>
              <a:rPr lang="ar-SA" b="1" dirty="0" smtClean="0">
                <a:solidFill>
                  <a:schemeClr val="tx1"/>
                </a:solidFill>
              </a:rPr>
              <a:t>قواعد السلامة في تداول المواد الكيميائية</a:t>
            </a:r>
            <a:endParaRPr lang="ar-JO" dirty="0" smtClean="0">
              <a:solidFill>
                <a:schemeClr val="tx1"/>
              </a:solidFill>
            </a:endParaRPr>
          </a:p>
        </p:txBody>
      </p:sp>
      <p:sp>
        <p:nvSpPr>
          <p:cNvPr id="60419" name="Content Placeholder 3"/>
          <p:cNvSpPr>
            <a:spLocks noGrp="1"/>
          </p:cNvSpPr>
          <p:nvPr>
            <p:ph sz="half" idx="1"/>
          </p:nvPr>
        </p:nvSpPr>
        <p:spPr>
          <a:xfrm>
            <a:off x="357188" y="1214438"/>
            <a:ext cx="8115300" cy="5429250"/>
          </a:xfrm>
        </p:spPr>
        <p:txBody>
          <a:bodyPr/>
          <a:lstStyle/>
          <a:p>
            <a:pPr algn="r" rtl="1">
              <a:buFontTx/>
              <a:buNone/>
            </a:pPr>
            <a:r>
              <a:rPr lang="ar-SA" smtClean="0"/>
              <a:t>هـ- لدى نقل مواد كيميائية سائلة خطرة بشكل يدوي، يجب الحد من الكمية المنقولة قدر الإمكان، لا سيما لدى استخدام عبوات معرضة للكسر وعند الحاجة لنقل كميات كبيرة منها، يجب استخدام عربات يدوية تثبت فيها العبوات بأحكام</a:t>
            </a:r>
            <a:r>
              <a:rPr lang="en-US" smtClean="0"/>
              <a:t>.</a:t>
            </a:r>
            <a:endParaRPr lang="ar-JO" smtClean="0"/>
          </a:p>
          <a:p>
            <a:pPr algn="r" rtl="1">
              <a:buFontTx/>
              <a:buNone/>
            </a:pPr>
            <a:endParaRPr lang="en-US" smtClean="0"/>
          </a:p>
          <a:p>
            <a:pPr algn="r" rtl="1">
              <a:buFontTx/>
              <a:buNone/>
            </a:pPr>
            <a:r>
              <a:rPr lang="ar-SA" smtClean="0"/>
              <a:t>و- يجب أن يتوافر لدى عمال التداول المعرفة بالأمور التالية</a:t>
            </a:r>
            <a:r>
              <a:rPr lang="en-US" smtClean="0"/>
              <a:t>: </a:t>
            </a:r>
          </a:p>
          <a:p>
            <a:pPr algn="r" rtl="1">
              <a:buFontTx/>
              <a:buNone/>
            </a:pPr>
            <a:endParaRPr lang="en-US" smtClean="0"/>
          </a:p>
          <a:p>
            <a:pPr algn="r" rtl="1">
              <a:buFont typeface="Wingdings" pitchFamily="2" charset="2"/>
              <a:buChar char="§"/>
            </a:pPr>
            <a:r>
              <a:rPr lang="en-US" smtClean="0"/>
              <a:t>      </a:t>
            </a:r>
            <a:r>
              <a:rPr lang="ar-SA" smtClean="0"/>
              <a:t>مدلولات بطاقة التعريف</a:t>
            </a:r>
            <a:r>
              <a:rPr lang="en-US" smtClean="0"/>
              <a:t>.</a:t>
            </a:r>
          </a:p>
          <a:p>
            <a:pPr algn="r" rtl="1">
              <a:buFont typeface="Wingdings" pitchFamily="2" charset="2"/>
              <a:buChar char="§"/>
            </a:pPr>
            <a:r>
              <a:rPr lang="en-US" smtClean="0"/>
              <a:t>       </a:t>
            </a:r>
            <a:r>
              <a:rPr lang="ar-SA" smtClean="0"/>
              <a:t>مخاطر المواد وإجراءات السلامة</a:t>
            </a:r>
            <a:r>
              <a:rPr lang="en-US" smtClean="0"/>
              <a:t>.</a:t>
            </a:r>
          </a:p>
          <a:p>
            <a:pPr algn="r" rtl="1">
              <a:buFont typeface="Wingdings" pitchFamily="2" charset="2"/>
              <a:buChar char="§"/>
            </a:pPr>
            <a:r>
              <a:rPr lang="en-US" smtClean="0"/>
              <a:t>       </a:t>
            </a:r>
            <a:r>
              <a:rPr lang="ar-SA" smtClean="0"/>
              <a:t>قواعد وإجراءات الإسعاف الأولي</a:t>
            </a:r>
            <a:r>
              <a:rPr lang="en-US" smtClean="0"/>
              <a:t>.</a:t>
            </a:r>
          </a:p>
          <a:p>
            <a:pPr algn="r">
              <a:buFontTx/>
              <a:buNone/>
            </a:pPr>
            <a:endParaRPr lang="ar-JO" smtClean="0"/>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a:xfrm>
            <a:off x="1214414" y="214290"/>
            <a:ext cx="7445375" cy="701675"/>
          </a:xfrm>
        </p:spPr>
        <p:txBody>
          <a:bodyPr/>
          <a:lstStyle/>
          <a:p>
            <a:r>
              <a:rPr lang="ar-SA" b="1" smtClean="0">
                <a:solidFill>
                  <a:schemeClr val="tx1"/>
                </a:solidFill>
              </a:rPr>
              <a:t>قواعد السلامة في تداول المواد الكيميائية</a:t>
            </a:r>
            <a:endParaRPr lang="ar-JO" smtClean="0">
              <a:solidFill>
                <a:schemeClr val="tx1"/>
              </a:solidFill>
            </a:endParaRPr>
          </a:p>
        </p:txBody>
      </p:sp>
      <p:sp>
        <p:nvSpPr>
          <p:cNvPr id="61443" name="Content Placeholder 3"/>
          <p:cNvSpPr>
            <a:spLocks noGrp="1"/>
          </p:cNvSpPr>
          <p:nvPr>
            <p:ph sz="half" idx="1"/>
          </p:nvPr>
        </p:nvSpPr>
        <p:spPr>
          <a:xfrm>
            <a:off x="571500" y="1143000"/>
            <a:ext cx="8115300" cy="5429250"/>
          </a:xfrm>
        </p:spPr>
        <p:txBody>
          <a:bodyPr/>
          <a:lstStyle/>
          <a:p>
            <a:pPr algn="r" rtl="1">
              <a:buFontTx/>
              <a:buNone/>
            </a:pPr>
            <a:r>
              <a:rPr lang="ar-SA" smtClean="0"/>
              <a:t>أ- يجب الإطلاع على التعليمات المحددة في بطاقة التعريف الخاصة بالمادة المتداولة</a:t>
            </a:r>
            <a:r>
              <a:rPr lang="en-US" smtClean="0"/>
              <a:t>.</a:t>
            </a:r>
          </a:p>
          <a:p>
            <a:pPr algn="r" rtl="1">
              <a:lnSpc>
                <a:spcPct val="200000"/>
              </a:lnSpc>
              <a:buFontTx/>
              <a:buNone/>
            </a:pPr>
            <a:r>
              <a:rPr lang="ar-SA" smtClean="0"/>
              <a:t>ب- يجب ارتداء ملابس الوقاية الشخصية الملائمة</a:t>
            </a:r>
            <a:r>
              <a:rPr lang="en-US" smtClean="0"/>
              <a:t>.</a:t>
            </a:r>
          </a:p>
          <a:p>
            <a:pPr algn="r" rtl="1">
              <a:lnSpc>
                <a:spcPct val="200000"/>
              </a:lnSpc>
              <a:buFontTx/>
              <a:buNone/>
            </a:pPr>
            <a:r>
              <a:rPr lang="ar-SA" smtClean="0"/>
              <a:t>ج- يجب التحقق من سلامة العبوات وسلامة وسائل النقل اليدوية</a:t>
            </a:r>
            <a:endParaRPr lang="en-US" smtClean="0"/>
          </a:p>
          <a:p>
            <a:pPr algn="r" rtl="1">
              <a:lnSpc>
                <a:spcPct val="200000"/>
              </a:lnSpc>
              <a:spcBef>
                <a:spcPct val="0"/>
              </a:spcBef>
              <a:buFontTx/>
              <a:buNone/>
            </a:pPr>
            <a:endParaRPr lang="ar-JO" smtClean="0"/>
          </a:p>
          <a:p>
            <a:pPr algn="r" rtl="1">
              <a:buFontTx/>
              <a:buNone/>
            </a:pPr>
            <a:r>
              <a:rPr lang="ar-SA" smtClean="0"/>
              <a:t>د-  يجب استخدام وسائل مناسبة لدى نقل محتويات العبوات الكبيرة إلى عبوات صغيرة لمنع انسكاب السوائل الخطرة</a:t>
            </a:r>
            <a:r>
              <a:rPr lang="en-US" smtClean="0"/>
              <a:t>.</a:t>
            </a:r>
          </a:p>
        </p:txBody>
      </p:sp>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071563" y="500063"/>
            <a:ext cx="7659687" cy="701675"/>
          </a:xfrm>
        </p:spPr>
        <p:txBody>
          <a:bodyPr/>
          <a:lstStyle/>
          <a:p>
            <a:pPr algn="ctr">
              <a:defRPr/>
            </a:pPr>
            <a:r>
              <a:rPr lang="ar-SA" sz="3600" b="1" dirty="0"/>
              <a:t>الحدود المسموح بها للتعرض للمواد الكيميائية </a:t>
            </a:r>
            <a:r>
              <a:rPr lang="ar-SA" sz="3600" b="1" dirty="0">
                <a:solidFill>
                  <a:schemeClr val="accent3"/>
                </a:solidFill>
              </a:rPr>
              <a:t>(</a:t>
            </a:r>
            <a:r>
              <a:rPr lang="ar-SA" sz="3600" b="1" dirty="0">
                <a:solidFill>
                  <a:schemeClr val="accent6"/>
                </a:solidFill>
              </a:rPr>
              <a:t>الحدود العتبية</a:t>
            </a:r>
            <a:r>
              <a:rPr lang="ar-SA" sz="3600" b="1" dirty="0">
                <a:solidFill>
                  <a:schemeClr val="accent3"/>
                </a:solidFill>
              </a:rPr>
              <a:t>)</a:t>
            </a:r>
            <a:endParaRPr lang="en-US" sz="3600" b="1" dirty="0">
              <a:solidFill>
                <a:schemeClr val="accent3"/>
              </a:solidFill>
            </a:endParaRPr>
          </a:p>
        </p:txBody>
      </p:sp>
      <p:sp>
        <p:nvSpPr>
          <p:cNvPr id="23555" name="Rectangle 3"/>
          <p:cNvSpPr>
            <a:spLocks noGrp="1" noRot="1" noChangeArrowheads="1"/>
          </p:cNvSpPr>
          <p:nvPr>
            <p:ph idx="1"/>
          </p:nvPr>
        </p:nvSpPr>
        <p:spPr/>
        <p:txBody>
          <a:bodyPr/>
          <a:lstStyle/>
          <a:p>
            <a:pPr>
              <a:buFont typeface="Wingdings" pitchFamily="2" charset="2"/>
              <a:buNone/>
            </a:pPr>
            <a:r>
              <a:rPr lang="ar-SA" smtClean="0">
                <a:solidFill>
                  <a:schemeClr val="bg1"/>
                </a:solidFill>
              </a:rPr>
              <a:t>أنواع الحدود العتبية:-</a:t>
            </a:r>
          </a:p>
          <a:p>
            <a:pPr algn="r">
              <a:buClr>
                <a:schemeClr val="bg1"/>
              </a:buClr>
              <a:buFont typeface="Wingdings" pitchFamily="2" charset="2"/>
              <a:buChar char="v"/>
            </a:pPr>
            <a:r>
              <a:rPr lang="ar-SA" b="1" smtClean="0"/>
              <a:t>التراكيز الزمنية المعدلية للملوثات الكيميائية</a:t>
            </a:r>
          </a:p>
          <a:p>
            <a:pPr algn="r">
              <a:buClr>
                <a:schemeClr val="bg1"/>
              </a:buClr>
              <a:buFont typeface="Wingdings" pitchFamily="2" charset="2"/>
              <a:buChar char="v"/>
            </a:pPr>
            <a:endParaRPr lang="en-US" b="1" smtClean="0"/>
          </a:p>
          <a:p>
            <a:pPr algn="r">
              <a:buClr>
                <a:schemeClr val="bg1"/>
              </a:buClr>
              <a:buFont typeface="Wingdings" pitchFamily="2" charset="2"/>
              <a:buChar char="v"/>
            </a:pPr>
            <a:endParaRPr lang="ar-SA" b="1" smtClean="0"/>
          </a:p>
          <a:p>
            <a:pPr algn="r">
              <a:buClr>
                <a:schemeClr val="bg1"/>
              </a:buClr>
              <a:buFont typeface="Wingdings" pitchFamily="2" charset="2"/>
              <a:buChar char="v"/>
            </a:pPr>
            <a:r>
              <a:rPr lang="ar-SA" smtClean="0"/>
              <a:t>ا</a:t>
            </a:r>
            <a:r>
              <a:rPr lang="ar-SA" b="1" smtClean="0"/>
              <a:t>لحدود</a:t>
            </a:r>
            <a:r>
              <a:rPr lang="ar-SA" smtClean="0"/>
              <a:t> </a:t>
            </a:r>
            <a:r>
              <a:rPr lang="ar-SA" b="1" smtClean="0"/>
              <a:t>العتبية المسموح التعرض لها لفترات زمنية قصيرة</a:t>
            </a:r>
          </a:p>
          <a:p>
            <a:pPr algn="r">
              <a:buClr>
                <a:schemeClr val="bg1"/>
              </a:buClr>
              <a:buFont typeface="Wingdings" pitchFamily="2" charset="2"/>
              <a:buNone/>
            </a:pPr>
            <a:endParaRPr lang="en-US" b="1" smtClean="0"/>
          </a:p>
          <a:p>
            <a:pPr algn="r">
              <a:buClr>
                <a:schemeClr val="bg1"/>
              </a:buClr>
              <a:buFont typeface="Wingdings" pitchFamily="2" charset="2"/>
              <a:buNone/>
            </a:pPr>
            <a:endParaRPr lang="ar-SA" b="1" smtClean="0"/>
          </a:p>
          <a:p>
            <a:pPr algn="r">
              <a:buClr>
                <a:schemeClr val="bg1"/>
              </a:buClr>
              <a:buFont typeface="Wingdings" pitchFamily="2" charset="2"/>
              <a:buChar char="v"/>
            </a:pPr>
            <a:r>
              <a:rPr lang="ar-SA" b="1" smtClean="0"/>
              <a:t>الحدود العتبية السقفية المسموح بها للملوثات الكيميائية</a:t>
            </a:r>
          </a:p>
          <a:p>
            <a:pPr>
              <a:buClr>
                <a:schemeClr val="bg1"/>
              </a:buClr>
            </a:pPr>
            <a:endParaRPr lang="ar-SA" b="1" smtClean="0"/>
          </a:p>
          <a:p>
            <a:pPr>
              <a:buClr>
                <a:schemeClr val="bg1"/>
              </a:buClr>
            </a:pPr>
            <a:endParaRPr lang="ar-SA" sz="2800" b="1"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anim calcmode="lin" valueType="num">
                                      <p:cBhvr additive="base">
                                        <p:cTn id="25"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285875" y="428625"/>
            <a:ext cx="7467600" cy="788988"/>
          </a:xfrm>
          <a:prstGeom prst="rect">
            <a:avLst/>
          </a:prstGeom>
          <a:noFill/>
          <a:ln w="9525">
            <a:noFill/>
            <a:miter lim="800000"/>
            <a:headEnd/>
            <a:tailEnd/>
          </a:ln>
        </p:spPr>
        <p:txBody>
          <a:bodyPr anchor="ctr" anchorCtr="1"/>
          <a:lstStyle/>
          <a:p>
            <a:r>
              <a:rPr lang="en-US" sz="3400" b="1" i="1" dirty="0"/>
              <a:t>Fume Hood</a:t>
            </a:r>
            <a:br>
              <a:rPr lang="en-US" sz="3400" b="1" i="1" dirty="0"/>
            </a:br>
            <a:endParaRPr lang="en-US" sz="3400" b="1" i="1" dirty="0"/>
          </a:p>
        </p:txBody>
      </p:sp>
      <p:pic>
        <p:nvPicPr>
          <p:cNvPr id="29701" name="Picture 5" descr="fumehood"/>
          <p:cNvPicPr>
            <a:picLocks noChangeAspect="1" noChangeArrowheads="1"/>
          </p:cNvPicPr>
          <p:nvPr/>
        </p:nvPicPr>
        <p:blipFill>
          <a:blip r:embed="rId3"/>
          <a:srcRect/>
          <a:stretch>
            <a:fillRect/>
          </a:stretch>
        </p:blipFill>
        <p:spPr bwMode="auto">
          <a:xfrm>
            <a:off x="1071563" y="1285875"/>
            <a:ext cx="7067550" cy="4979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1000"/>
                                        <p:tgtEl>
                                          <p:spTgt spid="29700"/>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diamond(in)">
                                      <p:cBhvr>
                                        <p:cTn id="11" dur="1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ar-JO" b="1" dirty="0" smtClean="0">
                <a:solidFill>
                  <a:schemeClr val="tx1"/>
                </a:solidFill>
              </a:rPr>
              <a:t>طرق التعرض للمواد الكيميائية</a:t>
            </a:r>
            <a:endParaRPr lang="ar-JO" dirty="0" smtClean="0">
              <a:solidFill>
                <a:schemeClr val="tx1"/>
              </a:solidFill>
            </a:endParaRPr>
          </a:p>
        </p:txBody>
      </p:sp>
      <p:sp>
        <p:nvSpPr>
          <p:cNvPr id="26627" name="Content Placeholder 2"/>
          <p:cNvSpPr>
            <a:spLocks noGrp="1"/>
          </p:cNvSpPr>
          <p:nvPr>
            <p:ph sz="half" idx="1"/>
          </p:nvPr>
        </p:nvSpPr>
        <p:spPr>
          <a:xfrm>
            <a:off x="285750" y="1428750"/>
            <a:ext cx="8572500" cy="5072063"/>
          </a:xfrm>
        </p:spPr>
        <p:txBody>
          <a:bodyPr/>
          <a:lstStyle/>
          <a:p>
            <a:pPr algn="r" rtl="1">
              <a:buFontTx/>
              <a:buNone/>
            </a:pPr>
            <a:r>
              <a:rPr lang="ar-JO" sz="2400" b="1" smtClean="0"/>
              <a:t>يمكن أن تدخل المواد الكيميائية لجسم الإنسان عن طريق </a:t>
            </a:r>
            <a:r>
              <a:rPr lang="ar-JO" sz="2400" b="1" smtClean="0">
                <a:solidFill>
                  <a:schemeClr val="accent2"/>
                </a:solidFill>
              </a:rPr>
              <a:t>أربعة طرق </a:t>
            </a:r>
            <a:r>
              <a:rPr lang="ar-JO" sz="2400" b="1" smtClean="0"/>
              <a:t>هي:</a:t>
            </a:r>
          </a:p>
          <a:p>
            <a:pPr algn="r" rtl="1">
              <a:buFontTx/>
              <a:buNone/>
            </a:pPr>
            <a:r>
              <a:rPr lang="ar-JO" sz="2400" b="1" smtClean="0"/>
              <a:t/>
            </a:r>
            <a:br>
              <a:rPr lang="ar-JO" sz="2400" b="1" smtClean="0"/>
            </a:br>
            <a:r>
              <a:rPr lang="ar-JO" sz="2400" b="1" smtClean="0"/>
              <a:t>1- </a:t>
            </a:r>
            <a:r>
              <a:rPr lang="ar-JO" sz="2400" b="1" smtClean="0">
                <a:solidFill>
                  <a:schemeClr val="accent2"/>
                </a:solidFill>
              </a:rPr>
              <a:t>الاستنشاق</a:t>
            </a:r>
            <a:r>
              <a:rPr lang="ar-JO" sz="2400" b="1" smtClean="0"/>
              <a:t> </a:t>
            </a:r>
            <a:r>
              <a:rPr lang="en-US" sz="2400" b="1" smtClean="0"/>
              <a:t>Inhalation: </a:t>
            </a:r>
            <a:r>
              <a:rPr lang="ar-JO" sz="2400" b="1" smtClean="0"/>
              <a:t> وهو الطريق الشائع الأكثر أهمية في التعرض المهني.</a:t>
            </a:r>
          </a:p>
          <a:p>
            <a:pPr algn="r" rtl="1">
              <a:buFontTx/>
              <a:buNone/>
            </a:pPr>
            <a:r>
              <a:rPr lang="ar-JO" sz="2400" b="1" smtClean="0"/>
              <a:t/>
            </a:r>
            <a:br>
              <a:rPr lang="ar-JO" sz="2400" b="1" smtClean="0"/>
            </a:br>
            <a:r>
              <a:rPr lang="ar-JO" sz="2400" b="1" smtClean="0"/>
              <a:t>و تشمل المواد المستنشقة الغازات والأبخرة والأغبرة والأدخنة.</a:t>
            </a:r>
          </a:p>
          <a:p>
            <a:pPr algn="r" rtl="1">
              <a:buFontTx/>
              <a:buNone/>
            </a:pPr>
            <a:r>
              <a:rPr lang="ar-JO" sz="2400" b="1" smtClean="0"/>
              <a:t/>
            </a:r>
            <a:br>
              <a:rPr lang="ar-JO" sz="2400" b="1" smtClean="0"/>
            </a:br>
            <a:r>
              <a:rPr lang="ar-JO" sz="2400" b="1" smtClean="0"/>
              <a:t>ويرتبط الامتصاص بالخواص الفيزيائية والكيميائية للملوث والبنية الفيزيولوجية للجهاز التنفسي.</a:t>
            </a:r>
            <a:br>
              <a:rPr lang="ar-JO" sz="2400" b="1" smtClean="0"/>
            </a:br>
            <a:endParaRPr lang="ar-JO" sz="2400" smtClean="0"/>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84375" y="214313"/>
            <a:ext cx="7159625" cy="630237"/>
          </a:xfrm>
        </p:spPr>
        <p:txBody>
          <a:bodyPr>
            <a:normAutofit fontScale="90000"/>
          </a:bodyPr>
          <a:lstStyle/>
          <a:p>
            <a:pPr>
              <a:defRPr/>
            </a:pPr>
            <a:r>
              <a:rPr lang="ar-JO" b="1" dirty="0" smtClean="0">
                <a:solidFill>
                  <a:schemeClr val="tx1"/>
                </a:solidFill>
              </a:rPr>
              <a:t/>
            </a:r>
            <a:br>
              <a:rPr lang="ar-JO" b="1" dirty="0" smtClean="0">
                <a:solidFill>
                  <a:schemeClr val="tx1"/>
                </a:solidFill>
              </a:rPr>
            </a:br>
            <a:r>
              <a:rPr lang="ar-SA" b="1" dirty="0" smtClean="0">
                <a:solidFill>
                  <a:schemeClr val="tx1"/>
                </a:solidFill>
              </a:rPr>
              <a:t>تقنيات السيطرة على أخطار المواد الكيميائية:</a:t>
            </a:r>
            <a:r>
              <a:rPr lang="en-US" dirty="0" smtClean="0">
                <a:solidFill>
                  <a:schemeClr val="tx1"/>
                </a:solidFill>
              </a:rPr>
              <a:t/>
            </a:r>
            <a:br>
              <a:rPr lang="en-US" dirty="0" smtClean="0">
                <a:solidFill>
                  <a:schemeClr val="tx1"/>
                </a:solidFill>
              </a:rPr>
            </a:br>
            <a:endParaRPr lang="ar-JO" dirty="0">
              <a:solidFill>
                <a:schemeClr val="tx1"/>
              </a:solidFill>
            </a:endParaRPr>
          </a:p>
        </p:txBody>
      </p:sp>
      <p:sp>
        <p:nvSpPr>
          <p:cNvPr id="6" name="Content Placeholder 5"/>
          <p:cNvSpPr>
            <a:spLocks noGrp="1"/>
          </p:cNvSpPr>
          <p:nvPr>
            <p:ph idx="1"/>
          </p:nvPr>
        </p:nvSpPr>
        <p:spPr>
          <a:xfrm>
            <a:off x="285750" y="1143000"/>
            <a:ext cx="8572500" cy="5429250"/>
          </a:xfrm>
        </p:spPr>
        <p:txBody>
          <a:bodyPr>
            <a:noAutofit/>
          </a:bodyPr>
          <a:lstStyle/>
          <a:p>
            <a:pPr algn="r" rtl="1">
              <a:buFontTx/>
              <a:buNone/>
              <a:defRPr/>
            </a:pPr>
            <a:r>
              <a:rPr lang="ar-SA" sz="2400" b="1" dirty="0" smtClean="0"/>
              <a:t>1- الاستبدال</a:t>
            </a:r>
            <a:r>
              <a:rPr lang="en-US" sz="2400" b="1" dirty="0" smtClean="0"/>
              <a:t>: </a:t>
            </a:r>
            <a:endParaRPr lang="en-US" sz="2400" dirty="0" smtClean="0"/>
          </a:p>
          <a:p>
            <a:pPr algn="r" rtl="1">
              <a:buFontTx/>
              <a:buNone/>
              <a:defRPr/>
            </a:pPr>
            <a:r>
              <a:rPr lang="ar-SA" sz="2400" dirty="0" smtClean="0"/>
              <a:t>وهو من أساليب السيطرة على الأخطار المرتبطة باستخدام المواد والتقنيات الخطرة. إذ يتم استبدال </a:t>
            </a:r>
            <a:r>
              <a:rPr lang="ar-SA" sz="2400" b="1" dirty="0" smtClean="0"/>
              <a:t>المواد الخطرة بمواد أقل خطورة مثل </a:t>
            </a:r>
            <a:r>
              <a:rPr lang="ar-SA" sz="2400" dirty="0" smtClean="0"/>
              <a:t>استبدال الغراء </a:t>
            </a:r>
            <a:r>
              <a:rPr lang="ar-EG" sz="2400" dirty="0" smtClean="0"/>
              <a:t>ذو الأساس العضوي إلى غراء ذو</a:t>
            </a:r>
            <a:r>
              <a:rPr lang="ar-SA" sz="2400" dirty="0" smtClean="0"/>
              <a:t> أساس مائي</a:t>
            </a:r>
            <a:endParaRPr lang="en-US" sz="2400" dirty="0" smtClean="0"/>
          </a:p>
          <a:p>
            <a:pPr algn="r" rtl="1">
              <a:buFontTx/>
              <a:buNone/>
              <a:defRPr/>
            </a:pPr>
            <a:r>
              <a:rPr lang="ar-SA" sz="2400" dirty="0" smtClean="0"/>
              <a:t> أو استبدال تقنيات وأساليب العمل الخطرة بتقنيات عمل أكثر أمانا مثل استبدال عملية خلط الدهان اليدوية بخلاط آليً</a:t>
            </a:r>
            <a:r>
              <a:rPr lang="en-US" sz="2400" dirty="0" smtClean="0"/>
              <a:t>.</a:t>
            </a:r>
          </a:p>
          <a:p>
            <a:pPr algn="r" rtl="1">
              <a:spcBef>
                <a:spcPts val="0"/>
              </a:spcBef>
              <a:buFontTx/>
              <a:buNone/>
              <a:defRPr/>
            </a:pPr>
            <a:r>
              <a:rPr lang="en-US" sz="2400" dirty="0" smtClean="0"/>
              <a:t> </a:t>
            </a:r>
          </a:p>
          <a:p>
            <a:pPr algn="r" rtl="1">
              <a:buFontTx/>
              <a:buNone/>
              <a:defRPr/>
            </a:pPr>
            <a:r>
              <a:rPr lang="ar-SA" sz="2400" b="1" dirty="0" smtClean="0"/>
              <a:t>2- العــزل</a:t>
            </a:r>
            <a:r>
              <a:rPr lang="en-US" sz="2400" b="1" dirty="0" smtClean="0"/>
              <a:t>: </a:t>
            </a:r>
            <a:endParaRPr lang="en-US" sz="2400" dirty="0" smtClean="0"/>
          </a:p>
          <a:p>
            <a:pPr algn="r" rtl="1">
              <a:buFontTx/>
              <a:buNone/>
              <a:defRPr/>
            </a:pPr>
            <a:r>
              <a:rPr lang="ar-SA" sz="2400" dirty="0" smtClean="0"/>
              <a:t>يأخذ مبدأ العزل تطبيقه بشكل رئيسي عبر منحيين</a:t>
            </a:r>
            <a:r>
              <a:rPr lang="en-US" sz="2400" dirty="0" smtClean="0"/>
              <a:t>: </a:t>
            </a:r>
          </a:p>
          <a:p>
            <a:pPr marL="457200" indent="-220663" algn="r" rtl="1">
              <a:buFont typeface="Wingdings" pitchFamily="2" charset="2"/>
              <a:buChar char="§"/>
              <a:tabLst>
                <a:tab pos="339725" algn="l"/>
              </a:tabLst>
              <a:defRPr/>
            </a:pPr>
            <a:r>
              <a:rPr lang="en-US" sz="2400" dirty="0" smtClean="0"/>
              <a:t> </a:t>
            </a:r>
            <a:r>
              <a:rPr lang="ar-SA" sz="2400" dirty="0" smtClean="0"/>
              <a:t>إما بعزل الجزء الذي يمثل خطراً محتملاً من الخط الصناعي مثل عزل عملية شحن البطاريات في غرفة خاصة.</a:t>
            </a:r>
            <a:endParaRPr lang="en-US" sz="2400" dirty="0" smtClean="0"/>
          </a:p>
          <a:p>
            <a:pPr marL="398463" indent="-161925" algn="r" rtl="1">
              <a:buFont typeface="Wingdings" pitchFamily="2" charset="2"/>
              <a:buChar char="§"/>
              <a:defRPr/>
            </a:pPr>
            <a:r>
              <a:rPr lang="en-US" sz="2400" dirty="0" smtClean="0"/>
              <a:t>  </a:t>
            </a:r>
            <a:r>
              <a:rPr lang="ar-SA" sz="2400" dirty="0" smtClean="0"/>
              <a:t>أو عزل العامل الضعيف صحياً بوضعه بعمل لا يصدر عنه ملوثات. </a:t>
            </a:r>
            <a:r>
              <a:rPr lang="en-US" sz="2400" dirty="0" smtClean="0"/>
              <a:t> </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4"/>
          <p:cNvSpPr>
            <a:spLocks noGrp="1"/>
          </p:cNvSpPr>
          <p:nvPr>
            <p:ph type="title"/>
          </p:nvPr>
        </p:nvSpPr>
        <p:spPr>
          <a:xfrm>
            <a:off x="714375" y="227013"/>
            <a:ext cx="8016875" cy="701675"/>
          </a:xfrm>
        </p:spPr>
        <p:txBody>
          <a:bodyPr/>
          <a:lstStyle/>
          <a:p>
            <a:pPr algn="ctr"/>
            <a:r>
              <a:rPr lang="ar-JO" sz="3200" b="1" smtClean="0"/>
              <a:t/>
            </a:r>
            <a:br>
              <a:rPr lang="ar-JO" sz="3200" b="1" smtClean="0"/>
            </a:br>
            <a:r>
              <a:rPr lang="ar-SA" sz="3200" b="1" smtClean="0"/>
              <a:t>تقنيات السيطرة على أخطار المواد الكيميائية:</a:t>
            </a:r>
            <a:r>
              <a:rPr lang="en-US" sz="3200" smtClean="0"/>
              <a:t/>
            </a:r>
            <a:br>
              <a:rPr lang="en-US" sz="3200" smtClean="0"/>
            </a:br>
            <a:endParaRPr lang="ar-JO" sz="3200" smtClean="0"/>
          </a:p>
        </p:txBody>
      </p:sp>
      <p:sp>
        <p:nvSpPr>
          <p:cNvPr id="6" name="Content Placeholder 5"/>
          <p:cNvSpPr>
            <a:spLocks noGrp="1"/>
          </p:cNvSpPr>
          <p:nvPr>
            <p:ph idx="1"/>
          </p:nvPr>
        </p:nvSpPr>
        <p:spPr>
          <a:xfrm>
            <a:off x="214313" y="1071563"/>
            <a:ext cx="8715375" cy="5326062"/>
          </a:xfrm>
        </p:spPr>
        <p:txBody>
          <a:bodyPr>
            <a:normAutofit lnSpcReduction="10000"/>
          </a:bodyPr>
          <a:lstStyle/>
          <a:p>
            <a:pPr algn="r">
              <a:buFontTx/>
              <a:buNone/>
              <a:defRPr/>
            </a:pPr>
            <a:r>
              <a:rPr lang="ar-SA" b="1" dirty="0" smtClean="0"/>
              <a:t>3- الطرق الرطبة</a:t>
            </a:r>
            <a:endParaRPr lang="en-US" dirty="0" smtClean="0"/>
          </a:p>
          <a:p>
            <a:pPr algn="r">
              <a:buFontTx/>
              <a:buNone/>
              <a:defRPr/>
            </a:pPr>
            <a:r>
              <a:rPr lang="ar-SA" dirty="0" smtClean="0"/>
              <a:t>وهو أسلوب سيطرة فعال للتخلص من الأغبرة والألياف الضارة بالصحة المنطلقة عن بعض العمليات الصناعية عن طريق استخدام رشاشات الرذاذ.</a:t>
            </a:r>
            <a:r>
              <a:rPr lang="en-US" dirty="0" smtClean="0"/>
              <a:t>.</a:t>
            </a:r>
          </a:p>
          <a:p>
            <a:pPr algn="r">
              <a:buFontTx/>
              <a:buNone/>
              <a:defRPr/>
            </a:pPr>
            <a:r>
              <a:rPr lang="en-US" dirty="0" smtClean="0"/>
              <a:t> </a:t>
            </a:r>
          </a:p>
          <a:p>
            <a:pPr algn="r">
              <a:buFontTx/>
              <a:buNone/>
              <a:defRPr/>
            </a:pPr>
            <a:r>
              <a:rPr lang="en-US" b="1" dirty="0" smtClean="0"/>
              <a:t> </a:t>
            </a:r>
            <a:r>
              <a:rPr lang="ar-SA" b="1" dirty="0" smtClean="0"/>
              <a:t>4- التـهــويـــة</a:t>
            </a:r>
            <a:endParaRPr lang="en-US" dirty="0" smtClean="0"/>
          </a:p>
          <a:p>
            <a:pPr algn="r">
              <a:buFontTx/>
              <a:buNone/>
              <a:defRPr/>
            </a:pPr>
            <a:r>
              <a:rPr lang="ar-SA" dirty="0" smtClean="0"/>
              <a:t>وهي وسيلة للسيطرة على الملوثات الكيميائية حيث تهدف إلى سحب الملوثات من الهواء وتأمين مصدر مستمر من الهواء النقيويفضل أن يكون سحب الملوث من أقرب مكان لصدوره بشكل لا يعيق العمل. </a:t>
            </a:r>
            <a:endParaRPr lang="en-US" dirty="0" smtClean="0"/>
          </a:p>
          <a:p>
            <a:pPr algn="r">
              <a:buFontTx/>
              <a:buNone/>
              <a:defRPr/>
            </a:pPr>
            <a:endParaRPr lang="ar-JO"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6562" name="Picture 2" descr="http://www.gonzaga.k12.nf.ca/academics/science/2200/sci2200-04/unit01/section03/lesson04/mad%20scientist.jpg"/>
          <p:cNvPicPr>
            <a:picLocks noChangeAspect="1" noChangeArrowheads="1"/>
          </p:cNvPicPr>
          <p:nvPr/>
        </p:nvPicPr>
        <p:blipFill>
          <a:blip r:embed="rId3"/>
          <a:srcRect/>
          <a:stretch>
            <a:fillRect/>
          </a:stretch>
        </p:blipFill>
        <p:spPr bwMode="auto">
          <a:xfrm>
            <a:off x="2714625" y="928688"/>
            <a:ext cx="3643313" cy="50466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4"/>
          <p:cNvSpPr>
            <a:spLocks noGrp="1"/>
          </p:cNvSpPr>
          <p:nvPr>
            <p:ph type="title"/>
          </p:nvPr>
        </p:nvSpPr>
        <p:spPr>
          <a:xfrm>
            <a:off x="1187450" y="188913"/>
            <a:ext cx="6324600" cy="762000"/>
          </a:xfrm>
        </p:spPr>
        <p:txBody>
          <a:bodyPr/>
          <a:lstStyle/>
          <a:p>
            <a:r>
              <a:rPr lang="ar-SA" dirty="0" smtClean="0">
                <a:solidFill>
                  <a:schemeClr val="tx1"/>
                </a:solidFill>
                <a:cs typeface="Arial" charset="0"/>
              </a:rPr>
              <a:t>تحذيرات   هامة          </a:t>
            </a:r>
            <a:endParaRPr lang="en-US" dirty="0" smtClean="0">
              <a:solidFill>
                <a:schemeClr val="tx1"/>
              </a:solidFill>
              <a:cs typeface="Arial" charset="0"/>
            </a:endParaRPr>
          </a:p>
        </p:txBody>
      </p:sp>
      <p:sp>
        <p:nvSpPr>
          <p:cNvPr id="67587" name="Content Placeholder 5"/>
          <p:cNvSpPr>
            <a:spLocks noGrp="1"/>
          </p:cNvSpPr>
          <p:nvPr>
            <p:ph idx="1"/>
          </p:nvPr>
        </p:nvSpPr>
        <p:spPr>
          <a:xfrm>
            <a:off x="457200" y="1447800"/>
            <a:ext cx="8401050" cy="5053013"/>
          </a:xfrm>
        </p:spPr>
        <p:txBody>
          <a:bodyPr>
            <a:normAutofit fontScale="55000" lnSpcReduction="20000"/>
          </a:bodyPr>
          <a:lstStyle/>
          <a:p>
            <a:pPr algn="r" rtl="1"/>
            <a:r>
              <a:rPr lang="en-US" b="1" dirty="0" smtClean="0"/>
              <a:t>F.PT &lt; 0 </a:t>
            </a:r>
            <a:r>
              <a:rPr lang="ar-SA" b="1" dirty="0" smtClean="0"/>
              <a:t>تكون مادة سريعة الاشتعال جدا</a:t>
            </a:r>
            <a:br>
              <a:rPr lang="ar-SA" b="1" dirty="0" smtClean="0"/>
            </a:br>
            <a:r>
              <a:rPr lang="ar-SA" b="1" dirty="0" smtClean="0"/>
              <a:t/>
            </a:r>
            <a:br>
              <a:rPr lang="ar-SA" b="1" dirty="0" smtClean="0"/>
            </a:br>
            <a:r>
              <a:rPr lang="en-US" b="1" dirty="0" smtClean="0"/>
              <a:t>F.PT </a:t>
            </a:r>
            <a:r>
              <a:rPr lang="ar-SA" b="1" dirty="0" smtClean="0"/>
              <a:t>من 0ــــ21 فالمادة سريعة الاشتعال</a:t>
            </a:r>
            <a:br>
              <a:rPr lang="ar-SA" b="1" dirty="0" smtClean="0"/>
            </a:br>
            <a:r>
              <a:rPr lang="ar-SA" b="1" dirty="0" smtClean="0"/>
              <a:t/>
            </a:r>
            <a:br>
              <a:rPr lang="ar-SA" b="1" dirty="0" smtClean="0"/>
            </a:br>
            <a:r>
              <a:rPr lang="en-US" b="1" dirty="0" smtClean="0"/>
              <a:t>F.PT </a:t>
            </a:r>
            <a:r>
              <a:rPr lang="ar-SA" b="1" dirty="0" smtClean="0"/>
              <a:t>من 21ــــ55 فالمادة قابلة للاشتعال</a:t>
            </a:r>
            <a:br>
              <a:rPr lang="ar-SA" b="1" dirty="0" smtClean="0"/>
            </a:br>
            <a:r>
              <a:rPr lang="ar-SA" b="1" dirty="0" smtClean="0"/>
              <a:t/>
            </a:r>
            <a:br>
              <a:rPr lang="ar-SA" b="1" dirty="0" smtClean="0"/>
            </a:br>
            <a:r>
              <a:rPr lang="ar-SA" b="1" dirty="0" smtClean="0"/>
              <a:t>الاحتياطات الواجب اتخاذها لتلافي اخطار المواد المشتعلة</a:t>
            </a:r>
            <a:br>
              <a:rPr lang="ar-SA" b="1" dirty="0" smtClean="0"/>
            </a:br>
            <a:r>
              <a:rPr lang="ar-SA" b="1" dirty="0" smtClean="0"/>
              <a:t/>
            </a:r>
            <a:br>
              <a:rPr lang="ar-SA" b="1" dirty="0" smtClean="0"/>
            </a:br>
            <a:r>
              <a:rPr lang="ar-SA" b="1" dirty="0" smtClean="0"/>
              <a:t>تستخدم على قدر الحاجة</a:t>
            </a:r>
            <a:br>
              <a:rPr lang="ar-SA" b="1" dirty="0" smtClean="0"/>
            </a:br>
            <a:r>
              <a:rPr lang="ar-SA" b="1" dirty="0" smtClean="0"/>
              <a:t/>
            </a:r>
            <a:br>
              <a:rPr lang="ar-SA" b="1" dirty="0" smtClean="0"/>
            </a:br>
            <a:r>
              <a:rPr lang="ar-SA" b="1" dirty="0" smtClean="0"/>
              <a:t>تغلق العبوة بإحكام</a:t>
            </a:r>
            <a:br>
              <a:rPr lang="ar-SA" b="1" dirty="0" smtClean="0"/>
            </a:br>
            <a:r>
              <a:rPr lang="ar-SA" b="1" dirty="0" smtClean="0"/>
              <a:t/>
            </a:r>
            <a:br>
              <a:rPr lang="ar-SA" b="1" dirty="0" smtClean="0"/>
            </a:br>
            <a:r>
              <a:rPr lang="ar-SA" b="1" dirty="0" smtClean="0"/>
              <a:t>توضع في خزائن خاصة</a:t>
            </a:r>
            <a:br>
              <a:rPr lang="ar-SA" b="1" dirty="0" smtClean="0"/>
            </a:br>
            <a:r>
              <a:rPr lang="ar-SA" b="1" dirty="0" smtClean="0"/>
              <a:t/>
            </a:r>
            <a:br>
              <a:rPr lang="ar-SA" b="1" dirty="0" smtClean="0"/>
            </a:br>
            <a:r>
              <a:rPr lang="ar-SA" b="1" dirty="0" smtClean="0"/>
              <a:t>ابعادها عن اي مصدراشعال او اي جسم ساخن وعن المواد المؤكسدة</a:t>
            </a:r>
            <a:br>
              <a:rPr lang="ar-SA" b="1" dirty="0" smtClean="0"/>
            </a:br>
            <a:r>
              <a:rPr lang="ar-SA" b="1" dirty="0" smtClean="0"/>
              <a:t/>
            </a:r>
            <a:br>
              <a:rPr lang="ar-SA" b="1" dirty="0" smtClean="0"/>
            </a:br>
            <a:r>
              <a:rPr lang="ar-SA" b="1" dirty="0" smtClean="0"/>
              <a:t>ومن المواد المشتعلة</a:t>
            </a:r>
            <a:br>
              <a:rPr lang="ar-SA" b="1" dirty="0" smtClean="0"/>
            </a:br>
            <a:r>
              <a:rPr lang="ar-SA" b="1" dirty="0" smtClean="0"/>
              <a:t/>
            </a:r>
            <a:br>
              <a:rPr lang="ar-SA" b="1" dirty="0" smtClean="0"/>
            </a:br>
            <a:r>
              <a:rPr lang="ar-SA" b="1" dirty="0" smtClean="0"/>
              <a:t>من الغازات : الهيدروجين , الاسيتلين , البيوتان</a:t>
            </a:r>
            <a:br>
              <a:rPr lang="ar-SA" b="1" dirty="0" smtClean="0"/>
            </a:br>
            <a:r>
              <a:rPr lang="ar-SA" b="1" dirty="0" smtClean="0"/>
              <a:t/>
            </a:r>
            <a:br>
              <a:rPr lang="ar-SA" b="1" dirty="0" smtClean="0"/>
            </a:br>
            <a:r>
              <a:rPr lang="ar-SA" b="1" dirty="0" smtClean="0"/>
              <a:t>من السوائل : الايثانول , الكيروسين , الاسيتالدهيد , الزايلين ,...</a:t>
            </a:r>
            <a:br>
              <a:rPr lang="ar-SA" b="1" dirty="0" smtClean="0"/>
            </a:br>
            <a:r>
              <a:rPr lang="ar-SA" b="1" dirty="0" smtClean="0"/>
              <a:t/>
            </a:r>
            <a:br>
              <a:rPr lang="ar-SA" b="1" dirty="0" smtClean="0"/>
            </a:br>
            <a:r>
              <a:rPr lang="ar-SA" b="1" dirty="0" smtClean="0"/>
              <a:t>من المواد الصلبة : الصوديوم , الفسفور , المغنيسيوم</a:t>
            </a:r>
            <a:br>
              <a:rPr lang="ar-SA" b="1" dirty="0" smtClean="0"/>
            </a:br>
            <a:r>
              <a:rPr lang="ar-SA" b="1" dirty="0" smtClean="0"/>
              <a:t/>
            </a:r>
            <a:br>
              <a:rPr lang="ar-SA" b="1" dirty="0" smtClean="0"/>
            </a:br>
            <a:r>
              <a:rPr lang="ar-SA" b="1" dirty="0" smtClean="0"/>
              <a:t>(( ف.........احذر تسلم </a:t>
            </a:r>
            <a:endParaRPr lang="en-US" dirty="0" smtClean="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ar-JO" b="1" dirty="0" smtClean="0">
                <a:solidFill>
                  <a:schemeClr val="tx1"/>
                </a:solidFill>
              </a:rPr>
              <a:t>طرق التعرض للمواد الكيميائية</a:t>
            </a:r>
            <a:endParaRPr lang="ar-JO" dirty="0" smtClean="0">
              <a:solidFill>
                <a:schemeClr val="tx1"/>
              </a:solidFill>
            </a:endParaRPr>
          </a:p>
        </p:txBody>
      </p:sp>
      <p:sp>
        <p:nvSpPr>
          <p:cNvPr id="27651" name="Content Placeholder 2"/>
          <p:cNvSpPr>
            <a:spLocks noGrp="1"/>
          </p:cNvSpPr>
          <p:nvPr>
            <p:ph sz="half" idx="1"/>
          </p:nvPr>
        </p:nvSpPr>
        <p:spPr>
          <a:xfrm>
            <a:off x="357188" y="1571625"/>
            <a:ext cx="8429625" cy="5286375"/>
          </a:xfrm>
        </p:spPr>
        <p:txBody>
          <a:bodyPr/>
          <a:lstStyle/>
          <a:p>
            <a:pPr algn="r" rtl="1">
              <a:buFontTx/>
              <a:buNone/>
            </a:pPr>
            <a:r>
              <a:rPr lang="ar-JO" b="1" smtClean="0"/>
              <a:t>2- الامتصاص من خلال </a:t>
            </a:r>
            <a:r>
              <a:rPr lang="ar-JO" b="1" smtClean="0">
                <a:solidFill>
                  <a:schemeClr val="accent2"/>
                </a:solidFill>
              </a:rPr>
              <a:t>الجلد والعينين </a:t>
            </a:r>
            <a:r>
              <a:rPr lang="en-US" b="1" smtClean="0">
                <a:solidFill>
                  <a:schemeClr val="accent2"/>
                </a:solidFill>
              </a:rPr>
              <a:t> </a:t>
            </a:r>
            <a:r>
              <a:rPr lang="en-US" b="1" smtClean="0"/>
              <a:t>Absorption: </a:t>
            </a:r>
            <a:r>
              <a:rPr lang="ar-JO" b="1" smtClean="0"/>
              <a:t>وهو الطريق الثاني الأكثر شيوعاً للتعرض المهني.</a:t>
            </a:r>
          </a:p>
          <a:p>
            <a:pPr algn="r" rtl="1">
              <a:buFontTx/>
              <a:buNone/>
            </a:pPr>
            <a:r>
              <a:rPr lang="ar-JO" b="1" smtClean="0"/>
              <a:t/>
            </a:r>
            <a:br>
              <a:rPr lang="ar-JO" b="1" smtClean="0"/>
            </a:br>
            <a:r>
              <a:rPr lang="ar-JO" b="1" smtClean="0"/>
              <a:t>فرغم أن الجلد يشكل حاجزاً دفاعياً إلا أنه هناك بعض المواد التي تستطيع النفاذ عـبـر الجلد والعينين والوصــول إلى الدورة الدموية .</a:t>
            </a:r>
          </a:p>
          <a:p>
            <a:pPr algn="r" rtl="1">
              <a:buFontTx/>
              <a:buNone/>
            </a:pPr>
            <a:r>
              <a:rPr lang="ar-JO" b="1" smtClean="0"/>
              <a:t/>
            </a:r>
            <a:br>
              <a:rPr lang="ar-JO" b="1" smtClean="0"/>
            </a:br>
            <a:r>
              <a:rPr lang="ar-JO" b="1" smtClean="0"/>
              <a:t>وهناك عوامل تساعد على زيادة الامتصاص مثل </a:t>
            </a:r>
            <a:r>
              <a:rPr lang="ar-JO" b="1" smtClean="0">
                <a:solidFill>
                  <a:schemeClr val="accent2"/>
                </a:solidFill>
              </a:rPr>
              <a:t>ارتفاع درجة الحرارة والأذيات</a:t>
            </a:r>
            <a:r>
              <a:rPr lang="ar-JO" b="1" smtClean="0"/>
              <a:t> الجلدية.</a:t>
            </a:r>
            <a:br>
              <a:rPr lang="ar-JO" b="1" smtClean="0"/>
            </a:br>
            <a:r>
              <a:rPr lang="ar-JO" b="1" smtClean="0"/>
              <a:t/>
            </a:r>
            <a:br>
              <a:rPr lang="ar-JO" b="1" smtClean="0"/>
            </a:br>
            <a:endParaRPr lang="ar-JO" smtClean="0"/>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ar-JO" b="1" dirty="0" smtClean="0">
                <a:solidFill>
                  <a:schemeClr val="tx1"/>
                </a:solidFill>
              </a:rPr>
              <a:t>طرق التعرض للمواد الكيميائية</a:t>
            </a:r>
            <a:endParaRPr lang="ar-JO" dirty="0" smtClean="0">
              <a:solidFill>
                <a:schemeClr val="tx1"/>
              </a:solidFill>
            </a:endParaRPr>
          </a:p>
        </p:txBody>
      </p:sp>
      <p:sp>
        <p:nvSpPr>
          <p:cNvPr id="28675" name="Content Placeholder 2"/>
          <p:cNvSpPr>
            <a:spLocks noGrp="1"/>
          </p:cNvSpPr>
          <p:nvPr>
            <p:ph sz="half" idx="1"/>
          </p:nvPr>
        </p:nvSpPr>
        <p:spPr>
          <a:xfrm>
            <a:off x="285750" y="1285875"/>
            <a:ext cx="8643938" cy="5072063"/>
          </a:xfrm>
        </p:spPr>
        <p:txBody>
          <a:bodyPr>
            <a:normAutofit lnSpcReduction="10000"/>
          </a:bodyPr>
          <a:lstStyle/>
          <a:p>
            <a:pPr marL="450850" indent="0" algn="r" rtl="1">
              <a:buFontTx/>
              <a:buNone/>
            </a:pPr>
            <a:endParaRPr lang="ar-JO" b="1" smtClean="0">
              <a:solidFill>
                <a:schemeClr val="accent2"/>
              </a:solidFill>
            </a:endParaRPr>
          </a:p>
          <a:p>
            <a:pPr marL="450850" indent="0" algn="r" rtl="1">
              <a:buFontTx/>
              <a:buNone/>
            </a:pPr>
            <a:r>
              <a:rPr lang="ar-JO" b="1" smtClean="0">
                <a:solidFill>
                  <a:schemeClr val="accent2"/>
                </a:solidFill>
              </a:rPr>
              <a:t>3- البلع  </a:t>
            </a:r>
            <a:r>
              <a:rPr lang="en-US" b="1" smtClean="0">
                <a:solidFill>
                  <a:schemeClr val="accent2"/>
                </a:solidFill>
              </a:rPr>
              <a:t> </a:t>
            </a:r>
            <a:r>
              <a:rPr lang="en-US" b="1" smtClean="0"/>
              <a:t>Ingestion: </a:t>
            </a:r>
            <a:r>
              <a:rPr lang="ar-JO" b="1" smtClean="0"/>
              <a:t>ويجري دخول المواد الكيميائية بهذ</a:t>
            </a:r>
            <a:r>
              <a:rPr lang="ar-SA" b="1" smtClean="0"/>
              <a:t>ه </a:t>
            </a:r>
            <a:r>
              <a:rPr lang="ar-JO" b="1" smtClean="0"/>
              <a:t>الطريقة إلى الجهاز الهضمي نتيجة:</a:t>
            </a:r>
          </a:p>
          <a:p>
            <a:pPr marL="450850" indent="0" algn="r" rtl="1">
              <a:buFontTx/>
              <a:buNone/>
            </a:pPr>
            <a:r>
              <a:rPr lang="ar-JO" b="1" smtClean="0"/>
              <a:t/>
            </a:r>
            <a:br>
              <a:rPr lang="ar-JO" b="1" smtClean="0"/>
            </a:br>
            <a:r>
              <a:rPr lang="ar-JO" b="1" smtClean="0"/>
              <a:t>- غياب النظافة العامة أو الشخصية.</a:t>
            </a:r>
            <a:br>
              <a:rPr lang="ar-JO" b="1" smtClean="0"/>
            </a:br>
            <a:r>
              <a:rPr lang="ar-JO" b="1" smtClean="0"/>
              <a:t>- ابتلاع المواد المستنشقة.</a:t>
            </a:r>
            <a:br>
              <a:rPr lang="ar-JO" b="1" smtClean="0"/>
            </a:br>
            <a:endParaRPr lang="ar-JO" b="1" smtClean="0"/>
          </a:p>
          <a:p>
            <a:pPr marL="450850" indent="0" algn="r" rtl="1">
              <a:buFontTx/>
              <a:buNone/>
            </a:pPr>
            <a:r>
              <a:rPr lang="ar-JO" b="1" smtClean="0"/>
              <a:t/>
            </a:r>
            <a:br>
              <a:rPr lang="ar-JO" b="1" smtClean="0"/>
            </a:br>
            <a:r>
              <a:rPr lang="ar-JO" b="1" smtClean="0"/>
              <a:t>4- الحقن الخاطئ </a:t>
            </a:r>
            <a:r>
              <a:rPr lang="en-US" b="1" smtClean="0"/>
              <a:t>Accidental Injection: </a:t>
            </a:r>
            <a:r>
              <a:rPr lang="ar-JO" b="1" smtClean="0"/>
              <a:t>عن طريق الاصابة بآلة حادة ملوثة بمادة كيميائية خطرة.</a:t>
            </a:r>
            <a:br>
              <a:rPr lang="ar-JO" b="1" smtClean="0"/>
            </a:br>
            <a:r>
              <a:rPr lang="ar-JO" b="1" smtClean="0"/>
              <a:t/>
            </a:r>
            <a:br>
              <a:rPr lang="ar-JO" b="1" smtClean="0"/>
            </a:br>
            <a:endParaRPr lang="ar-JO" smtClean="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14563" y="285750"/>
            <a:ext cx="6324600" cy="762000"/>
          </a:xfrm>
        </p:spPr>
        <p:txBody>
          <a:bodyPr/>
          <a:lstStyle/>
          <a:p>
            <a:pPr algn="ctr"/>
            <a:r>
              <a:rPr lang="ar-SA" b="1" dirty="0" smtClean="0">
                <a:solidFill>
                  <a:schemeClr val="tx1"/>
                </a:solidFill>
              </a:rPr>
              <a:t>تصنيف المواد الكيميائية</a:t>
            </a:r>
            <a:endParaRPr lang="ar-JO" dirty="0" smtClean="0">
              <a:solidFill>
                <a:schemeClr val="tx1"/>
              </a:solidFill>
            </a:endParaRPr>
          </a:p>
        </p:txBody>
      </p:sp>
      <p:sp>
        <p:nvSpPr>
          <p:cNvPr id="3" name="Content Placeholder 2"/>
          <p:cNvSpPr>
            <a:spLocks noGrp="1"/>
          </p:cNvSpPr>
          <p:nvPr>
            <p:ph sz="half" idx="1"/>
          </p:nvPr>
        </p:nvSpPr>
        <p:spPr>
          <a:xfrm>
            <a:off x="5929313" y="1285875"/>
            <a:ext cx="3000375" cy="5286375"/>
          </a:xfrm>
        </p:spPr>
        <p:style>
          <a:lnRef idx="1">
            <a:schemeClr val="accent4"/>
          </a:lnRef>
          <a:fillRef idx="3">
            <a:schemeClr val="accent4"/>
          </a:fillRef>
          <a:effectRef idx="2">
            <a:schemeClr val="accent4"/>
          </a:effectRef>
          <a:fontRef idx="minor">
            <a:schemeClr val="lt1"/>
          </a:fontRef>
        </p:style>
        <p:txBody>
          <a:bodyPr/>
          <a:lstStyle/>
          <a:p>
            <a:pPr marL="514350" indent="-514350" algn="r" rtl="1">
              <a:buFontTx/>
              <a:buAutoNum type="arabicPeriod"/>
              <a:defRPr/>
            </a:pPr>
            <a:r>
              <a:rPr lang="ar-EG" b="1" dirty="0" smtClean="0"/>
              <a:t>الخطورة ال</a:t>
            </a:r>
            <a:r>
              <a:rPr lang="ar-SA" b="1" dirty="0" smtClean="0"/>
              <a:t>ذ</a:t>
            </a:r>
            <a:r>
              <a:rPr lang="ar-EG" b="1" dirty="0" smtClean="0"/>
              <a:t>اتية</a:t>
            </a:r>
            <a:endParaRPr lang="ar-JO" b="1" dirty="0" smtClean="0"/>
          </a:p>
          <a:p>
            <a:pPr marL="514350" indent="-514350" algn="r" rtl="1">
              <a:spcBef>
                <a:spcPts val="0"/>
              </a:spcBef>
              <a:buFontTx/>
              <a:buNone/>
              <a:defRPr/>
            </a:pPr>
            <a:endParaRPr lang="en-US" dirty="0" smtClean="0"/>
          </a:p>
          <a:p>
            <a:pPr marL="514350" indent="-514350" algn="r" rtl="1">
              <a:buFont typeface="+mj-cs"/>
              <a:buAutoNum type="arabic1Minus"/>
              <a:defRPr/>
            </a:pPr>
            <a:r>
              <a:rPr lang="ar-SA" dirty="0" smtClean="0"/>
              <a:t>المواد القابلة للاشتعال</a:t>
            </a:r>
            <a:endParaRPr lang="ar-JO" dirty="0" smtClean="0"/>
          </a:p>
          <a:p>
            <a:pPr marL="514350" indent="-514350" algn="r" rtl="1">
              <a:buFont typeface="+mj-cs"/>
              <a:buAutoNum type="arabic1Minus"/>
              <a:defRPr/>
            </a:pPr>
            <a:r>
              <a:rPr lang="ar-SA" dirty="0" smtClean="0"/>
              <a:t> المواد القابلة للانفجار</a:t>
            </a:r>
            <a:endParaRPr lang="ar-JO" dirty="0" smtClean="0"/>
          </a:p>
          <a:p>
            <a:pPr marL="514350" indent="-514350" algn="r" rtl="1">
              <a:buFont typeface="+mj-cs"/>
              <a:buAutoNum type="arabic1Minus"/>
              <a:defRPr/>
            </a:pPr>
            <a:r>
              <a:rPr lang="ar-SA" dirty="0" smtClean="0"/>
              <a:t>المواد المؤكســدة</a:t>
            </a:r>
            <a:endParaRPr lang="ar-JO" dirty="0" smtClean="0"/>
          </a:p>
          <a:p>
            <a:pPr marL="514350" indent="-514350" algn="r" rtl="1">
              <a:buFont typeface="+mj-cs"/>
              <a:buAutoNum type="arabic1Minus"/>
              <a:defRPr/>
            </a:pPr>
            <a:r>
              <a:rPr lang="ar-SA" dirty="0" smtClean="0"/>
              <a:t>المواد الأكــالـة</a:t>
            </a:r>
            <a:endParaRPr lang="ar-JO" dirty="0" smtClean="0"/>
          </a:p>
          <a:p>
            <a:pPr marL="514350" indent="-514350" algn="r" rtl="1">
              <a:buFont typeface="+mj-cs"/>
              <a:buAutoNum type="arabic1Minus"/>
              <a:defRPr/>
            </a:pPr>
            <a:r>
              <a:rPr lang="ar-SA" dirty="0" smtClean="0"/>
              <a:t>المواد الفعالة كيميائياً</a:t>
            </a:r>
            <a:r>
              <a:rPr lang="ar-JO" dirty="0" smtClean="0"/>
              <a:t> </a:t>
            </a:r>
            <a:endParaRPr lang="ar-JO" dirty="0"/>
          </a:p>
        </p:txBody>
      </p:sp>
      <p:sp>
        <p:nvSpPr>
          <p:cNvPr id="5" name="Content Placeholder 4"/>
          <p:cNvSpPr>
            <a:spLocks noGrp="1"/>
          </p:cNvSpPr>
          <p:nvPr>
            <p:ph sz="half" idx="2"/>
          </p:nvPr>
        </p:nvSpPr>
        <p:spPr>
          <a:xfrm>
            <a:off x="2857500" y="1285875"/>
            <a:ext cx="2786063" cy="5286375"/>
          </a:xfrm>
        </p:spPr>
        <p:style>
          <a:lnRef idx="1">
            <a:schemeClr val="accent6"/>
          </a:lnRef>
          <a:fillRef idx="2">
            <a:schemeClr val="accent6"/>
          </a:fillRef>
          <a:effectRef idx="1">
            <a:schemeClr val="accent6"/>
          </a:effectRef>
          <a:fontRef idx="minor">
            <a:schemeClr val="dk1"/>
          </a:fontRef>
        </p:style>
        <p:txBody>
          <a:bodyPr/>
          <a:lstStyle/>
          <a:p>
            <a:pPr algn="r" rtl="1">
              <a:buFontTx/>
              <a:buNone/>
              <a:defRPr/>
            </a:pPr>
            <a:r>
              <a:rPr lang="ar-JO" b="1" dirty="0" smtClean="0"/>
              <a:t>2.</a:t>
            </a:r>
            <a:r>
              <a:rPr lang="ar-SA" b="1" dirty="0" smtClean="0"/>
              <a:t> الخطورة الصحية</a:t>
            </a:r>
            <a:endParaRPr lang="ar-JO" b="1" dirty="0" smtClean="0"/>
          </a:p>
          <a:p>
            <a:pPr algn="r" rtl="1">
              <a:spcBef>
                <a:spcPts val="0"/>
              </a:spcBef>
              <a:buFontTx/>
              <a:buNone/>
              <a:defRPr/>
            </a:pPr>
            <a:endParaRPr lang="ar-JO" b="1" dirty="0" smtClean="0"/>
          </a:p>
          <a:p>
            <a:pPr marL="514350" indent="-514350" algn="r" rtl="1">
              <a:spcBef>
                <a:spcPts val="0"/>
              </a:spcBef>
              <a:buFont typeface="+mj-cs"/>
              <a:buAutoNum type="arabic1Minus"/>
              <a:defRPr/>
            </a:pPr>
            <a:r>
              <a:rPr lang="ar-SA" dirty="0" smtClean="0"/>
              <a:t>المواد المهيجة</a:t>
            </a:r>
            <a:endParaRPr lang="ar-JO" dirty="0" smtClean="0"/>
          </a:p>
          <a:p>
            <a:pPr marL="514350" indent="-514350" algn="r" rtl="1">
              <a:buFont typeface="+mj-cs"/>
              <a:buAutoNum type="arabic1Minus"/>
              <a:defRPr/>
            </a:pPr>
            <a:r>
              <a:rPr lang="ar-SA" dirty="0" smtClean="0"/>
              <a:t>المواد المحسسة</a:t>
            </a:r>
            <a:endParaRPr lang="ar-JO" dirty="0" smtClean="0"/>
          </a:p>
          <a:p>
            <a:pPr marL="514350" indent="-514350" algn="r" rtl="1">
              <a:buFont typeface="+mj-cs"/>
              <a:buAutoNum type="arabic1Minus"/>
              <a:defRPr/>
            </a:pPr>
            <a:r>
              <a:rPr lang="ar-SA" dirty="0" smtClean="0"/>
              <a:t>المواد المثبطة</a:t>
            </a:r>
            <a:endParaRPr lang="ar-JO" dirty="0" smtClean="0"/>
          </a:p>
          <a:p>
            <a:pPr marL="514350" indent="-514350" algn="r" rtl="1">
              <a:buFont typeface="+mj-cs"/>
              <a:buAutoNum type="arabic1Minus"/>
              <a:defRPr/>
            </a:pPr>
            <a:r>
              <a:rPr lang="ar-SA" dirty="0" smtClean="0"/>
              <a:t>المواد الخانقة</a:t>
            </a:r>
            <a:endParaRPr lang="ar-JO" dirty="0" smtClean="0"/>
          </a:p>
          <a:p>
            <a:pPr marL="514350" indent="-514350" algn="r" rtl="1">
              <a:buFont typeface="+mj-cs"/>
              <a:buAutoNum type="arabic1Minus"/>
              <a:defRPr/>
            </a:pPr>
            <a:r>
              <a:rPr lang="ar-SA" dirty="0" smtClean="0"/>
              <a:t>المواد المسرطنة</a:t>
            </a:r>
            <a:endParaRPr lang="ar-JO" dirty="0" smtClean="0"/>
          </a:p>
          <a:p>
            <a:pPr marL="514350" indent="-514350" algn="r" rtl="1">
              <a:buFont typeface="+mj-cs"/>
              <a:buAutoNum type="arabic1Minus"/>
              <a:defRPr/>
            </a:pPr>
            <a:r>
              <a:rPr lang="ar-SA" dirty="0" smtClean="0"/>
              <a:t>المواد ذات السمية الجهازية</a:t>
            </a:r>
            <a:endParaRPr lang="ar-JO" dirty="0" smtClean="0"/>
          </a:p>
          <a:p>
            <a:pPr marL="514350" indent="-514350" algn="r" rtl="1">
              <a:buFont typeface="+mj-cs"/>
              <a:buAutoNum type="arabic1Minus"/>
              <a:defRPr/>
            </a:pPr>
            <a:r>
              <a:rPr lang="ar-SA" dirty="0" smtClean="0"/>
              <a:t>المواد المطفرة</a:t>
            </a:r>
            <a:endParaRPr lang="ar-JO" dirty="0" smtClean="0"/>
          </a:p>
          <a:p>
            <a:pPr marL="514350" indent="-514350" algn="r" rtl="1">
              <a:buFont typeface="+mj-cs"/>
              <a:buAutoNum type="arabic1Minus"/>
              <a:defRPr/>
            </a:pPr>
            <a:r>
              <a:rPr lang="ar-SA" dirty="0" smtClean="0"/>
              <a:t>المواد الماسخة</a:t>
            </a:r>
            <a:endParaRPr lang="ar-JO" dirty="0"/>
          </a:p>
        </p:txBody>
      </p:sp>
      <p:sp>
        <p:nvSpPr>
          <p:cNvPr id="6" name="Content Placeholder 4"/>
          <p:cNvSpPr txBox="1">
            <a:spLocks/>
          </p:cNvSpPr>
          <p:nvPr/>
        </p:nvSpPr>
        <p:spPr bwMode="auto">
          <a:xfrm>
            <a:off x="214313" y="1285875"/>
            <a:ext cx="2500312" cy="52863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lstStyle/>
          <a:p>
            <a:pPr marL="342900" indent="-342900" algn="r" rtl="1" eaLnBrk="0" hangingPunct="0">
              <a:spcBef>
                <a:spcPct val="20000"/>
              </a:spcBef>
              <a:defRPr/>
            </a:pPr>
            <a:r>
              <a:rPr lang="ar-JO" sz="2800" b="1" dirty="0"/>
              <a:t>3.</a:t>
            </a:r>
            <a:r>
              <a:rPr lang="ar-SA" sz="2800" b="1" dirty="0"/>
              <a:t> الخطورة البيئية</a:t>
            </a:r>
            <a:endParaRPr lang="en-US" sz="2800" dirty="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ar-EG" b="1" dirty="0" smtClean="0">
                <a:solidFill>
                  <a:schemeClr val="tx1"/>
                </a:solidFill>
              </a:rPr>
              <a:t>لخطورة ال</a:t>
            </a:r>
            <a:r>
              <a:rPr lang="ar-SA" b="1" dirty="0" smtClean="0">
                <a:solidFill>
                  <a:schemeClr val="tx1"/>
                </a:solidFill>
              </a:rPr>
              <a:t>ذ</a:t>
            </a:r>
            <a:r>
              <a:rPr lang="ar-EG" b="1" dirty="0" smtClean="0">
                <a:solidFill>
                  <a:schemeClr val="tx1"/>
                </a:solidFill>
              </a:rPr>
              <a:t>اتية</a:t>
            </a:r>
            <a:r>
              <a:rPr lang="en-US" b="1" dirty="0" smtClean="0">
                <a:solidFill>
                  <a:schemeClr val="tx1"/>
                </a:solidFill>
              </a:rPr>
              <a:t> </a:t>
            </a:r>
            <a:r>
              <a:rPr lang="ar-JO" b="1" dirty="0" smtClean="0">
                <a:solidFill>
                  <a:schemeClr val="tx1"/>
                </a:solidFill>
              </a:rPr>
              <a:t>ا</a:t>
            </a:r>
            <a:r>
              <a:rPr lang="en-US" b="1" dirty="0" smtClean="0">
                <a:solidFill>
                  <a:schemeClr val="tx1"/>
                </a:solidFill>
              </a:rPr>
              <a:t> .1</a:t>
            </a:r>
            <a:endParaRPr lang="ar-JO" dirty="0" smtClean="0">
              <a:solidFill>
                <a:schemeClr val="tx1"/>
              </a:solidFill>
            </a:endParaRPr>
          </a:p>
        </p:txBody>
      </p:sp>
      <p:sp>
        <p:nvSpPr>
          <p:cNvPr id="3" name="Content Placeholder 2"/>
          <p:cNvSpPr>
            <a:spLocks noGrp="1"/>
          </p:cNvSpPr>
          <p:nvPr>
            <p:ph sz="half" idx="1"/>
          </p:nvPr>
        </p:nvSpPr>
        <p:spPr>
          <a:xfrm>
            <a:off x="285750" y="1285875"/>
            <a:ext cx="8572500" cy="5286375"/>
          </a:xfrm>
        </p:spPr>
        <p:txBody>
          <a:bodyPr/>
          <a:lstStyle/>
          <a:p>
            <a:pPr marL="182563" indent="0" algn="r" rtl="1">
              <a:buFontTx/>
              <a:buNone/>
              <a:defRPr/>
            </a:pPr>
            <a:r>
              <a:rPr lang="ar-SA" dirty="0" smtClean="0"/>
              <a:t>وهي تشير إلى الخصائص الذاتية </a:t>
            </a:r>
            <a:r>
              <a:rPr lang="ar-SA" b="1" dirty="0" smtClean="0"/>
              <a:t>(الفيزيائية-الكيميائية) </a:t>
            </a:r>
            <a:r>
              <a:rPr lang="ar-SA" dirty="0" smtClean="0"/>
              <a:t>التي تتضمنها المادة والتي تصنف على أساسها في إحدى المجموعات التالية</a:t>
            </a:r>
            <a:r>
              <a:rPr lang="en-US" dirty="0" smtClean="0"/>
              <a:t>: </a:t>
            </a:r>
            <a:endParaRPr lang="ar-JO" dirty="0" smtClean="0"/>
          </a:p>
          <a:p>
            <a:pPr algn="r" rtl="1">
              <a:buFontTx/>
              <a:buNone/>
              <a:defRPr/>
            </a:pPr>
            <a:endParaRPr lang="en-US" dirty="0" smtClean="0"/>
          </a:p>
          <a:p>
            <a:pPr algn="r" rtl="1">
              <a:defRPr/>
            </a:pPr>
            <a:r>
              <a:rPr lang="ar-SA" dirty="0" smtClean="0"/>
              <a:t>آ- </a:t>
            </a:r>
            <a:r>
              <a:rPr lang="ar-SA" b="1" dirty="0" smtClean="0"/>
              <a:t>المواد القابلة للاشتعال</a:t>
            </a:r>
            <a:r>
              <a:rPr lang="ar-SA" dirty="0" smtClean="0"/>
              <a:t>: وهي مواد تقوم بإصدار أبخرة أو غازات قابلة للاشتعال إما لوحدها أو بالاتحاد مع </a:t>
            </a:r>
            <a:r>
              <a:rPr lang="ar-SA" b="1" dirty="0" smtClean="0"/>
              <a:t>مادة أو مركب أو مزيج آخر </a:t>
            </a:r>
            <a:r>
              <a:rPr lang="ar-SA" dirty="0" smtClean="0"/>
              <a:t>بتوفر عوامل خارجية</a:t>
            </a:r>
            <a:r>
              <a:rPr lang="en-US" dirty="0" smtClean="0"/>
              <a:t>.</a:t>
            </a:r>
          </a:p>
          <a:p>
            <a:pPr algn="r" rtl="1">
              <a:buFontTx/>
              <a:buNone/>
              <a:defRPr/>
            </a:pPr>
            <a:r>
              <a:rPr lang="en-US" dirty="0" smtClean="0"/>
              <a:t> </a:t>
            </a:r>
          </a:p>
          <a:p>
            <a:pPr algn="r" rtl="1">
              <a:defRPr/>
            </a:pPr>
            <a:r>
              <a:rPr lang="ar-SA" dirty="0" smtClean="0"/>
              <a:t>وتتحدد درجة قابلية المادة للاشتعال بالاعتماد على ما يسمى </a:t>
            </a:r>
            <a:r>
              <a:rPr lang="ar-SA" b="1" dirty="0" smtClean="0"/>
              <a:t>نقطة الوميض</a:t>
            </a:r>
            <a:r>
              <a:rPr lang="en-US" b="1" dirty="0" smtClean="0"/>
              <a:t>.</a:t>
            </a:r>
          </a:p>
          <a:p>
            <a:pPr algn="r">
              <a:defRPr/>
            </a:pPr>
            <a:endParaRPr lang="ar-JO" dirty="0"/>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ar-JO" b="1" smtClean="0">
                <a:solidFill>
                  <a:schemeClr val="tx1"/>
                </a:solidFill>
              </a:rPr>
              <a:t>نقطة الوميض</a:t>
            </a:r>
            <a:endParaRPr lang="ar-JO" smtClean="0">
              <a:solidFill>
                <a:schemeClr val="tx1"/>
              </a:solidFill>
            </a:endParaRPr>
          </a:p>
        </p:txBody>
      </p:sp>
      <p:sp>
        <p:nvSpPr>
          <p:cNvPr id="3" name="Content Placeholder 2"/>
          <p:cNvSpPr>
            <a:spLocks noGrp="1"/>
          </p:cNvSpPr>
          <p:nvPr>
            <p:ph sz="half" idx="1"/>
          </p:nvPr>
        </p:nvSpPr>
        <p:spPr>
          <a:xfrm>
            <a:off x="285750" y="1214438"/>
            <a:ext cx="8643938" cy="5500687"/>
          </a:xfrm>
        </p:spPr>
        <p:txBody>
          <a:bodyPr/>
          <a:lstStyle/>
          <a:p>
            <a:pPr algn="r">
              <a:buFontTx/>
              <a:buNone/>
              <a:defRPr/>
            </a:pPr>
            <a:r>
              <a:rPr lang="ar-JO" b="1" dirty="0" smtClean="0">
                <a:solidFill>
                  <a:schemeClr val="accent2"/>
                </a:solidFill>
              </a:rPr>
              <a:t>نقطة الوميض</a:t>
            </a:r>
            <a:r>
              <a:rPr lang="en-US" b="1" dirty="0" smtClean="0">
                <a:solidFill>
                  <a:schemeClr val="accent2"/>
                </a:solidFill>
              </a:rPr>
              <a:t> Flash Point</a:t>
            </a:r>
            <a:r>
              <a:rPr lang="ar-JO" b="1" dirty="0" smtClean="0">
                <a:solidFill>
                  <a:schemeClr val="accent2"/>
                </a:solidFill>
              </a:rPr>
              <a:t> </a:t>
            </a:r>
            <a:r>
              <a:rPr lang="en-US" b="1" dirty="0" smtClean="0">
                <a:solidFill>
                  <a:schemeClr val="accent2"/>
                </a:solidFill>
              </a:rPr>
              <a:t> </a:t>
            </a:r>
          </a:p>
          <a:p>
            <a:pPr algn="r" rtl="1">
              <a:buFontTx/>
              <a:buNone/>
              <a:defRPr/>
            </a:pPr>
            <a:r>
              <a:rPr lang="en-US" dirty="0" smtClean="0"/>
              <a:t/>
            </a:r>
            <a:br>
              <a:rPr lang="en-US" dirty="0" smtClean="0"/>
            </a:br>
            <a:r>
              <a:rPr lang="ar-JO" dirty="0" smtClean="0"/>
              <a:t>هي </a:t>
            </a:r>
            <a:r>
              <a:rPr lang="ar-JO" b="1" dirty="0" smtClean="0">
                <a:solidFill>
                  <a:schemeClr val="accent4"/>
                </a:solidFill>
              </a:rPr>
              <a:t>أقل درجة حرارة </a:t>
            </a:r>
            <a:r>
              <a:rPr lang="ar-JO" dirty="0" smtClean="0"/>
              <a:t>تبدأ عندها المادة في إنتاج أبخرة, والتى لو اتحدت مع الهواء بالنسب المطلوبة للاشتعال ووجدت مصدرإشتعال لاشتعلت المادة.</a:t>
            </a:r>
            <a:endParaRPr lang="en-US" dirty="0" smtClean="0"/>
          </a:p>
          <a:p>
            <a:pPr algn="r" rtl="1">
              <a:buFontTx/>
              <a:buNone/>
              <a:defRPr/>
            </a:pPr>
            <a:r>
              <a:rPr lang="ar-JO" dirty="0" smtClean="0"/>
              <a:t/>
            </a:r>
            <a:br>
              <a:rPr lang="ar-JO" dirty="0" smtClean="0"/>
            </a:br>
            <a:r>
              <a:rPr lang="ar-JO" dirty="0" smtClean="0"/>
              <a:t>وتعتبر درجة الوميض من العوامل المهمة لتحديد </a:t>
            </a:r>
            <a:r>
              <a:rPr lang="ar-JO" b="1" dirty="0" smtClean="0">
                <a:solidFill>
                  <a:schemeClr val="accent4"/>
                </a:solidFill>
              </a:rPr>
              <a:t>مدي خطورة المادة </a:t>
            </a:r>
            <a:r>
              <a:rPr lang="ar-JO" dirty="0" smtClean="0"/>
              <a:t>حيث هي مقياس لخطورة المادة علي إنتاج الأبخرة ومن المعروف أن </a:t>
            </a:r>
            <a:r>
              <a:rPr lang="ar-JO" b="1" dirty="0" smtClean="0">
                <a:solidFill>
                  <a:schemeClr val="accent2"/>
                </a:solidFill>
              </a:rPr>
              <a:t>الأبخرة</a:t>
            </a:r>
            <a:r>
              <a:rPr lang="ar-JO" dirty="0" smtClean="0"/>
              <a:t> هي التي تشتعل من المادة وليس السوائل. وكلما قلت درجة الوميض زادت خطورة المادة.</a:t>
            </a:r>
            <a:br>
              <a:rPr lang="ar-JO" dirty="0" smtClean="0"/>
            </a:br>
            <a:endParaRPr lang="ar-JO" dirty="0"/>
          </a:p>
        </p:txBody>
      </p:sp>
    </p:spTree>
  </p:cSld>
  <p:clrMapOvr>
    <a:masterClrMapping/>
  </p:clrMapOvr>
  <p:transition spd="med">
    <p:zoom/>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TotalTime>
  <Words>1450</Words>
  <Application>Microsoft Office PowerPoint</Application>
  <PresentationFormat>On-screen Show (4:3)</PresentationFormat>
  <Paragraphs>312</Paragraphs>
  <Slides>43</Slides>
  <Notes>43</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Office Theme</vt:lpstr>
      <vt:lpstr>Sample presentation slides</vt:lpstr>
      <vt:lpstr>Apex</vt:lpstr>
      <vt:lpstr>Image</vt:lpstr>
      <vt:lpstr>Slide 1</vt:lpstr>
      <vt:lpstr>حالات المواد الكيميائية</vt:lpstr>
      <vt:lpstr> طرق دخول المواد الكيميائية للجسم </vt:lpstr>
      <vt:lpstr>طرق التعرض للمواد الكيميائية</vt:lpstr>
      <vt:lpstr>طرق التعرض للمواد الكيميائية</vt:lpstr>
      <vt:lpstr>طرق التعرض للمواد الكيميائية</vt:lpstr>
      <vt:lpstr>تصنيف المواد الكيميائية</vt:lpstr>
      <vt:lpstr>لخطورة الذاتية ا .1</vt:lpstr>
      <vt:lpstr>نقطة الوميض</vt:lpstr>
      <vt:lpstr>مدي الاشتعالية  Flammability Limits: </vt:lpstr>
      <vt:lpstr>مدي الاشتعالية  Flammability Limits: </vt:lpstr>
      <vt:lpstr>أمثلة</vt:lpstr>
      <vt:lpstr>ب. المواد القابلة للانفجار</vt:lpstr>
      <vt:lpstr>أمثلة</vt:lpstr>
      <vt:lpstr>المواد الفعالة كيميائياً  المواد المؤكســدة و </vt:lpstr>
      <vt:lpstr>د- المواد الأكــالـة  </vt:lpstr>
      <vt:lpstr>الأحمــــاض القـــــــويـــــــــة</vt:lpstr>
      <vt:lpstr>القواعــد ( القلويات ) القــــويــــة</vt:lpstr>
      <vt:lpstr>الخطورة الصحية .2 </vt:lpstr>
      <vt:lpstr>أ-    المواد المهيجة</vt:lpstr>
      <vt:lpstr>أ-    المواد المهيجة</vt:lpstr>
      <vt:lpstr> المواد المحسسة و المواد المثبطة</vt:lpstr>
      <vt:lpstr>د-  المواد الخانقة</vt:lpstr>
      <vt:lpstr>و-المواد المسرطنة</vt:lpstr>
      <vt:lpstr>ح - المواد ذات السمية الجهازية</vt:lpstr>
      <vt:lpstr> المواد المطفرة , المواد الماسخة</vt:lpstr>
      <vt:lpstr> بطاقات التعريف </vt:lpstr>
      <vt:lpstr>MSDS</vt:lpstr>
      <vt:lpstr>بعض الاشارات التنبيهية</vt:lpstr>
      <vt:lpstr>Slide 30</vt:lpstr>
      <vt:lpstr>National Fire Protection Association (NFPA)</vt:lpstr>
      <vt:lpstr>Slide 32</vt:lpstr>
      <vt:lpstr>Slide 33</vt:lpstr>
      <vt:lpstr>قواعد السلامة في تخزين المواد الكيميائية</vt:lpstr>
      <vt:lpstr>قواعد السلامة في تخزين المواد الكيميائية</vt:lpstr>
      <vt:lpstr>قواعد السلامة في تداول المواد الكيميائية</vt:lpstr>
      <vt:lpstr>قواعد السلامة في تداول المواد الكيميائية</vt:lpstr>
      <vt:lpstr>الحدود المسموح بها للتعرض للمواد الكيميائية (الحدود العتبية)</vt:lpstr>
      <vt:lpstr>Slide 39</vt:lpstr>
      <vt:lpstr> تقنيات السيطرة على أخطار المواد الكيميائية: </vt:lpstr>
      <vt:lpstr> تقنيات السيطرة على أخطار المواد الكيميائية: </vt:lpstr>
      <vt:lpstr>Slide 42</vt:lpstr>
      <vt:lpstr>تحذيرات   هامة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مخاطر المواد الكيماوية</dc:title>
  <dc:creator>Majd k</dc:creator>
  <cp:lastModifiedBy>mohamaad</cp:lastModifiedBy>
  <cp:revision>129</cp:revision>
  <dcterms:created xsi:type="dcterms:W3CDTF">2008-06-28T10:11:11Z</dcterms:created>
  <dcterms:modified xsi:type="dcterms:W3CDTF">2016-04-09T20:39:29Z</dcterms:modified>
</cp:coreProperties>
</file>