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27DC-CB9A-4BBB-ADB0-AFC57381A546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2D89-C2B0-428C-A2EB-9DEFF0E72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27DC-CB9A-4BBB-ADB0-AFC57381A546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2D89-C2B0-428C-A2EB-9DEFF0E72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27DC-CB9A-4BBB-ADB0-AFC57381A546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2D89-C2B0-428C-A2EB-9DEFF0E72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27DC-CB9A-4BBB-ADB0-AFC57381A546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2D89-C2B0-428C-A2EB-9DEFF0E72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27DC-CB9A-4BBB-ADB0-AFC57381A546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2D89-C2B0-428C-A2EB-9DEFF0E72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27DC-CB9A-4BBB-ADB0-AFC57381A546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2D89-C2B0-428C-A2EB-9DEFF0E72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27DC-CB9A-4BBB-ADB0-AFC57381A546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2D89-C2B0-428C-A2EB-9DEFF0E72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27DC-CB9A-4BBB-ADB0-AFC57381A546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2D89-C2B0-428C-A2EB-9DEFF0E72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27DC-CB9A-4BBB-ADB0-AFC57381A546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2D89-C2B0-428C-A2EB-9DEFF0E72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27DC-CB9A-4BBB-ADB0-AFC57381A546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2D89-C2B0-428C-A2EB-9DEFF0E72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27DC-CB9A-4BBB-ADB0-AFC57381A546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2D89-C2B0-428C-A2EB-9DEFF0E72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627DC-CB9A-4BBB-ADB0-AFC57381A546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12D89-C2B0-428C-A2EB-9DEFF0E721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مراجعة الجزء الاول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smtClean="0"/>
              <a:t>السيد حتحوت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400" b="1" dirty="0"/>
              <a:t>7. لخص لماذا یعد من المھم ان یشارك العمال فى تطویر نظام العمل الامن ؟</a:t>
            </a:r>
          </a:p>
          <a:p>
            <a:pPr algn="r">
              <a:buNone/>
            </a:pPr>
            <a:r>
              <a:rPr lang="ar-EG" sz="2400" b="1" dirty="0"/>
              <a:t>-1 معرفة العمال ببیئة العمل والمخاطر بھا یسھمون بالتعریف بمخاطر ومھددات مكان العمل</a:t>
            </a:r>
          </a:p>
          <a:p>
            <a:pPr algn="r">
              <a:buNone/>
            </a:pPr>
            <a:r>
              <a:rPr lang="ar-EG" sz="2400" b="1" dirty="0"/>
              <a:t>-2 لدیھم خبرة بكیفیة اتمام العمل لذا یسھمون بتحدید خطوات اتمام العمل</a:t>
            </a:r>
          </a:p>
          <a:p>
            <a:pPr algn="r">
              <a:buNone/>
            </a:pPr>
            <a:r>
              <a:rPr lang="ar-EG" sz="2400" b="1" dirty="0"/>
              <a:t>-3 الاحساس بالمشاركة في تطویر منظومة السلامة وتطبیقھا علي اكمل وجھ</a:t>
            </a:r>
          </a:p>
          <a:p>
            <a:pPr algn="r">
              <a:buNone/>
            </a:pPr>
            <a:r>
              <a:rPr lang="ar-EG" sz="2400" b="1" dirty="0"/>
              <a:t>-4 تقلیل احتمالیة رفض العمال بنظام العمل الامن</a:t>
            </a:r>
          </a:p>
          <a:p>
            <a:pPr algn="r">
              <a:buNone/>
            </a:pPr>
            <a:r>
              <a:rPr lang="ar-EG" sz="2400" b="1" dirty="0"/>
              <a:t>-5 یساعد فى احساس العامل بالمشاركة و یحسن التواصل و الاستشارات بین العاملین و الادارة</a:t>
            </a:r>
          </a:p>
          <a:p>
            <a:pPr algn="r">
              <a:buNone/>
            </a:pPr>
            <a:r>
              <a:rPr lang="ar-EG" sz="2400" b="1" dirty="0"/>
              <a:t>-6 یسھم بتشجیع اخلاقیات العاملین و یشجع مستوى مشاركتھم بنظام السلامة</a:t>
            </a:r>
          </a:p>
          <a:p>
            <a:pPr algn="r">
              <a:buNone/>
            </a:pPr>
            <a:r>
              <a:rPr lang="ar-EG" sz="2400" b="1" dirty="0"/>
              <a:t>-7 یساعد علي التزام المؤسسة للعمل بمنظومة السلامة والصحة المھنیة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400" b="1" dirty="0"/>
              <a:t>8. لخص لماذا یعد من الھام وجود اجراءات مكتوبھ لانظمة العمل الامن ؟</a:t>
            </a:r>
          </a:p>
          <a:p>
            <a:pPr algn="r">
              <a:buNone/>
            </a:pPr>
            <a:r>
              <a:rPr lang="ar-EG" sz="2400" b="1" dirty="0" smtClean="0"/>
              <a:t>-1 </a:t>
            </a:r>
            <a:r>
              <a:rPr lang="ar-EG" sz="2400" b="1" dirty="0"/>
              <a:t>لسھولة توزیعھ علي العاملیین و سھولة مراقبتھ</a:t>
            </a:r>
          </a:p>
          <a:p>
            <a:pPr algn="r">
              <a:buNone/>
            </a:pPr>
            <a:r>
              <a:rPr lang="ar-EG" sz="2400" b="1" dirty="0"/>
              <a:t>-2 سھولة استخدامھ و الرجوع الیھ في اي وقت و تحدیثة</a:t>
            </a:r>
          </a:p>
          <a:p>
            <a:pPr algn="r">
              <a:buNone/>
            </a:pPr>
            <a:r>
              <a:rPr lang="ar-EG" sz="2400" b="1" dirty="0"/>
              <a:t>-3 تعتبر مستند وسجل دائم یمكن الرجوع الیھ</a:t>
            </a:r>
          </a:p>
          <a:p>
            <a:pPr algn="r">
              <a:buNone/>
            </a:pPr>
            <a:r>
              <a:rPr lang="ar-EG" sz="2400" b="1" dirty="0"/>
              <a:t>-4 یمكن كتابتھا جیدا لتجنب استخدم المصطلحات والاختصارات الغیر مفھومة</a:t>
            </a:r>
          </a:p>
          <a:p>
            <a:pPr algn="r">
              <a:buNone/>
            </a:pPr>
            <a:r>
              <a:rPr lang="ar-EG" sz="2400" b="1" dirty="0"/>
              <a:t>-5 سھولة تحدیث الاجراءات و تعدیلة</a:t>
            </a:r>
          </a:p>
          <a:p>
            <a:pPr algn="r">
              <a:buNone/>
            </a:pPr>
            <a:r>
              <a:rPr lang="ar-EG" sz="2400" b="1" dirty="0"/>
              <a:t>-6 یمكن استخدامة كمستند بالتدقیق على نظام السلامة او بتحقیقات الحوادث او تقییم المخاطر ، </a:t>
            </a:r>
            <a:r>
              <a:rPr lang="ar-EG" sz="2400" b="1" dirty="0" smtClean="0"/>
              <a:t>اوكدلیل </a:t>
            </a:r>
            <a:r>
              <a:rPr lang="ar-EG" sz="2400" b="1" dirty="0"/>
              <a:t>بالنسبة لقضایا التعویض ضد الشركة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55000" lnSpcReduction="20000"/>
          </a:bodyPr>
          <a:lstStyle/>
          <a:p>
            <a:pPr algn="r">
              <a:buNone/>
            </a:pPr>
            <a:r>
              <a:rPr lang="ar-EG" b="1" dirty="0"/>
              <a:t>9. لخص العناصر الرئیسیة لنظام ادارة الصحة والسلامة المھنیة ؟</a:t>
            </a:r>
          </a:p>
          <a:p>
            <a:pPr algn="r">
              <a:buNone/>
            </a:pPr>
            <a:r>
              <a:rPr lang="ar-EG" b="1" dirty="0"/>
              <a:t>-1 سیاسة السلامة والصحة : وھي نص التزام واضح یعكس ویاكد التزام ادارة المؤسسة بالسلامة</a:t>
            </a:r>
          </a:p>
          <a:p>
            <a:pPr algn="r">
              <a:buNone/>
            </a:pPr>
            <a:r>
              <a:rPr lang="ar-EG" b="1" dirty="0"/>
              <a:t>والصحة المھنیة علي جمیع المستویات وبالاخص في الادارة العلیا للمؤسسة ویحتوى على</a:t>
            </a:r>
          </a:p>
          <a:p>
            <a:pPr algn="r">
              <a:buNone/>
            </a:pPr>
            <a:r>
              <a:rPr lang="ar-EG" b="1" dirty="0"/>
              <a:t>الاھداف و المستھدف</a:t>
            </a:r>
          </a:p>
          <a:p>
            <a:pPr algn="r">
              <a:buNone/>
            </a:pPr>
            <a:r>
              <a:rPr lang="ar-EG" b="1" dirty="0"/>
              <a:t>-2 التنظیم : اطار محدد للادوار والمسؤلیات من الادارة العلیا وصولا الي العاملیین فیما یتعلق</a:t>
            </a:r>
          </a:p>
          <a:p>
            <a:pPr algn="r">
              <a:buNone/>
            </a:pPr>
            <a:r>
              <a:rPr lang="ar-EG" b="1" dirty="0"/>
              <a:t>بمسؤلیاتھم بالسلامة والصحة المھنیة</a:t>
            </a:r>
          </a:p>
          <a:p>
            <a:pPr algn="r">
              <a:buNone/>
            </a:pPr>
            <a:r>
              <a:rPr lang="ar-EG" b="1" dirty="0"/>
              <a:t>-3 التخطیط والتنفیذ: وھو وضع ترتیبات واجراءات الصحة والسلامة لتنفیذ سیاسة السلامة ویشمل</a:t>
            </a:r>
          </a:p>
          <a:p>
            <a:pPr algn="r">
              <a:buNone/>
            </a:pPr>
            <a:r>
              <a:rPr lang="ar-EG" b="1" dirty="0"/>
              <a:t>تحدید المخاطر وتتقییمھا وووضع حلول التحكم والسیطرة علي مخاطر بیئة العمل ، ووضع</a:t>
            </a:r>
          </a:p>
          <a:p>
            <a:pPr algn="r">
              <a:buNone/>
            </a:pPr>
            <a:r>
              <a:rPr lang="ar-EG" b="1" dirty="0"/>
              <a:t>الترتیبات لحالات الطوارىء بالمؤسسة</a:t>
            </a:r>
          </a:p>
          <a:p>
            <a:pPr algn="r">
              <a:buNone/>
            </a:pPr>
            <a:r>
              <a:rPr lang="ar-EG" b="1" dirty="0"/>
              <a:t>-4 التقییم : وضع اسالیب رصد ( مؤشر استباقي – مؤشر رد الفعل ) وتققیم ما تم عملھ من</a:t>
            </a:r>
          </a:p>
          <a:p>
            <a:pPr algn="r">
              <a:buNone/>
            </a:pPr>
            <a:r>
              <a:rPr lang="ar-EG" b="1" dirty="0"/>
              <a:t>الترتیبات التي وضعت موضع التنفیذ للحد اولتقلیل المخاطر ، و بیان مدى كفائتھا بتقلیل</a:t>
            </a:r>
          </a:p>
          <a:p>
            <a:pPr algn="r">
              <a:buNone/>
            </a:pPr>
            <a:r>
              <a:rPr lang="ar-EG" b="1" dirty="0"/>
              <a:t>مستوى الخطر، ایضا یشمل قیاس ما تم تنفیذة و ما اقر بالسیاسة وھل تم تنفیذه طبقا لما خطط</a:t>
            </a:r>
          </a:p>
          <a:p>
            <a:pPr algn="r">
              <a:buNone/>
            </a:pPr>
            <a:r>
              <a:rPr lang="ar-EG" b="1" dirty="0"/>
              <a:t>لھ ام لا</a:t>
            </a:r>
          </a:p>
          <a:p>
            <a:pPr algn="r">
              <a:buNone/>
            </a:pPr>
            <a:r>
              <a:rPr lang="ar-EG" b="1" dirty="0"/>
              <a:t>-5 التدقیق والمراجعة : یجب وضع ترتیبات مستقلة ومنتظمة ومحدده لمراجعة نظام ادارة السلامة</a:t>
            </a:r>
          </a:p>
          <a:p>
            <a:pPr algn="r">
              <a:buNone/>
            </a:pPr>
            <a:r>
              <a:rPr lang="ar-EG" b="1" dirty="0"/>
              <a:t>والصحة المھنیة لضمان ان جمیع اجزاء النظام تعمل جیدا و ان جمیع اجزاء النظام تعمل بشكل</a:t>
            </a:r>
          </a:p>
          <a:p>
            <a:pPr algn="r">
              <a:buNone/>
            </a:pPr>
            <a:r>
              <a:rPr lang="ar-EG" b="1" dirty="0"/>
              <a:t>سلیم ، وتكشف اى نقاط ضعف بنظام السلامة والصحة بالمؤسسة و مراجعة نظام السلامة</a:t>
            </a:r>
          </a:p>
          <a:p>
            <a:pPr algn="r">
              <a:buNone/>
            </a:pPr>
            <a:r>
              <a:rPr lang="ar-EG" b="1" dirty="0"/>
              <a:t>لتحسینة و تطویرة</a:t>
            </a:r>
          </a:p>
          <a:p>
            <a:pPr algn="r">
              <a:buNone/>
            </a:pPr>
            <a:r>
              <a:rPr lang="ar-EG" b="1" dirty="0"/>
              <a:t>-6 التحسین المستمر: یھدف الى التحسین المستمر فى كافة اجزاء النظام و تحسینھ باستمرار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ar-EG" b="1" dirty="0"/>
              <a:t>. اعط معنى لمصطلح الخطر المحتمل</a:t>
            </a:r>
          </a:p>
          <a:p>
            <a:pPr algn="r">
              <a:buNone/>
            </a:pPr>
            <a:r>
              <a:rPr lang="ar-EG" b="1" dirty="0"/>
              <a:t>الخطر المحتمل : ھو اي شئ من المحتمل ان یسبب ضرر او خسارة</a:t>
            </a:r>
          </a:p>
          <a:p>
            <a:pPr algn="r">
              <a:buNone/>
            </a:pPr>
            <a:r>
              <a:rPr lang="en-US" b="1" dirty="0"/>
              <a:t>Risk 11 . </a:t>
            </a:r>
            <a:r>
              <a:rPr lang="ar-EG" b="1" dirty="0"/>
              <a:t>اعط معنى لمصطلح مخاطرة</a:t>
            </a:r>
          </a:p>
          <a:p>
            <a:pPr algn="r">
              <a:buNone/>
            </a:pPr>
            <a:r>
              <a:rPr lang="ar-EG" b="1" dirty="0"/>
              <a:t>مخاطرة :ھو الدمج بین احتمالیة وقع الحدث الخطر وعواقب ومخرجات ھذا الحدث</a:t>
            </a:r>
          </a:p>
          <a:p>
            <a:pPr algn="r">
              <a:buNone/>
            </a:pPr>
            <a:r>
              <a:rPr lang="ar-EG" b="1" dirty="0"/>
              <a:t>12 . حدد اربعة وسائل لتحدید الاخطار المحتملة والتى یمكن ان تستخدم فى مكان العمل ؟</a:t>
            </a:r>
          </a:p>
          <a:p>
            <a:pPr algn="r">
              <a:buNone/>
            </a:pPr>
            <a:r>
              <a:rPr lang="ar-EG" b="1" dirty="0"/>
              <a:t>-1 التفتیش والمراجعة في بیئة العمل</a:t>
            </a:r>
          </a:p>
          <a:p>
            <a:pPr algn="r">
              <a:buNone/>
            </a:pPr>
            <a:r>
              <a:rPr lang="ar-EG" b="1" dirty="0"/>
              <a:t>-2 ملاحظة المھام والانشطة في مكان العمل مباشرة</a:t>
            </a:r>
          </a:p>
          <a:p>
            <a:pPr algn="r">
              <a:buNone/>
            </a:pPr>
            <a:r>
              <a:rPr lang="ar-EG" b="1" dirty="0"/>
              <a:t>-3 تحلیل سجلات الحوادث الوشیكة واعتلال الصحة بالمؤسسة</a:t>
            </a:r>
          </a:p>
          <a:p>
            <a:pPr algn="r">
              <a:buNone/>
            </a:pPr>
            <a:r>
              <a:rPr lang="ar-EG" b="1" dirty="0"/>
              <a:t>-4 المتطلبات القانونیة الخاصة ببیئة العمل (قانون خاص بصناعة الاسمنت )</a:t>
            </a:r>
          </a:p>
          <a:p>
            <a:pPr algn="r">
              <a:buNone/>
            </a:pPr>
            <a:r>
              <a:rPr lang="en-US" b="1" dirty="0"/>
              <a:t>(OSHA – ILO – ISO - OHSAS) -5 </a:t>
            </a:r>
            <a:r>
              <a:rPr lang="ar-EG" b="1" dirty="0"/>
              <a:t>الارشادات والكتیبات الدولیة عمل امن مثل</a:t>
            </a:r>
          </a:p>
          <a:p>
            <a:pPr algn="r">
              <a:buNone/>
            </a:pPr>
            <a:r>
              <a:rPr lang="en-US" b="1" dirty="0"/>
              <a:t>(JSA) -6 </a:t>
            </a:r>
            <a:r>
              <a:rPr lang="ar-EG" b="1" dirty="0"/>
              <a:t>تحلیل المخاطر الوظیفیة</a:t>
            </a:r>
          </a:p>
          <a:p>
            <a:pPr algn="r">
              <a:buNone/>
            </a:pPr>
            <a:r>
              <a:rPr lang="ar-EG" b="1" dirty="0"/>
              <a:t>-7 شكاوى العاملین بمكان العمل المتعلقة بالسلامة والصحة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0000" lnSpcReduction="20000"/>
          </a:bodyPr>
          <a:lstStyle/>
          <a:p>
            <a:pPr marL="0" indent="0" algn="r">
              <a:buNone/>
            </a:pPr>
            <a:r>
              <a:rPr lang="ar-EG" b="1" dirty="0"/>
              <a:t>. لخص الاجراءات الفوریة التى یجب اتخازھا بعد وقوع حادثة اصابة رئیسیة فى مكان العمل ؟</a:t>
            </a:r>
          </a:p>
          <a:p>
            <a:pPr marL="0" indent="0" algn="r">
              <a:buNone/>
            </a:pPr>
            <a:r>
              <a:rPr lang="ar-EG" b="1" dirty="0"/>
              <a:t>-1 توفیر خدمة الاسعافات الاولیة والخدمة الطبیة في مكان الحادث للمصابین و نقلھم بالاسعاف</a:t>
            </a:r>
          </a:p>
          <a:p>
            <a:pPr marL="0" indent="0" algn="r">
              <a:buNone/>
            </a:pPr>
            <a:r>
              <a:rPr lang="ar-EG" b="1" dirty="0"/>
              <a:t>لتلقى الخدمة الطبیة بالمستشفى</a:t>
            </a:r>
          </a:p>
          <a:p>
            <a:pPr marL="0" indent="0" algn="r">
              <a:buNone/>
            </a:pPr>
            <a:r>
              <a:rPr lang="ar-EG" b="1" dirty="0"/>
              <a:t>-2 تأمین مكان الحادث وعزلھ لحمایة الاخرین من المخاطر و لعم العبث بالادلة بمكان الحادث</a:t>
            </a:r>
          </a:p>
          <a:p>
            <a:pPr marL="0" indent="0" algn="r">
              <a:buNone/>
            </a:pPr>
            <a:r>
              <a:rPr lang="ar-EG" b="1" dirty="0"/>
              <a:t>-3 الحفاظ علي الادلة وعدم العبث بھا</a:t>
            </a:r>
          </a:p>
          <a:p>
            <a:pPr marL="0" indent="0" algn="r">
              <a:buNone/>
            </a:pPr>
            <a:r>
              <a:rPr lang="ar-EG" b="1" dirty="0"/>
              <a:t>-4 الابلاغ عن الحادث بكتابة تقریر الابلاغ عن الحادث و ابلاغ ادارة المؤسسة</a:t>
            </a:r>
          </a:p>
          <a:p>
            <a:pPr marL="0" indent="0" algn="r">
              <a:buNone/>
            </a:pPr>
            <a:r>
              <a:rPr lang="ar-EG" b="1" dirty="0"/>
              <a:t>-5 الاتصال باقارب المصابین في الحادث و ابلاغھم بالحادث</a:t>
            </a:r>
          </a:p>
          <a:p>
            <a:pPr marL="0" indent="0" algn="r">
              <a:buNone/>
            </a:pPr>
            <a:r>
              <a:rPr lang="ar-EG" b="1" dirty="0"/>
              <a:t>-6 اخطار الجھات المطبقة للقانون و شركات التامین</a:t>
            </a:r>
          </a:p>
          <a:p>
            <a:pPr marL="0" indent="0" algn="r">
              <a:buNone/>
            </a:pPr>
            <a:r>
              <a:rPr lang="ar-EG" b="1" dirty="0"/>
              <a:t>-7 تسجیل اسماء الشھود للحادث وبداء اجراءات التحقیق في الحادث</a:t>
            </a:r>
          </a:p>
          <a:p>
            <a:pPr marL="0" indent="0" algn="r">
              <a:buNone/>
            </a:pPr>
            <a:r>
              <a:rPr lang="ar-EG" b="1" dirty="0"/>
              <a:t>-8 تشكیل فریق تحقیق الحادث و اتباع نظام ممنھج للتعرف على الاسباب الجذریة للحادث</a:t>
            </a:r>
          </a:p>
          <a:p>
            <a:pPr marL="0" indent="0" algn="r">
              <a:buNone/>
            </a:pPr>
            <a:r>
              <a:rPr lang="ar-EG" b="1" dirty="0"/>
              <a:t>-9 مقابلة الشھود و تسجیل افادتھم</a:t>
            </a:r>
          </a:p>
          <a:p>
            <a:pPr marL="0" indent="0" algn="r">
              <a:buNone/>
            </a:pPr>
            <a:r>
              <a:rPr lang="ar-EG" b="1" dirty="0"/>
              <a:t>-10 وضع الحلول للسیطرة و منع تكرار الاسباب الجذریة المؤدیة للحادث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ar-EG" b="1" dirty="0"/>
              <a:t>. حدد الوثائق التى یمكن فحصھا عند مراجعة نظام ادارة الصحة والسلامة الخاص باحدى المنظمات ؟</a:t>
            </a:r>
          </a:p>
          <a:p>
            <a:pPr marL="0" indent="0" algn="r">
              <a:buNone/>
            </a:pPr>
            <a:r>
              <a:rPr lang="ar-EG" b="1" dirty="0"/>
              <a:t>-1 فحص سیاسة الصحة والسلامة المھنیة للمؤسسة 8- تصاریح العمل</a:t>
            </a:r>
          </a:p>
          <a:p>
            <a:pPr marL="0" indent="0" algn="r">
              <a:buNone/>
            </a:pPr>
            <a:r>
              <a:rPr lang="ar-EG" b="1" dirty="0"/>
              <a:t>بالمؤسسة</a:t>
            </a:r>
          </a:p>
          <a:p>
            <a:pPr marL="0" indent="0" algn="r">
              <a:buNone/>
            </a:pPr>
            <a:r>
              <a:rPr lang="ar-EG" b="1" dirty="0"/>
              <a:t>-2 سجلات تقییم المخاطر</a:t>
            </a:r>
          </a:p>
          <a:p>
            <a:pPr marL="0" indent="0" algn="r">
              <a:buNone/>
            </a:pPr>
            <a:r>
              <a:rPr lang="ar-EG" b="1" dirty="0"/>
              <a:t>-3 سجلات التدریب</a:t>
            </a:r>
          </a:p>
          <a:p>
            <a:pPr marL="0" indent="0" algn="r">
              <a:buNone/>
            </a:pPr>
            <a:r>
              <a:rPr lang="ar-EG" b="1" dirty="0"/>
              <a:t>-4 محاضر اجتماعات لجان السلامة والصحة</a:t>
            </a:r>
          </a:p>
          <a:p>
            <a:pPr marL="0" indent="0" algn="r">
              <a:buNone/>
            </a:pPr>
            <a:r>
              <a:rPr lang="ar-EG" b="1" dirty="0"/>
              <a:t>-5 سجلات تقاریر التدقیق الداخلي والخارجى للمؤسسة</a:t>
            </a:r>
          </a:p>
          <a:p>
            <a:pPr marL="0" indent="0" algn="r">
              <a:buNone/>
            </a:pPr>
            <a:r>
              <a:rPr lang="ar-EG" b="1" dirty="0"/>
              <a:t>-6 سجلات الحوادث والحوادث الوشیكة</a:t>
            </a:r>
          </a:p>
          <a:p>
            <a:pPr marL="0" indent="0" algn="r">
              <a:buNone/>
            </a:pPr>
            <a:r>
              <a:rPr lang="ar-EG" b="1" dirty="0"/>
              <a:t>-7 سجل المخالفات من الجھات المطبقة للقانون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400" b="1" dirty="0"/>
              <a:t>. حدد العوامل التى یجب مراعاتھاةعند تطویر برنامج التدریب الخاص بالصحة والسلامة؟</a:t>
            </a:r>
          </a:p>
          <a:p>
            <a:pPr algn="r">
              <a:buNone/>
            </a:pPr>
            <a:r>
              <a:rPr lang="ar-EG" sz="2400" b="1" dirty="0"/>
              <a:t>-1 تحلیل الاحتیاجات التدریبیة للعاملین في المؤسسة</a:t>
            </a:r>
          </a:p>
          <a:p>
            <a:pPr algn="r">
              <a:buNone/>
            </a:pPr>
            <a:r>
              <a:rPr lang="ar-EG" sz="2400" b="1" dirty="0" smtClean="0"/>
              <a:t>-</a:t>
            </a:r>
            <a:r>
              <a:rPr lang="ar-EG" sz="2400" b="1" dirty="0"/>
              <a:t>2 تحدید الانشطة التي تقوم بھا المؤسسة</a:t>
            </a:r>
          </a:p>
          <a:p>
            <a:pPr algn="r">
              <a:buNone/>
            </a:pPr>
            <a:r>
              <a:rPr lang="ar-EG" sz="2400" b="1" dirty="0"/>
              <a:t>-3 ماھي المخاطر الناتجة من انشطة المؤسسة</a:t>
            </a:r>
          </a:p>
          <a:p>
            <a:pPr algn="r">
              <a:buNone/>
            </a:pPr>
            <a:r>
              <a:rPr lang="ar-EG" sz="2400" b="1" dirty="0"/>
              <a:t>-4 تاریخ الحوادث في المؤسسة</a:t>
            </a:r>
          </a:p>
          <a:p>
            <a:pPr algn="r">
              <a:buNone/>
            </a:pPr>
            <a:r>
              <a:rPr lang="ar-EG" sz="2400" b="1" dirty="0"/>
              <a:t>-5 مستوي تعلیم ومعرفة العاملیین بمخاطر بیئة العمل و مستوي خبراتھم</a:t>
            </a:r>
          </a:p>
          <a:p>
            <a:pPr algn="r">
              <a:buNone/>
            </a:pPr>
            <a:r>
              <a:rPr lang="ar-EG" sz="2400" b="1" dirty="0"/>
              <a:t>-6 معرفة النقاط التي بھا قصور لدي العامل</a:t>
            </a:r>
          </a:p>
          <a:p>
            <a:pPr algn="r">
              <a:buNone/>
            </a:pPr>
            <a:r>
              <a:rPr lang="ar-EG" sz="2400" b="1" dirty="0"/>
              <a:t>-7 نوع التدریب اذا كان تدریب داخل المؤسسة او خارج المؤسسة</a:t>
            </a:r>
          </a:p>
          <a:p>
            <a:pPr algn="r">
              <a:buNone/>
            </a:pPr>
            <a:r>
              <a:rPr lang="ar-EG" sz="2400" b="1" dirty="0"/>
              <a:t>-8 الوقت الازم والتجھیزات الخاصة بالتدریب مثل القاعات والمحتوي العلمي للدورة</a:t>
            </a:r>
          </a:p>
          <a:p>
            <a:pPr algn="r">
              <a:buNone/>
            </a:pPr>
            <a:r>
              <a:rPr lang="ar-EG" sz="2400" b="1" dirty="0"/>
              <a:t>-9 كفاءة </a:t>
            </a:r>
            <a:r>
              <a:rPr lang="ar-EG" sz="2400" b="1" dirty="0" smtClean="0"/>
              <a:t>المدربی</a:t>
            </a:r>
            <a:r>
              <a:rPr lang="ar-EG" sz="2400" b="1" dirty="0"/>
              <a:t>ن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ar-EG" sz="2000" b="1" dirty="0"/>
              <a:t>. اعط اسبابا لاھمیة الاحتفاظ بسجل للتدریب لكل عامل بالنسبة لصاحب العامل ؟</a:t>
            </a:r>
          </a:p>
          <a:p>
            <a:pPr algn="r">
              <a:buNone/>
            </a:pPr>
            <a:r>
              <a:rPr lang="ar-EG" sz="2000" b="1" dirty="0"/>
              <a:t>-1 لمراقبة اداء العامل بما یختص السلامة والصحة المھنیة</a:t>
            </a:r>
          </a:p>
          <a:p>
            <a:pPr algn="r">
              <a:buNone/>
            </a:pPr>
            <a:r>
              <a:rPr lang="ar-EG" sz="2000" b="1" dirty="0"/>
              <a:t>-2 لتحدید موعد التدریب التشیطي لھذا العامل</a:t>
            </a:r>
          </a:p>
          <a:p>
            <a:pPr algn="r">
              <a:buNone/>
            </a:pPr>
            <a:r>
              <a:rPr lang="ar-EG" sz="2000" b="1" dirty="0"/>
              <a:t>-3 دلیل یتم الرجوع الیھ في تحقیقات الحوادث بالمؤسسة</a:t>
            </a:r>
          </a:p>
          <a:p>
            <a:pPr algn="r">
              <a:buNone/>
            </a:pPr>
            <a:r>
              <a:rPr lang="ar-EG" sz="2000" b="1" dirty="0"/>
              <a:t>-4 مستند یمكن الرجوع الیھ في عملیات التدقیق لمراجعة السلامة والصحة المھنیة</a:t>
            </a:r>
          </a:p>
          <a:p>
            <a:pPr algn="r">
              <a:buNone/>
            </a:pPr>
            <a:r>
              <a:rPr lang="ar-EG" sz="2000" b="1" dirty="0"/>
              <a:t>-5 لمعرفة عدد العاملین الحاصلین علي تدریب معین وعدد العاملین الغیر حاصلین علي ھذا التدریب</a:t>
            </a:r>
          </a:p>
          <a:p>
            <a:pPr algn="r">
              <a:buNone/>
            </a:pPr>
            <a:r>
              <a:rPr lang="ar-EG" sz="2000" b="1" dirty="0"/>
              <a:t>-6 متطلب قانوني یمكن الرجوع الیھ في اي وقت</a:t>
            </a:r>
          </a:p>
          <a:p>
            <a:pPr algn="r">
              <a:buNone/>
            </a:pPr>
            <a:r>
              <a:rPr lang="ar-EG" sz="2000" b="1" dirty="0"/>
              <a:t>17 . لخص المواصفات الرئیسیة للتفتیش على الصحة والسلامة ؟</a:t>
            </a:r>
          </a:p>
          <a:p>
            <a:pPr algn="r">
              <a:buNone/>
            </a:pPr>
            <a:r>
              <a:rPr lang="ar-EG" sz="2000" b="1" dirty="0"/>
              <a:t>-التفتیش بمكان العمل بقائمة الفحص ( مثل قائمة فحص المعدات – قائمة فحص مكان العمل )</a:t>
            </a:r>
          </a:p>
          <a:p>
            <a:pPr algn="r">
              <a:buNone/>
            </a:pPr>
            <a:r>
              <a:rPr lang="ar-EG" sz="2000" b="1" dirty="0"/>
              <a:t>-2 اختیار اماكن محددة والتفتیش علیھا في وقت واحد</a:t>
            </a:r>
          </a:p>
          <a:p>
            <a:pPr algn="r">
              <a:buNone/>
            </a:pPr>
            <a:r>
              <a:rPr lang="ar-EG" sz="2000" b="1" dirty="0"/>
              <a:t>-3 یجب ان لا یستغرق وقت طویل</a:t>
            </a:r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400" b="1" dirty="0"/>
              <a:t>. لخص المواصفات الرئیسیة للتدقیق على الصحة والسلامة ؟</a:t>
            </a:r>
          </a:p>
          <a:p>
            <a:pPr algn="r">
              <a:buNone/>
            </a:pPr>
            <a:r>
              <a:rPr lang="ar-EG" sz="2400" dirty="0"/>
              <a:t>-1 </a:t>
            </a:r>
            <a:r>
              <a:rPr lang="ar-EG" sz="2400" b="1" dirty="0"/>
              <a:t>یتحقق من نظام الصحة والسلامة المھنیة و یجب ان یكون لھ مرجع</a:t>
            </a:r>
          </a:p>
          <a:p>
            <a:pPr algn="r">
              <a:buNone/>
            </a:pPr>
            <a:r>
              <a:rPr lang="ar-EG" sz="2400" dirty="0"/>
              <a:t>-2 </a:t>
            </a:r>
            <a:r>
              <a:rPr lang="ar-EG" sz="2400" b="1" dirty="0"/>
              <a:t>یتضمن مقابلات، والتحقق من الوثائق و السجلات</a:t>
            </a:r>
          </a:p>
          <a:p>
            <a:pPr algn="r">
              <a:buNone/>
            </a:pPr>
            <a:r>
              <a:rPr lang="ar-EG" sz="2400" b="1" dirty="0"/>
              <a:t>-3 -یحدد ویكشف إخفاقات نظام إدارة السلامة والصحة المھنیة كتدبیر استباقي</a:t>
            </a:r>
          </a:p>
          <a:p>
            <a:pPr algn="r">
              <a:buNone/>
            </a:pPr>
            <a:r>
              <a:rPr lang="ar-EG" sz="2400" b="1" dirty="0"/>
              <a:t>یجب ان تكون عملیة التدقیق لھا مرجع او مواصفة دولیة ، وینتھى باصدار تقریر التدقیق للادارة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ar-EG" sz="2000" b="1" dirty="0"/>
              <a:t>. منظمة لدیھا زیادة فى عدد حوادث المناولة الیدویة والمشاكل الصحیة زات الصلة _حدد مصدر</a:t>
            </a:r>
          </a:p>
          <a:p>
            <a:pPr algn="r">
              <a:buNone/>
            </a:pPr>
            <a:r>
              <a:rPr lang="ar-EG" sz="2000" b="1" dirty="0"/>
              <a:t>المعلومات التى یمكن توفیرھا للمساعدة فى تقلیل عوامل المخاطر التى یتعرض لھا العوامل ؟</a:t>
            </a:r>
          </a:p>
          <a:p>
            <a:pPr algn="r">
              <a:buNone/>
            </a:pPr>
            <a:r>
              <a:rPr lang="ar-EG" sz="2000" b="1" dirty="0"/>
              <a:t>-1 سیاسة الشركة الداخلیة بما یتعلق بأعمال المناولة الیدویة</a:t>
            </a:r>
          </a:p>
          <a:p>
            <a:pPr algn="r">
              <a:buNone/>
            </a:pPr>
            <a:r>
              <a:rPr lang="ar-EG" sz="2000" b="1" dirty="0"/>
              <a:t>-2 تقاریر التفتیش و تقاریر التدقیق بما یتعلق بأعمال المناولة الیدویة</a:t>
            </a:r>
          </a:p>
          <a:p>
            <a:pPr algn="r">
              <a:buNone/>
            </a:pPr>
            <a:r>
              <a:rPr lang="ar-EG" sz="2000" b="1" dirty="0"/>
              <a:t>-3 تقییم المخاطر وسجلات المخاطر بما یتعلق بأعمال المناولة الیدویة</a:t>
            </a:r>
          </a:p>
          <a:p>
            <a:pPr algn="r">
              <a:buNone/>
            </a:pPr>
            <a:r>
              <a:rPr lang="ar-EG" sz="2000" b="1" dirty="0"/>
              <a:t>-4 سجلات الابلاغ عن الحوادث وتقاریر التحقیق بھا التي تتعلق بأعمال المناولة الیدویة</a:t>
            </a:r>
          </a:p>
          <a:p>
            <a:pPr algn="r">
              <a:buNone/>
            </a:pPr>
            <a:r>
              <a:rPr lang="ar-EG" sz="2000" b="1" dirty="0"/>
              <a:t>-5 قوانین العمل بالدولة المتعلقة بالمناولة الیدویة</a:t>
            </a:r>
          </a:p>
          <a:p>
            <a:pPr algn="r">
              <a:buNone/>
            </a:pPr>
            <a:r>
              <a:rPr lang="ar-EG" sz="2000" b="1" dirty="0"/>
              <a:t>-6 المواصفات والمعاھدات الدولیة الخاصة بأعمال المناولة الیدویة</a:t>
            </a:r>
          </a:p>
          <a:p>
            <a:pPr algn="r">
              <a:buNone/>
            </a:pPr>
            <a:r>
              <a:rPr lang="ar-EG" sz="2000" b="1" dirty="0"/>
              <a:t>-7 شكاوى العاملین المتعلقة بالمناولة الیدویة</a:t>
            </a:r>
          </a:p>
          <a:p>
            <a:pPr algn="r">
              <a:buNone/>
            </a:pPr>
            <a:r>
              <a:rPr lang="ar-EG" sz="2000" b="1" dirty="0"/>
              <a:t>-8 تقریر كفاءة التدریب المتعلق بالمناولة الیدویة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10000"/>
          </a:bodyPr>
          <a:lstStyle/>
          <a:p>
            <a:pPr algn="r">
              <a:buNone/>
            </a:pPr>
            <a:r>
              <a:rPr lang="ar-EG" b="1" dirty="0"/>
              <a:t>لخص ادوار الصحة والاسلامة المھنیة ومسؤلیات</a:t>
            </a:r>
          </a:p>
          <a:p>
            <a:pPr algn="r">
              <a:buNone/>
            </a:pPr>
            <a:r>
              <a:rPr lang="ar-EG" b="1" dirty="0"/>
              <a:t>الاعضاء المنتدبین وكبار المدیرین</a:t>
            </a:r>
          </a:p>
          <a:p>
            <a:pPr algn="r">
              <a:buNone/>
            </a:pPr>
            <a:r>
              <a:rPr lang="ar-EG" b="1" dirty="0"/>
              <a:t>الرؤساء</a:t>
            </a:r>
          </a:p>
          <a:p>
            <a:pPr algn="r">
              <a:buNone/>
            </a:pPr>
            <a:r>
              <a:rPr lang="ar-EG" b="1" dirty="0"/>
              <a:t>العمال</a:t>
            </a:r>
          </a:p>
          <a:p>
            <a:pPr algn="r">
              <a:buNone/>
            </a:pPr>
            <a:r>
              <a:rPr lang="ar-EG" b="1" dirty="0"/>
              <a:t>الاشخاص اصحاب المھام الاولیة للصحة والسلامة مثل مسؤول الصحة </a:t>
            </a:r>
            <a:r>
              <a:rPr lang="ar-EG" b="1" dirty="0" smtClean="0"/>
              <a:t>والسلامة</a:t>
            </a:r>
            <a:endParaRPr lang="en-US" b="1" dirty="0" smtClean="0"/>
          </a:p>
          <a:p>
            <a:pPr algn="r">
              <a:buNone/>
            </a:pPr>
            <a:r>
              <a:rPr lang="ar-EG" b="1" u="sng" dirty="0"/>
              <a:t>الاعضاء المتدبین وكبار المدیرین:</a:t>
            </a:r>
          </a:p>
          <a:p>
            <a:pPr algn="r">
              <a:buNone/>
            </a:pPr>
            <a:r>
              <a:rPr lang="ar-EG" b="1" dirty="0"/>
              <a:t>-1 وضع سیاسة الصحة والسلامة المھنیة للمؤسسة</a:t>
            </a:r>
          </a:p>
          <a:p>
            <a:pPr algn="r">
              <a:buNone/>
            </a:pPr>
            <a:r>
              <a:rPr lang="ar-EG" b="1" dirty="0"/>
              <a:t>-2 توفیر موارد مالیة كافیة لتفیذ سیاسة السلامة</a:t>
            </a:r>
          </a:p>
          <a:p>
            <a:pPr algn="r">
              <a:buNone/>
            </a:pPr>
            <a:r>
              <a:rPr lang="ar-EG" b="1" dirty="0"/>
              <a:t>-3 تحدید الادوار والمسؤلیات والھیكل التنظیمي للمؤسسة</a:t>
            </a:r>
          </a:p>
          <a:p>
            <a:pPr algn="r">
              <a:buNone/>
            </a:pPr>
            <a:r>
              <a:rPr lang="ar-EG" b="1" dirty="0"/>
              <a:t>-4 تعیین واحد او اكثر من المختصین للاشراف علي منظومة السلامة</a:t>
            </a:r>
          </a:p>
          <a:p>
            <a:pPr algn="r">
              <a:buNone/>
            </a:pPr>
            <a:r>
              <a:rPr lang="ar-EG" b="1" dirty="0"/>
              <a:t>-5 مراجعة اداء نظام السلامة لضمان تحقیق الاھداف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000" b="1" dirty="0"/>
              <a:t>20 . لخص العوامل التى یجب مراعاتھا عند تطویر نظام العمل الامن ؟</a:t>
            </a:r>
          </a:p>
          <a:p>
            <a:pPr algn="r">
              <a:buNone/>
            </a:pPr>
            <a:r>
              <a:rPr lang="ar-EG" sz="2000" b="1" dirty="0"/>
              <a:t>-1 الافراد : من ھو العامل وماھو مستوي التقنیھ لدیھ وكم الافراد الذین یعملون في المھمة</a:t>
            </a:r>
          </a:p>
          <a:p>
            <a:pPr algn="r">
              <a:buNone/>
            </a:pPr>
            <a:r>
              <a:rPr lang="ar-EG" sz="2000" b="1" dirty="0" smtClean="0"/>
              <a:t>-</a:t>
            </a:r>
            <a:r>
              <a:rPr lang="ar-EG" sz="2000" b="1" dirty="0"/>
              <a:t>2 المعدات : ماھي المعدات التي تستخدم وھل بحاجة الي اصلاح</a:t>
            </a:r>
          </a:p>
          <a:p>
            <a:pPr algn="r">
              <a:buNone/>
            </a:pPr>
            <a:r>
              <a:rPr lang="ar-EG" sz="2000" b="1" dirty="0"/>
              <a:t>-3 ماھي معدات السلامة ومھمات الوقایة الشخصیة</a:t>
            </a:r>
          </a:p>
          <a:p>
            <a:pPr algn="r">
              <a:buNone/>
            </a:pPr>
            <a:r>
              <a:rPr lang="ar-EG" sz="2000" b="1" dirty="0"/>
              <a:t>-4 ماھي المخاطر المرتبطة بالوظیفة والمعدات</a:t>
            </a:r>
          </a:p>
          <a:p>
            <a:pPr algn="r">
              <a:buNone/>
            </a:pPr>
            <a:r>
              <a:rPr lang="ar-EG" sz="2000" b="1" dirty="0"/>
              <a:t>-5 المواد: ماھي المواد التي سیتم استخدامھا اثناء العمل</a:t>
            </a:r>
          </a:p>
          <a:p>
            <a:pPr algn="r">
              <a:buNone/>
            </a:pPr>
            <a:r>
              <a:rPr lang="ar-EG" sz="2000" b="1" dirty="0"/>
              <a:t>-6 ماھي اخطار ھذه المواد وكیفیة التخلص من نفایات ھذه المواد</a:t>
            </a:r>
          </a:p>
          <a:p>
            <a:pPr algn="r">
              <a:buNone/>
            </a:pPr>
            <a:r>
              <a:rPr lang="ar-EG" sz="2000" b="1" dirty="0"/>
              <a:t>-7 البیئة : ماھي البیئة التي سیجري بھا الاعمال مثل الضوء ودرجة الحرارة</a:t>
            </a:r>
          </a:p>
          <a:p>
            <a:pPr algn="r">
              <a:buNone/>
            </a:pPr>
            <a:r>
              <a:rPr lang="ar-EG" sz="2000" b="1" dirty="0"/>
              <a:t>-8 مستوى كفاءة العاملین و مستوى تدریبھم</a:t>
            </a:r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000" b="1" dirty="0"/>
              <a:t>. لخص اسباب اھمیة ادراك جمیع الاشخاص فى المنظمة لادوارھم ومسئولیاتھم المتعلقة بالصحة</a:t>
            </a:r>
          </a:p>
          <a:p>
            <a:pPr algn="r">
              <a:buNone/>
            </a:pPr>
            <a:r>
              <a:rPr lang="ar-EG" sz="2000" b="1" dirty="0"/>
              <a:t>والسلامة ؟</a:t>
            </a:r>
          </a:p>
          <a:p>
            <a:pPr algn="r">
              <a:buNone/>
            </a:pPr>
            <a:r>
              <a:rPr lang="ar-EG" sz="2000" b="1" dirty="0"/>
              <a:t>من اسباب ادراك جمیع الاشخاص في المنظمة لادوارھم ومسئولیتھم المتعلقة بالصحة والسلامة</a:t>
            </a:r>
          </a:p>
          <a:p>
            <a:pPr algn="r">
              <a:buNone/>
            </a:pPr>
            <a:r>
              <a:rPr lang="ar-EG" sz="2000" b="1" dirty="0"/>
              <a:t>-1 زیادة معنویات واخلاقیات الموظفین</a:t>
            </a:r>
          </a:p>
          <a:p>
            <a:pPr algn="r">
              <a:buNone/>
            </a:pPr>
            <a:r>
              <a:rPr lang="ar-EG" sz="2000" b="1" dirty="0"/>
              <a:t>-2 انخفاض شكاوى الموظفین نتیجة لمنع تضارب الاختصاصات</a:t>
            </a:r>
          </a:p>
          <a:p>
            <a:pPr algn="r">
              <a:buNone/>
            </a:pPr>
            <a:r>
              <a:rPr lang="ar-EG" sz="2000" b="1" dirty="0"/>
              <a:t>-3 زیادة مستویات الامتثال للقواعد والإجراءات</a:t>
            </a:r>
          </a:p>
          <a:p>
            <a:pPr algn="r">
              <a:buNone/>
            </a:pPr>
            <a:r>
              <a:rPr lang="ar-EG" sz="2000" b="1" dirty="0"/>
              <a:t>-4 وذلك لكى یعى كل فرد دورة و مسؤلیاتة بمكان العمل</a:t>
            </a:r>
          </a:p>
          <a:p>
            <a:pPr algn="r">
              <a:buNone/>
            </a:pPr>
            <a:r>
              <a:rPr lang="ar-EG" sz="2000" b="1" dirty="0"/>
              <a:t>-5 وذلك لیعى كل فرد دورة بتقدیم بعض الخدمات مثل الاسعافات الاولیة، او المشاركة بخطة</a:t>
            </a:r>
          </a:p>
          <a:p>
            <a:pPr algn="r">
              <a:buNone/>
            </a:pPr>
            <a:r>
              <a:rPr lang="ar-EG" sz="2000" b="1" dirty="0"/>
              <a:t>الاخلاء، او كمشرف حریق بمكان عملھ</a:t>
            </a:r>
            <a:endParaRPr 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400" b="1" dirty="0"/>
              <a:t>22 . لخص لماذا من المحتمل ان یتعرض الاشخاص الصغار لخطر الاصابة بشكل اكبر فى اماكن العمل ؟</a:t>
            </a:r>
          </a:p>
          <a:p>
            <a:pPr algn="r">
              <a:buNone/>
            </a:pPr>
            <a:r>
              <a:rPr lang="ar-EG" sz="2400" b="1" dirty="0"/>
              <a:t>-1 نقص الخبرة والمعرفة لدیھم</a:t>
            </a:r>
          </a:p>
          <a:p>
            <a:pPr algn="r">
              <a:buNone/>
            </a:pPr>
            <a:r>
              <a:rPr lang="ar-EG" sz="2400" b="1" dirty="0"/>
              <a:t>-2 عدم معرفتھم بمكان العمل</a:t>
            </a:r>
          </a:p>
          <a:p>
            <a:pPr algn="r">
              <a:buNone/>
            </a:pPr>
            <a:r>
              <a:rPr lang="ar-EG" sz="2400" b="1" dirty="0"/>
              <a:t>-3 اكثر عرضة للتاثر بالمواد الخطرة مثل الاشعاع والمواد المسرطنة</a:t>
            </a:r>
          </a:p>
          <a:p>
            <a:pPr algn="r">
              <a:buNone/>
            </a:pPr>
            <a:r>
              <a:rPr lang="ar-EG" sz="2400" b="1" dirty="0"/>
              <a:t>-4 لدیھم روح المخاطرة وحماس زائد للقیام بالاعمال</a:t>
            </a:r>
          </a:p>
          <a:p>
            <a:pPr algn="r">
              <a:buNone/>
            </a:pPr>
            <a:r>
              <a:rPr lang="ar-EG" sz="2400" b="1" dirty="0"/>
              <a:t>-5 عدم اكتمال نمو اجسادھم بالشكل الكامل</a:t>
            </a:r>
          </a:p>
          <a:p>
            <a:pPr algn="r">
              <a:buNone/>
            </a:pPr>
            <a:r>
              <a:rPr lang="ar-EG" sz="2400" b="1" dirty="0"/>
              <a:t>-6 التاثر بمجموعة ضغط الاقران</a:t>
            </a: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62500" lnSpcReduction="20000"/>
          </a:bodyPr>
          <a:lstStyle/>
          <a:p>
            <a:pPr algn="r">
              <a:buNone/>
            </a:pPr>
            <a:r>
              <a:rPr lang="ar-EG" b="1" dirty="0"/>
              <a:t>. لخص كیفیة قیام المنظمة بخفض عوامل المخاطرة التى قد یتعرض لھا المقاولون قبل بدء المشروع واثناء</a:t>
            </a:r>
          </a:p>
          <a:p>
            <a:pPr algn="r">
              <a:buNone/>
            </a:pPr>
            <a:r>
              <a:rPr lang="ar-EG" b="1" dirty="0"/>
              <a:t>العمل فیھ ؟</a:t>
            </a:r>
          </a:p>
          <a:p>
            <a:pPr algn="r">
              <a:buNone/>
            </a:pPr>
            <a:r>
              <a:rPr lang="ar-EG" b="1" dirty="0"/>
              <a:t>قبل بدء المشروع : یجب اختیار مقاول بعنایة علي اساس السلامة والصحة مثل</a:t>
            </a:r>
          </a:p>
          <a:p>
            <a:pPr algn="r">
              <a:buNone/>
            </a:pPr>
            <a:r>
              <a:rPr lang="ar-EG" b="1" dirty="0"/>
              <a:t>-1 نسخة سیاسة الصحة والسلامة بالمقاول</a:t>
            </a:r>
          </a:p>
          <a:p>
            <a:pPr algn="r">
              <a:buNone/>
            </a:pPr>
            <a:r>
              <a:rPr lang="ar-EG" b="1" dirty="0"/>
              <a:t>-2 عملیات تقییم المخاطر وطرق التقییم</a:t>
            </a:r>
          </a:p>
          <a:p>
            <a:pPr algn="r">
              <a:buNone/>
            </a:pPr>
            <a:r>
              <a:rPr lang="ar-EG" b="1" dirty="0"/>
              <a:t>-3 سجلات التدریب الخاصة بموظفین المقاول</a:t>
            </a:r>
          </a:p>
          <a:p>
            <a:pPr algn="r">
              <a:buNone/>
            </a:pPr>
            <a:r>
              <a:rPr lang="ar-EG" b="1" dirty="0"/>
              <a:t>-4 سجلات صیانة ومعاییرة الاجھزة والمعدات لدي المقاول</a:t>
            </a:r>
          </a:p>
          <a:p>
            <a:pPr algn="r">
              <a:buNone/>
            </a:pPr>
            <a:r>
              <a:rPr lang="ar-EG" b="1" dirty="0"/>
              <a:t>-5 سجلات الحوادث لدي المقاول</a:t>
            </a:r>
          </a:p>
          <a:p>
            <a:pPr algn="r">
              <a:buNone/>
            </a:pPr>
            <a:r>
              <a:rPr lang="ar-EG" b="1" dirty="0"/>
              <a:t>-6 سجلات المخالفات والغرامات التي صدرت ضد المقاول</a:t>
            </a:r>
          </a:p>
          <a:p>
            <a:pPr algn="r">
              <a:buNone/>
            </a:pPr>
            <a:r>
              <a:rPr lang="ar-EG" b="1" dirty="0"/>
              <a:t>-7 یوجد لدیھ اخصائي او استشاري سلامة للمشورة</a:t>
            </a:r>
          </a:p>
          <a:p>
            <a:pPr algn="r">
              <a:buNone/>
            </a:pPr>
            <a:r>
              <a:rPr lang="ar-EG" b="1" dirty="0"/>
              <a:t>اثناء العمل بالمشروع :</a:t>
            </a:r>
          </a:p>
          <a:p>
            <a:pPr algn="r">
              <a:buNone/>
            </a:pPr>
            <a:r>
              <a:rPr lang="ar-EG" b="1" dirty="0"/>
              <a:t>-1 مراقبة ورصد الاعمال التي یقوم بھا المقاول</a:t>
            </a:r>
          </a:p>
          <a:p>
            <a:pPr algn="r">
              <a:buNone/>
            </a:pPr>
            <a:r>
              <a:rPr lang="ar-EG" b="1" dirty="0"/>
              <a:t>-2 عملیات تدقیق وتفتیش علي الاعمال التي یقوم بھا المقاول</a:t>
            </a:r>
          </a:p>
          <a:p>
            <a:pPr algn="r">
              <a:buNone/>
            </a:pPr>
            <a:r>
              <a:rPr lang="ar-EG" b="1" dirty="0"/>
              <a:t>-3 تحدید شخص من المنظمة لمتابعة اداء المقاول یومیا فیما یختص السلامة والصحة المھنیة</a:t>
            </a:r>
          </a:p>
          <a:p>
            <a:pPr algn="r">
              <a:buNone/>
            </a:pPr>
            <a:r>
              <a:rPr lang="ar-EG" b="1" dirty="0"/>
              <a:t>-4 مراجعة تقییم المخاطر للاعمال التي بھا خطورة التي یقوم بھا المقاول</a:t>
            </a:r>
          </a:p>
          <a:p>
            <a:pPr algn="r">
              <a:buNone/>
            </a:pPr>
            <a:r>
              <a:rPr lang="ar-EG" b="1" dirty="0"/>
              <a:t>-5 مراجعة سجلات التدریب للعاملین لدي المقاول اثناء العمل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000" b="1" dirty="0"/>
              <a:t>24 . لخص وجوب امتلاك المنظمة لنظام ابلاغ داخلى عن الحوادث ؟</a:t>
            </a:r>
          </a:p>
          <a:p>
            <a:pPr algn="r">
              <a:buNone/>
            </a:pPr>
            <a:r>
              <a:rPr lang="ar-EG" sz="2000" b="1" dirty="0"/>
              <a:t>-1 متطلب قانوني یوجب علي المؤسسة وجود نظام ابلاغ داخلي عن الحوادث</a:t>
            </a:r>
          </a:p>
          <a:p>
            <a:pPr algn="r">
              <a:buNone/>
            </a:pPr>
            <a:r>
              <a:rPr lang="en-US" sz="2000" b="1" dirty="0"/>
              <a:t>(OHSAS -2 </a:t>
            </a:r>
            <a:r>
              <a:rPr lang="ar-EG" sz="2000" b="1" dirty="0"/>
              <a:t>متطلب من متطلبات مواصفات ادارة السلامة والصحة المھنیة مثل ( 18001</a:t>
            </a:r>
          </a:p>
          <a:p>
            <a:pPr algn="r">
              <a:buNone/>
            </a:pPr>
            <a:r>
              <a:rPr lang="ar-EG" sz="2000" b="1" dirty="0"/>
              <a:t>-3 لسھولة رصد واحصاء ومراجعة الحوادث في بیئة العمل</a:t>
            </a:r>
          </a:p>
          <a:p>
            <a:pPr algn="r">
              <a:buNone/>
            </a:pPr>
            <a:r>
              <a:rPr lang="ar-EG" sz="2000" b="1" dirty="0"/>
              <a:t>-4 یسھل الابلاغ عن الحوادث على سرعة الاستجابة لھا مثل سرعة تفعیل خطة الاستجابة</a:t>
            </a:r>
          </a:p>
          <a:p>
            <a:pPr algn="r">
              <a:buNone/>
            </a:pPr>
            <a:r>
              <a:rPr lang="ar-EG" sz="2000" b="1" dirty="0"/>
              <a:t>للطوارىء</a:t>
            </a:r>
            <a:endParaRPr lang="en-US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400" b="1" dirty="0"/>
              <a:t>. حدد لماذا من المحتمل الا یقوم العمال بالابلاغ عن الحوادث اثناء العمل ؟</a:t>
            </a:r>
          </a:p>
          <a:p>
            <a:pPr algn="r">
              <a:buNone/>
            </a:pPr>
            <a:r>
              <a:rPr lang="ar-EG" sz="2400" b="1" dirty="0"/>
              <a:t>-1 قد یكون تقریر الابلاغ عن الحوادث معقد وغیر مرتب</a:t>
            </a:r>
          </a:p>
          <a:p>
            <a:pPr algn="r">
              <a:buNone/>
            </a:pPr>
            <a:r>
              <a:rPr lang="ar-EG" sz="2400" b="1" dirty="0"/>
              <a:t>-2 قد یكون نقص في المعلومات الاداریة للعمال مثل الى من یقدم التقریر</a:t>
            </a:r>
          </a:p>
          <a:p>
            <a:pPr algn="r">
              <a:buNone/>
            </a:pPr>
            <a:r>
              <a:rPr lang="ar-EG" sz="2400" b="1" dirty="0"/>
              <a:t>-3 قد یكون بلغة غیر مفھومة بالنسبة الي العامل او لم یحصلوا على تدریب مناسب على ھذا النظام</a:t>
            </a:r>
          </a:p>
          <a:p>
            <a:pPr algn="r">
              <a:buNone/>
            </a:pPr>
            <a:r>
              <a:rPr lang="ar-EG" sz="2400" b="1" dirty="0"/>
              <a:t>-4 قد المؤسسة تتبع سیاسة القاء اللوم عند حدوث حادثة على الافراد</a:t>
            </a:r>
            <a:endParaRPr 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ar-EG" b="1" dirty="0"/>
              <a:t>. یجب التفكیر فى معدات الوقایة الشخصیة فقط بعد اكتشاف عدم فعالیة الاجراءات الرقابیة الاخرى او</a:t>
            </a:r>
          </a:p>
          <a:p>
            <a:pPr algn="r">
              <a:buNone/>
            </a:pPr>
            <a:r>
              <a:rPr lang="ar-EG" b="1" dirty="0"/>
              <a:t>عدم قدرة على تطبیقھا عملیا ؟</a:t>
            </a:r>
          </a:p>
          <a:p>
            <a:pPr algn="r">
              <a:buNone/>
            </a:pPr>
            <a:r>
              <a:rPr lang="ar-EG" b="1" dirty="0"/>
              <a:t>-1 بسبب ان مھمات الوقایة الشخصیة لا تزیل الخطر حیث ان الخطر یكون موجود خارجھا</a:t>
            </a:r>
          </a:p>
          <a:p>
            <a:pPr algn="r">
              <a:buNone/>
            </a:pPr>
            <a:r>
              <a:rPr lang="ar-EG" b="1" dirty="0"/>
              <a:t>-2 بسبب ان بعض مھمات الوقایة الشخصیة لھا تاریخ صلاحیة مثل ( اقنعة التفس)</a:t>
            </a:r>
          </a:p>
          <a:p>
            <a:pPr algn="r">
              <a:buNone/>
            </a:pPr>
            <a:r>
              <a:rPr lang="ar-EG" b="1" dirty="0"/>
              <a:t>-3 بسبب ان بعض مھمات الوقایة الشخصیة تتطلب تدریب خاص مثل ( جھاز التنفس بالاسطوانة)</a:t>
            </a:r>
          </a:p>
          <a:p>
            <a:pPr algn="r">
              <a:buNone/>
            </a:pPr>
            <a:r>
              <a:rPr lang="ar-EG" b="1" dirty="0"/>
              <a:t>-4 بسبب ان بعض مھمات الوقایة الشخصیة لیس من النوع المناسب لمستوي الخطر مثل ( ارتداء</a:t>
            </a:r>
          </a:p>
          <a:p>
            <a:pPr algn="r">
              <a:buNone/>
            </a:pPr>
            <a:r>
              <a:rPr lang="ar-EG" b="1" dirty="0"/>
              <a:t>قفازات عادیة عند التعامل مع مواد كیمیائیة او احماض )</a:t>
            </a:r>
          </a:p>
          <a:p>
            <a:pPr algn="r">
              <a:buNone/>
            </a:pPr>
            <a:r>
              <a:rPr lang="ar-EG" b="1" dirty="0"/>
              <a:t>-5 تعتمد على سلوك العامل والتزامھ بارتداء مھمات الوقایة الشخصیة</a:t>
            </a:r>
          </a:p>
          <a:p>
            <a:pPr algn="r">
              <a:buNone/>
            </a:pPr>
            <a:r>
              <a:rPr lang="ar-EG" b="1" dirty="0"/>
              <a:t>-6 بسبب ان مھمات الوقایة الشخصیة تحمي الفرد الواحد ولا تحمي المجموعات</a:t>
            </a:r>
          </a:p>
          <a:p>
            <a:pPr algn="r">
              <a:buNone/>
            </a:pPr>
            <a:r>
              <a:rPr lang="ar-EG" b="1" dirty="0"/>
              <a:t>-7 قد تكون لھا متطلبات صیانة او تكون مطلوبة بمقاسات غیر متوفرة</a:t>
            </a:r>
          </a:p>
          <a:p>
            <a:pPr algn="r">
              <a:buNone/>
            </a:pPr>
            <a:r>
              <a:rPr lang="ar-EG" b="1" dirty="0"/>
              <a:t>-8 بسبب ان مھمات الوقایة الشخصیة تتلف الى الوضع الخطر و لیس الى الوضع الامن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400" b="1" dirty="0"/>
              <a:t>27 . لخص اسباب وجوب قیام المنظمة بمراجعة اداء الصحة والسلامة الخاص بھا ؟</a:t>
            </a:r>
          </a:p>
          <a:p>
            <a:pPr algn="r">
              <a:buNone/>
            </a:pPr>
            <a:r>
              <a:rPr lang="ar-EG" sz="2400" b="1" dirty="0"/>
              <a:t>-1 من متطلبات اي نظام ادارة مراجعة اداء ھذا النظام</a:t>
            </a:r>
          </a:p>
          <a:p>
            <a:pPr algn="r">
              <a:buNone/>
            </a:pPr>
            <a:r>
              <a:rPr lang="ar-EG" sz="2400" b="1" dirty="0"/>
              <a:t>-2 یسھم في المقارنة بین اداء المنظمة في مجال السلامة والصحة المھنیة واداء المنظمات الاخري</a:t>
            </a:r>
          </a:p>
          <a:p>
            <a:pPr algn="r">
              <a:buNone/>
            </a:pPr>
            <a:r>
              <a:rPr lang="ar-EG" sz="2400" b="1" dirty="0"/>
              <a:t>-3 تحدد مستویات السلامة والصحة المھنیة من حیث تقدمھ او تاخره في مجال السلامة</a:t>
            </a:r>
          </a:p>
          <a:p>
            <a:pPr algn="r">
              <a:buNone/>
            </a:pPr>
            <a:r>
              <a:rPr lang="ar-EG" sz="2400" b="1" dirty="0"/>
              <a:t>-4 ھل الاھداف الموجودة بسیاسة المنظمة بخصوص السلامة والصحة المھنیة تاتي ثمارھا ام لا</a:t>
            </a:r>
          </a:p>
          <a:p>
            <a:pPr algn="r">
              <a:buNone/>
            </a:pPr>
            <a:r>
              <a:rPr lang="ar-EG" sz="2400" b="1" dirty="0"/>
              <a:t>-5 تحسین اداء المنظمة بخصوص السلامة والصحة المھنیة</a:t>
            </a:r>
          </a:p>
          <a:p>
            <a:pPr algn="r">
              <a:buNone/>
            </a:pPr>
            <a:r>
              <a:rPr lang="ar-EG" sz="2400" b="1" dirty="0"/>
              <a:t>-6 تحدیث بیانات منظومة السلامة والصحة المھنیة</a:t>
            </a:r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ar-EG" b="1" dirty="0"/>
              <a:t>. حدد التكالیف المحتملة التى سوف تتكبدھا المنظمة بعد وقوع حادث فى مكان العمل ؟</a:t>
            </a:r>
          </a:p>
          <a:p>
            <a:pPr algn="r">
              <a:buNone/>
            </a:pPr>
            <a:r>
              <a:rPr lang="ar-EG" b="1" dirty="0"/>
              <a:t>التكالیف المباشرة : وھي تكالیف قابلة للقیاس بعد الحادثة مباشرة</a:t>
            </a:r>
          </a:p>
          <a:p>
            <a:pPr algn="r">
              <a:buNone/>
            </a:pPr>
            <a:r>
              <a:rPr lang="ar-EG" b="1" dirty="0"/>
              <a:t>امثلة علي التكالیف المباشرة :</a:t>
            </a:r>
          </a:p>
          <a:p>
            <a:pPr algn="r">
              <a:buNone/>
            </a:pPr>
            <a:r>
              <a:rPr lang="ar-EG" b="1" dirty="0"/>
              <a:t>1 - غرامات قانونیة في المحاكم الجنائیة 4- دفع اجر للعامل في حالة</a:t>
            </a:r>
          </a:p>
          <a:p>
            <a:pPr algn="r">
              <a:buNone/>
            </a:pPr>
            <a:r>
              <a:rPr lang="ar-EG" b="1" dirty="0"/>
              <a:t>المرض او الاصابة</a:t>
            </a:r>
          </a:p>
          <a:p>
            <a:pPr algn="r">
              <a:buNone/>
            </a:pPr>
            <a:r>
              <a:rPr lang="ar-EG" b="1" dirty="0"/>
              <a:t>-2 تعویضات مستحقة للمجني علیھم 5- اصلاح او استبدال تلف المعدات والمباني</a:t>
            </a:r>
          </a:p>
          <a:p>
            <a:pPr algn="r">
              <a:buNone/>
            </a:pPr>
            <a:r>
              <a:rPr lang="ar-EG" b="1" dirty="0" smtClean="0"/>
              <a:t>-</a:t>
            </a:r>
            <a:r>
              <a:rPr lang="ar-EG" b="1" dirty="0"/>
              <a:t>3 تكالیف العلاج للمصابین 6- فقدان او تلف المنتج نتیجة للحادث</a:t>
            </a:r>
          </a:p>
          <a:p>
            <a:pPr algn="r">
              <a:buNone/>
            </a:pPr>
            <a:r>
              <a:rPr lang="ar-EG" b="1" dirty="0"/>
              <a:t>التكالیف غیر المباشرة : تكالیف تنشأ في شكل غیر مباشر ولھا صعوبة في تقدیر قیمتھا</a:t>
            </a:r>
          </a:p>
          <a:p>
            <a:pPr algn="r">
              <a:buNone/>
            </a:pPr>
            <a:r>
              <a:rPr lang="ar-EG" b="1" dirty="0"/>
              <a:t>امثلة علي التكالیف غیر المباشرة :</a:t>
            </a:r>
          </a:p>
          <a:p>
            <a:pPr algn="r">
              <a:buNone/>
            </a:pPr>
            <a:r>
              <a:rPr lang="ar-EG" b="1" dirty="0"/>
              <a:t>-1 نقص في عدد العاملین وبالتالي نقص في الانتاج 4- فقد القدرة التافسیة للحوذ علي عقود</a:t>
            </a:r>
          </a:p>
          <a:p>
            <a:pPr algn="r">
              <a:buNone/>
            </a:pPr>
            <a:r>
              <a:rPr lang="ar-EG" b="1" dirty="0"/>
              <a:t>واتفاقیات تجاریة</a:t>
            </a:r>
          </a:p>
          <a:p>
            <a:pPr algn="r">
              <a:buNone/>
            </a:pPr>
            <a:r>
              <a:rPr lang="ar-EG" b="1" dirty="0"/>
              <a:t>-2 فقد الروح المعنویة للعاملیین مما یؤثر علي الانتاج و الجودة 5- الاضرار بسمعة المؤسسة</a:t>
            </a:r>
          </a:p>
          <a:p>
            <a:pPr algn="r">
              <a:buNone/>
            </a:pPr>
            <a:r>
              <a:rPr lang="ar-EG" b="1" dirty="0"/>
              <a:t>-3 تكلفة توظیف وتدریب عمالة جدیدة ، وتكلفة تدریبھم والاشراف علیھم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000" b="1" dirty="0"/>
              <a:t>ماھى فوائد تطبیق معاییر جیدة من السلامة والصحة المھنیة ؟</a:t>
            </a:r>
          </a:p>
          <a:p>
            <a:pPr algn="r">
              <a:buNone/>
            </a:pPr>
            <a:r>
              <a:rPr lang="ar-EG" sz="2000" b="1" dirty="0"/>
              <a:t>-1 زیادة مستویات التوافق مع المتطلبات القانونیة</a:t>
            </a:r>
          </a:p>
          <a:p>
            <a:pPr algn="r">
              <a:buNone/>
            </a:pPr>
            <a:r>
              <a:rPr lang="ar-EG" sz="2000" b="1" dirty="0"/>
              <a:t>-2 تحسین إنتاج عن طریق انتظام وقت العمل و الانتاج</a:t>
            </a:r>
          </a:p>
          <a:p>
            <a:pPr algn="r">
              <a:buNone/>
            </a:pPr>
            <a:r>
              <a:rPr lang="ar-EG" sz="2000" b="1" dirty="0"/>
              <a:t>-3 تحسین معنویات واخلاقیات العاملین</a:t>
            </a:r>
          </a:p>
          <a:p>
            <a:pPr algn="r">
              <a:buNone/>
            </a:pPr>
            <a:r>
              <a:rPr lang="ar-EG" sz="2000" b="1" dirty="0"/>
              <a:t>-4 تحسین سمعة الشركة وقدرتھا التنافسیة بالسوق</a:t>
            </a:r>
          </a:p>
          <a:p>
            <a:pPr algn="r">
              <a:buNone/>
            </a:pPr>
            <a:r>
              <a:rPr lang="ar-EG" sz="2000" b="1" dirty="0"/>
              <a:t>-5 انخفاض معدلات الحوادث بالمؤسسة</a:t>
            </a:r>
          </a:p>
          <a:p>
            <a:pPr algn="r">
              <a:buNone/>
            </a:pPr>
            <a:r>
              <a:rPr lang="ar-EG" sz="2000" b="1" dirty="0"/>
              <a:t>-6 تخفیض معدلات اعتلال الصحة بالمؤسسة</a:t>
            </a:r>
          </a:p>
          <a:p>
            <a:pPr algn="r">
              <a:buNone/>
            </a:pPr>
            <a:r>
              <a:rPr lang="ar-EG" sz="2000" b="1" dirty="0"/>
              <a:t>-7 تقلیل الضرر و قلة تلف الذي یصیب المعدات بالمؤسسة</a:t>
            </a:r>
          </a:p>
          <a:p>
            <a:pPr algn="r">
              <a:buNone/>
            </a:pPr>
            <a:r>
              <a:rPr lang="ar-EG" sz="2000" b="1" dirty="0"/>
              <a:t>-8 انخفاض شكاوى الموظفین المتعلقة بالسلامة والصحة</a:t>
            </a:r>
          </a:p>
          <a:p>
            <a:pPr algn="r">
              <a:buNone/>
            </a:pPr>
            <a:r>
              <a:rPr lang="en-US" sz="2000" b="1" dirty="0"/>
              <a:t>( turn over ) -9 </a:t>
            </a:r>
            <a:r>
              <a:rPr lang="ar-EG" sz="2000" b="1" dirty="0"/>
              <a:t>انخفاض معدل تدویر العاملین</a:t>
            </a:r>
          </a:p>
          <a:p>
            <a:pPr algn="r">
              <a:buNone/>
            </a:pPr>
            <a:r>
              <a:rPr lang="ar-EG" sz="2000" b="1" dirty="0"/>
              <a:t>10 تخفیض أقساط التأمین لدى شركات التامین</a:t>
            </a:r>
          </a:p>
          <a:p>
            <a:pPr algn="r">
              <a:buNone/>
            </a:pPr>
            <a:r>
              <a:rPr lang="ar-EG" sz="2000" b="1" dirty="0"/>
              <a:t>-11 تخفیض الغرامات ومطالبات التعویض من قبل الھیئات المطبقة للقانون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ar-EG" b="1" dirty="0"/>
              <a:t>الرؤساء:</a:t>
            </a:r>
          </a:p>
          <a:p>
            <a:pPr algn="r">
              <a:buNone/>
            </a:pPr>
            <a:r>
              <a:rPr lang="ar-EG" b="1" dirty="0"/>
              <a:t>-1 مسئولین عن السلامھ لطاقم الموظفین الذین یعملون معھم مباشرة</a:t>
            </a:r>
          </a:p>
          <a:p>
            <a:pPr algn="r">
              <a:buNone/>
            </a:pPr>
            <a:r>
              <a:rPr lang="ar-EG" b="1" dirty="0"/>
              <a:t>-2 مسئولین عن السلامة لطاقم الموظفین في الجزء الاسفل من المخطط التنظیمي</a:t>
            </a:r>
          </a:p>
          <a:p>
            <a:pPr algn="r">
              <a:buNone/>
            </a:pPr>
            <a:r>
              <a:rPr lang="ar-EG" b="1" dirty="0"/>
              <a:t>-3 مسؤلین عن السلامة بالمناطق والانشطة الخاضعة لسییطرتھم</a:t>
            </a:r>
          </a:p>
          <a:p>
            <a:pPr algn="r">
              <a:buNone/>
            </a:pPr>
            <a:r>
              <a:rPr lang="ar-EG" b="1" dirty="0"/>
              <a:t>العمال :</a:t>
            </a:r>
          </a:p>
          <a:p>
            <a:pPr algn="r">
              <a:buNone/>
            </a:pPr>
            <a:r>
              <a:rPr lang="ar-EG" b="1" dirty="0"/>
              <a:t>-1 حمایة انفسھمم والاشخاص الاخرین في بیئة العمل</a:t>
            </a:r>
          </a:p>
          <a:p>
            <a:pPr algn="r">
              <a:buNone/>
            </a:pPr>
            <a:r>
              <a:rPr lang="ar-EG" b="1" dirty="0"/>
              <a:t>-2 التقید والالتزام بارشادات السلامة في بیئة العمل</a:t>
            </a:r>
          </a:p>
          <a:p>
            <a:pPr algn="r">
              <a:buNone/>
            </a:pPr>
            <a:r>
              <a:rPr lang="ar-EG" b="1" dirty="0"/>
              <a:t>-3 سرعة الابلاغ عن اي مھددات او اخطار في بیئة العمل</a:t>
            </a:r>
          </a:p>
          <a:p>
            <a:pPr algn="r">
              <a:buNone/>
            </a:pPr>
            <a:r>
              <a:rPr lang="ar-EG" b="1" dirty="0"/>
              <a:t>-4 الابلاغ عن اي حادث عمل او اعتلال بالصحة ناتج عن العمل</a:t>
            </a:r>
          </a:p>
          <a:p>
            <a:pPr algn="r">
              <a:buNone/>
            </a:pPr>
            <a:r>
              <a:rPr lang="ar-EG" b="1" dirty="0"/>
              <a:t>مسؤل الصحة والسلامة :</a:t>
            </a:r>
          </a:p>
          <a:p>
            <a:pPr algn="r">
              <a:buNone/>
            </a:pPr>
            <a:r>
              <a:rPr lang="ar-EG" b="1" dirty="0"/>
              <a:t>-1 تقدیم المشورة والتوجیھ بشأن مواصفات ومعاییر السلامة</a:t>
            </a:r>
          </a:p>
          <a:p>
            <a:pPr algn="r">
              <a:buNone/>
            </a:pPr>
            <a:r>
              <a:rPr lang="ar-EG" b="1" dirty="0"/>
              <a:t>-2 تعزیز ثقافة السلامة والصحة المھنیة لدي العاملین</a:t>
            </a:r>
          </a:p>
          <a:p>
            <a:pPr algn="r">
              <a:buNone/>
            </a:pPr>
            <a:r>
              <a:rPr lang="en-US" b="1" dirty="0" smtClean="0"/>
              <a:t>       </a:t>
            </a:r>
          </a:p>
          <a:p>
            <a:pPr algn="r">
              <a:buNone/>
            </a:pPr>
            <a:r>
              <a:rPr lang="en-US" b="1" dirty="0" smtClean="0"/>
              <a:t>  </a:t>
            </a:r>
            <a:r>
              <a:rPr lang="ar-EG" b="1" dirty="0" smtClean="0"/>
              <a:t>-</a:t>
            </a:r>
            <a:r>
              <a:rPr lang="ar-EG" b="1" dirty="0"/>
              <a:t>3 تقدیم المشورة الي الادارة في الوقایة من الحوادث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55000" lnSpcReduction="20000"/>
          </a:bodyPr>
          <a:lstStyle/>
          <a:p>
            <a:pPr algn="r">
              <a:buNone/>
            </a:pPr>
            <a:r>
              <a:rPr lang="ar-EG" b="1" dirty="0"/>
              <a:t>اذكر مصادر المعلومات الخاصة بالصحة والسلامة المھنیة ؟</a:t>
            </a:r>
          </a:p>
          <a:p>
            <a:pPr algn="r">
              <a:buNone/>
            </a:pPr>
            <a:r>
              <a:rPr lang="ar-EG" b="1" dirty="0"/>
              <a:t>مصادر معلومات خارجیة وتتمثل فى :</a:t>
            </a:r>
          </a:p>
          <a:p>
            <a:pPr algn="r">
              <a:buNone/>
            </a:pPr>
            <a:r>
              <a:rPr lang="ar-EG" b="1" dirty="0"/>
              <a:t>معھد السلامة والصحة المھنیة </a:t>
            </a:r>
            <a:r>
              <a:rPr lang="en-US" b="1" dirty="0"/>
              <a:t>IOSH -1 </a:t>
            </a:r>
            <a:r>
              <a:rPr lang="ar-EG" b="1" dirty="0"/>
              <a:t>منظمات السلامة الوطنیة على سبیل المثال</a:t>
            </a:r>
          </a:p>
          <a:p>
            <a:pPr algn="r">
              <a:buNone/>
            </a:pPr>
            <a:r>
              <a:rPr lang="ar-EG" b="1" dirty="0"/>
              <a:t>-2 الاستشارات الھیئات الاحترافیة الدولیة مثل الایوش</a:t>
            </a:r>
          </a:p>
          <a:p>
            <a:pPr algn="r">
              <a:buNone/>
            </a:pPr>
            <a:r>
              <a:rPr lang="ar-EG" b="1" dirty="0"/>
              <a:t>-3 اتحاد نقابات العمال ودلیل حكومى لمخاطر صناعة محددة مثل صناعة الحدید.</a:t>
            </a:r>
          </a:p>
          <a:p>
            <a:pPr algn="r">
              <a:buNone/>
            </a:pPr>
            <a:r>
              <a:rPr lang="ar-EG" b="1" dirty="0"/>
              <a:t>-4 دلیل اتحاد الموردین والمصنعین.</a:t>
            </a:r>
          </a:p>
          <a:p>
            <a:pPr algn="r">
              <a:buNone/>
            </a:pPr>
            <a:r>
              <a:rPr lang="ar-EG" b="1" dirty="0"/>
              <a:t>-5 تشریعات وقوانین السلامة والصحة</a:t>
            </a:r>
          </a:p>
          <a:p>
            <a:pPr algn="r">
              <a:buNone/>
            </a:pPr>
            <a:r>
              <a:rPr lang="en-US" b="1" dirty="0"/>
              <a:t>www.osha.gov : </a:t>
            </a:r>
            <a:r>
              <a:rPr lang="ar-EG" b="1" dirty="0"/>
              <a:t>على الانترنت </a:t>
            </a:r>
            <a:r>
              <a:rPr lang="en-US" b="1" dirty="0"/>
              <a:t>OSHA </a:t>
            </a:r>
            <a:r>
              <a:rPr lang="ar-EG" b="1" dirty="0"/>
              <a:t>و</a:t>
            </a:r>
          </a:p>
          <a:p>
            <a:pPr algn="r">
              <a:buNone/>
            </a:pPr>
            <a:r>
              <a:rPr lang="en-US" b="1" dirty="0"/>
              <a:t>www.cdc.gov / NIOSH : </a:t>
            </a:r>
            <a:r>
              <a:rPr lang="ar-EG" b="1" dirty="0"/>
              <a:t>المعھد الوطني للسلامة والصحة المھنیة الولایات المتحدة الأمریكیة</a:t>
            </a:r>
          </a:p>
          <a:p>
            <a:pPr algn="r">
              <a:buNone/>
            </a:pPr>
            <a:r>
              <a:rPr lang="en-US" b="1" dirty="0"/>
              <a:t>www.iosh.co.uk : </a:t>
            </a:r>
            <a:r>
              <a:rPr lang="ar-EG" b="1" dirty="0"/>
              <a:t>الانترنت </a:t>
            </a:r>
            <a:r>
              <a:rPr lang="en-US" b="1" dirty="0"/>
              <a:t>IOSH </a:t>
            </a:r>
            <a:r>
              <a:rPr lang="ar-EG" b="1" dirty="0"/>
              <a:t>و</a:t>
            </a:r>
          </a:p>
          <a:p>
            <a:pPr algn="r">
              <a:buNone/>
            </a:pPr>
            <a:r>
              <a:rPr lang="en-US" b="1" dirty="0"/>
              <a:t>www.ilo.org : </a:t>
            </a:r>
            <a:r>
              <a:rPr lang="ar-EG" b="1" dirty="0"/>
              <a:t>موقع منظمة العمل الدولیة</a:t>
            </a:r>
          </a:p>
          <a:p>
            <a:pPr algn="r">
              <a:buNone/>
            </a:pPr>
            <a:r>
              <a:rPr lang="en-US" b="1" dirty="0"/>
              <a:t>www.hse.gov.uk : </a:t>
            </a:r>
            <a:r>
              <a:rPr lang="ar-EG" b="1" dirty="0"/>
              <a:t>موقع الصحة والسلامة التنفیذیة في المملكة المتحدة</a:t>
            </a:r>
          </a:p>
          <a:p>
            <a:pPr algn="r">
              <a:buNone/>
            </a:pPr>
            <a:r>
              <a:rPr lang="ar-EG" b="1" dirty="0"/>
              <a:t>مصادر داخلیة وتتمثل فى:</a:t>
            </a:r>
          </a:p>
          <a:p>
            <a:pPr algn="r">
              <a:buNone/>
            </a:pPr>
            <a:r>
              <a:rPr lang="ar-EG" b="1" dirty="0"/>
              <a:t>-1 سیاسات ومعاییر السلامة والصحة المھنیة</a:t>
            </a:r>
          </a:p>
          <a:p>
            <a:pPr algn="r">
              <a:buNone/>
            </a:pPr>
            <a:r>
              <a:rPr lang="ar-EG" b="1" dirty="0" smtClean="0"/>
              <a:t>-</a:t>
            </a:r>
            <a:r>
              <a:rPr lang="ar-EG" b="1" dirty="0"/>
              <a:t>2 توصیات اجتماعات لجان السلامة والصحة المھنیة بالمؤسة</a:t>
            </a:r>
          </a:p>
          <a:p>
            <a:pPr algn="r">
              <a:buNone/>
            </a:pPr>
            <a:r>
              <a:rPr lang="ar-EG" b="1" dirty="0"/>
              <a:t>-3 تقاریر التدقیق على نظام السلامة / تقریر التفتیش بمكان العمل</a:t>
            </a:r>
          </a:p>
          <a:p>
            <a:pPr algn="r">
              <a:buNone/>
            </a:pPr>
            <a:r>
              <a:rPr lang="ar-EG" b="1" dirty="0"/>
              <a:t>-5 سجلات تقییم المخاطر</a:t>
            </a:r>
          </a:p>
          <a:p>
            <a:pPr algn="r">
              <a:buNone/>
            </a:pPr>
            <a:r>
              <a:rPr lang="ar-EG" b="1" dirty="0"/>
              <a:t>-5 سجلات الحوادث بمكان العمل وتقاریر التحقیق بالحوادث "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400" b="1" dirty="0"/>
              <a:t>. ما دوافع تحدیث سیاسة السلامة والصحة المھنیة ؟</a:t>
            </a:r>
          </a:p>
          <a:p>
            <a:pPr algn="r">
              <a:buNone/>
            </a:pPr>
            <a:r>
              <a:rPr lang="ar-EG" sz="2400" b="1" dirty="0"/>
              <a:t>تحدیث كل فترة زمنیة محددة ، وبعد فترة زمنیة كافیة من الوقت قد انقضت.</a:t>
            </a:r>
          </a:p>
          <a:p>
            <a:pPr algn="r">
              <a:buNone/>
            </a:pPr>
            <a:r>
              <a:rPr lang="ar-EG" sz="2400" b="1" dirty="0"/>
              <a:t>في حالة حدوث تغییرات تنظیمیة رئیسیة بالمؤسسة.</a:t>
            </a:r>
          </a:p>
          <a:p>
            <a:pPr algn="r">
              <a:buNone/>
            </a:pPr>
            <a:r>
              <a:rPr lang="ar-EG" sz="2400" b="1" dirty="0"/>
              <a:t>في حالة حدوث تغییرات في التشریعات و/ أو اللوائح والقوانین السلامة والصحة.</a:t>
            </a:r>
          </a:p>
          <a:p>
            <a:pPr algn="r">
              <a:buNone/>
            </a:pPr>
            <a:r>
              <a:rPr lang="ar-EG" sz="2400" b="1" dirty="0"/>
              <a:t>كجزء من توصیات عملیة التدقیق الداخلى او الخارجى .</a:t>
            </a:r>
          </a:p>
          <a:p>
            <a:pPr algn="r">
              <a:buNone/>
            </a:pPr>
            <a:r>
              <a:rPr lang="ar-EG" sz="2400" b="1" dirty="0"/>
              <a:t>في حالة تغییر كبیر في المعدات واو التكنولوجیا المستخدمة ونظام العمل</a:t>
            </a:r>
          </a:p>
          <a:p>
            <a:pPr algn="r">
              <a:buNone/>
            </a:pPr>
            <a:r>
              <a:rPr lang="ar-EG" sz="2400" b="1" dirty="0"/>
              <a:t>بعد وقوع حادث جسیم بالمؤسسة</a:t>
            </a:r>
            <a:endParaRPr lang="en-US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400" b="1" dirty="0"/>
              <a:t>. ما ھى اھمیة قیام المؤسسة بقیاس مستوى اداء نظام السلامة ؟</a:t>
            </a:r>
          </a:p>
          <a:p>
            <a:pPr algn="r">
              <a:buNone/>
            </a:pPr>
            <a:r>
              <a:rPr lang="ar-EG" sz="2400" b="1" dirty="0"/>
              <a:t>- ھى عملیة ضروریة لاى نظام لعمل للتطویر المستمر</a:t>
            </a:r>
          </a:p>
          <a:p>
            <a:pPr algn="r">
              <a:buNone/>
            </a:pPr>
            <a:r>
              <a:rPr lang="ar-EG" sz="2400" b="1" dirty="0"/>
              <a:t>- قیاس مستوى الاداء قد یكون متطلب قانونى او متطلب مواصفة قیاسیة لادارة السلامة</a:t>
            </a:r>
          </a:p>
          <a:p>
            <a:pPr algn="r">
              <a:buNone/>
            </a:pPr>
            <a:r>
              <a:rPr lang="ar-EG" sz="2400" b="1" dirty="0"/>
              <a:t>- ویساعد فى مقارنة مستوى اداء المؤسسة مع شركات اخرى فى نفس المجال</a:t>
            </a:r>
          </a:p>
          <a:p>
            <a:pPr algn="r">
              <a:buNone/>
            </a:pPr>
            <a:r>
              <a:rPr lang="ar-EG" sz="2400" b="1" dirty="0"/>
              <a:t>- لا یوجد نظام ادارة بدون مراقبة مستوى الاداء النظام</a:t>
            </a:r>
          </a:p>
          <a:p>
            <a:pPr algn="r">
              <a:buNone/>
            </a:pPr>
            <a:r>
              <a:rPr lang="ar-EG" sz="2400" b="1" dirty="0"/>
              <a:t>- للتعرف من مدى سیر النظام فى اتجاه تحقیق اھدافھ المنصوص علیھا بسیاسة السلامة</a:t>
            </a:r>
            <a:endParaRPr lang="en-US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400" b="1" dirty="0"/>
              <a:t>. اشرح معنى عمل تقییم المخاطر كاف ومناسب ؟</a:t>
            </a:r>
          </a:p>
          <a:p>
            <a:pPr algn="r">
              <a:buNone/>
            </a:pPr>
            <a:r>
              <a:rPr lang="ar-EG" sz="2400" b="1" dirty="0"/>
              <a:t>- جمیع عملیات الروتینیة والغیر روتینیة تم اخذھا بالاعتبار و تقییمھا</a:t>
            </a:r>
          </a:p>
          <a:p>
            <a:pPr algn="r">
              <a:buNone/>
            </a:pPr>
            <a:r>
              <a:rPr lang="ar-EG" sz="2400" b="1" dirty="0"/>
              <a:t>- طریقة تقییم المخاطر مناسب مع حجم المخاطر بالمؤسسة</a:t>
            </a:r>
          </a:p>
          <a:p>
            <a:pPr algn="r">
              <a:buNone/>
            </a:pPr>
            <a:r>
              <a:rPr lang="ar-EG" sz="2400" b="1" dirty="0"/>
              <a:t>- طریقة تقییم المخاطر كافیة للسیطرة على المخاطر بمكان العمل</a:t>
            </a:r>
          </a:p>
          <a:p>
            <a:pPr algn="r">
              <a:buNone/>
            </a:pPr>
            <a:r>
              <a:rPr lang="ar-EG" sz="2400" b="1" dirty="0"/>
              <a:t>- - تقییم المخاطر یتم بواسطة فریق عمل او متخصص كفىء</a:t>
            </a:r>
          </a:p>
          <a:p>
            <a:pPr algn="r">
              <a:buNone/>
            </a:pPr>
            <a:r>
              <a:rPr lang="ar-EG" sz="2400" b="1" dirty="0"/>
              <a:t>- - تقییم المخاطر یراعى متطلبات القانونیة للسلامة والصحة</a:t>
            </a:r>
          </a:p>
          <a:p>
            <a:pPr algn="r">
              <a:buNone/>
            </a:pPr>
            <a:r>
              <a:rPr lang="ar-EG" sz="2400" b="1" dirty="0"/>
              <a:t>- - تقییم المخاطر مناسب من حیث النوع و كیفیة التنفیذ</a:t>
            </a:r>
          </a:p>
          <a:p>
            <a:pPr algn="r">
              <a:buNone/>
            </a:pPr>
            <a:r>
              <a:rPr lang="ar-EG" sz="2400" b="1" dirty="0"/>
              <a:t>- یتعرف على جمیع المخاطر المحتملة او المھددات بمكان العمل</a:t>
            </a:r>
            <a:endParaRPr lang="en-US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400" b="1" dirty="0"/>
              <a:t>34 . اذكر الفرق بین تقییم المخاطر الوصفى وتقییم المخاطر الكمى ؟</a:t>
            </a:r>
          </a:p>
          <a:p>
            <a:pPr algn="r">
              <a:buNone/>
            </a:pPr>
            <a:r>
              <a:rPr lang="ar-EG" sz="2400" b="1" dirty="0"/>
              <a:t>تقیییم المخاطر الكمى</a:t>
            </a:r>
          </a:p>
          <a:p>
            <a:pPr algn="r">
              <a:buNone/>
            </a:pPr>
            <a:r>
              <a:rPr lang="ar-EG" sz="2400" b="1" dirty="0"/>
              <a:t>(ویكون عن طریق تحدید قیمة محددة بارقام للخطر وقیمتھ) مثل قیاس درجات</a:t>
            </a:r>
          </a:p>
          <a:p>
            <a:pPr algn="r">
              <a:buNone/>
            </a:pPr>
            <a:r>
              <a:rPr lang="ar-EG" sz="2400" b="1" dirty="0"/>
              <a:t>الضوضاء 100 دیسیبل</a:t>
            </a:r>
          </a:p>
          <a:p>
            <a:pPr algn="r">
              <a:buNone/>
            </a:pPr>
            <a:r>
              <a:rPr lang="ar-EG" sz="2400" b="1" dirty="0"/>
              <a:t>تقییم المخاطر الوصفى</a:t>
            </a:r>
          </a:p>
          <a:p>
            <a:pPr algn="r">
              <a:buNone/>
            </a:pPr>
            <a:r>
              <a:rPr lang="ar-EG" sz="2400" b="1" dirty="0"/>
              <a:t>(یتم فیھ تقییم المخاطر عن طریق وصف الخطر مثل خطر ضوضاء (خطر عالى- خطر</a:t>
            </a:r>
          </a:p>
          <a:p>
            <a:pPr algn="r">
              <a:buNone/>
            </a:pPr>
            <a:r>
              <a:rPr lang="ar-EG" sz="2400" b="1" dirty="0"/>
              <a:t>متوسط - خطر منخفض))</a:t>
            </a:r>
            <a:endParaRPr 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7500" lnSpcReduction="20000"/>
          </a:bodyPr>
          <a:lstStyle/>
          <a:p>
            <a:pPr marL="0" indent="0" algn="r">
              <a:buNone/>
            </a:pPr>
            <a:r>
              <a:rPr lang="ar-EG" b="1" dirty="0"/>
              <a:t>. اذكر خطوات تقییم المخاطر ؟</a:t>
            </a:r>
          </a:p>
          <a:p>
            <a:pPr marL="0" indent="0" algn="r">
              <a:buNone/>
            </a:pPr>
            <a:r>
              <a:rPr lang="ar-EG" b="1" dirty="0" smtClean="0"/>
              <a:t>-</a:t>
            </a:r>
            <a:r>
              <a:rPr lang="ar-EG" b="1" dirty="0"/>
              <a:t>1 تعریف المخاطر وتحدید المھددات عن طریق التعرف على المھددات الشائعة ومخاطرھا بمكان</a:t>
            </a:r>
          </a:p>
          <a:p>
            <a:pPr marL="0" indent="0" algn="r">
              <a:buNone/>
            </a:pPr>
            <a:r>
              <a:rPr lang="ar-EG" b="1" dirty="0"/>
              <a:t>العمل من خلال تفتیش بیئة العمل وتحلیل المخاطر لعملیة او وظیفة او عن طریق القوانین</a:t>
            </a:r>
          </a:p>
          <a:p>
            <a:pPr marL="0" indent="0" algn="r">
              <a:buNone/>
            </a:pPr>
            <a:r>
              <a:rPr lang="ar-EG" b="1" dirty="0"/>
              <a:t>والتشریعات ودلیل صناعھ محددة وارشادات وتعلیمات المصنع</a:t>
            </a:r>
          </a:p>
          <a:p>
            <a:pPr marL="0" indent="0" algn="r">
              <a:buNone/>
            </a:pPr>
            <a:r>
              <a:rPr lang="ar-EG" b="1" dirty="0"/>
              <a:t>-2 تحدید الاشخاص الذین قد یتعرضوا للخطر وكیفیة اصابتھم وعددھم</a:t>
            </a:r>
          </a:p>
          <a:p>
            <a:pPr marL="0" indent="0" algn="r">
              <a:buNone/>
            </a:pPr>
            <a:r>
              <a:rPr lang="ar-EG" b="1" dirty="0"/>
              <a:t>-3 تقییم المخاطرووضع الاجراءات الرقابیة واتخاز قرارات بشان التدابیر الوقائیة عن طریق تقدیر</a:t>
            </a:r>
          </a:p>
          <a:p>
            <a:pPr marL="0" indent="0" algn="r">
              <a:buNone/>
            </a:pPr>
            <a:r>
              <a:rPr lang="ar-EG" b="1" dirty="0"/>
              <a:t>قیمة لاحتمالیة حدوث الحدث ونتائجھ ومخرجاتھ ومن ثم تقییم قیمة الخطر ووضع حلول التحكم</a:t>
            </a:r>
          </a:p>
          <a:p>
            <a:pPr marL="0" indent="0" algn="r">
              <a:buNone/>
            </a:pPr>
            <a:r>
              <a:rPr lang="ar-EG" b="1" dirty="0"/>
              <a:t>والسیطر على ھذه المخاطر</a:t>
            </a:r>
          </a:p>
          <a:p>
            <a:pPr marL="0" indent="0" algn="r">
              <a:buNone/>
            </a:pPr>
            <a:r>
              <a:rPr lang="ar-EG" b="1" dirty="0"/>
              <a:t>-4 تسجیل عملیة التقییم بسجل تقییم المخاطر</a:t>
            </a:r>
          </a:p>
          <a:p>
            <a:pPr marL="0" indent="0" algn="r">
              <a:buNone/>
            </a:pPr>
            <a:r>
              <a:rPr lang="ar-EG" b="1" dirty="0"/>
              <a:t>-5 مراجعة تقییم النخاطر والتحدیث كلما امكن زلك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400" b="1" dirty="0"/>
              <a:t>. اذكر اربعة اجراءات للتعرف على المخاطر فى بیئة العمل ؟</a:t>
            </a:r>
          </a:p>
          <a:p>
            <a:pPr algn="r">
              <a:buNone/>
            </a:pPr>
            <a:r>
              <a:rPr lang="ar-EG" sz="2400" b="1" dirty="0"/>
              <a:t>-1 عن طریق التفتیش بمكان العمل</a:t>
            </a:r>
          </a:p>
          <a:p>
            <a:pPr algn="r">
              <a:buNone/>
            </a:pPr>
            <a:r>
              <a:rPr lang="ar-EG" sz="2400" b="1" dirty="0"/>
              <a:t>-2 تحلیل بیانات سجل الحوادث بمكان العمل</a:t>
            </a:r>
          </a:p>
          <a:p>
            <a:pPr algn="r">
              <a:buNone/>
            </a:pPr>
            <a:r>
              <a:rPr lang="ar-EG" sz="2400" b="1" dirty="0"/>
              <a:t>-3 دلیل الصناعة یحدد المخاطر المرتبطة بصناعة الحدید على سبیل المثال</a:t>
            </a:r>
          </a:p>
          <a:p>
            <a:pPr algn="r">
              <a:buNone/>
            </a:pPr>
            <a:r>
              <a:rPr lang="ar-EG" sz="2400" b="1" dirty="0"/>
              <a:t>-4 تحلیل معلومات عن المخالفات القانونیة للسلامة والصحة من قبل المؤسسة</a:t>
            </a:r>
          </a:p>
          <a:p>
            <a:pPr algn="r">
              <a:buNone/>
            </a:pPr>
            <a:r>
              <a:rPr lang="ar-EG" sz="2400" b="1" dirty="0"/>
              <a:t>مراجعة شكاوى العاملین المتعلقة بالسلامة والصحة</a:t>
            </a:r>
            <a:endParaRPr lang="en-US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ar-EG" b="1" dirty="0"/>
              <a:t>. وضح اشكال العلامات التحزیریھ مع التوضیح بالرسم ؟</a:t>
            </a:r>
          </a:p>
          <a:p>
            <a:pPr algn="r">
              <a:buNone/>
            </a:pPr>
            <a:r>
              <a:rPr lang="ar-EG" b="1" dirty="0"/>
              <a:t>-1 منع: ویكون الاطار باللون الاحمر مع خط تقاطع فى المنتصف والرسم التوضیحى بالداخل</a:t>
            </a:r>
          </a:p>
          <a:p>
            <a:pPr algn="r">
              <a:buNone/>
            </a:pPr>
            <a:r>
              <a:rPr lang="ar-EG" b="1" dirty="0"/>
              <a:t>باللون الاسود على خلفیة بیضاء ، مثل ممنوع التدخین</a:t>
            </a:r>
          </a:p>
          <a:p>
            <a:pPr algn="r">
              <a:buNone/>
            </a:pPr>
            <a:r>
              <a:rPr lang="ar-EG" b="1" dirty="0"/>
              <a:t>-2 الزامى:وتتكون من دائرة زرقاء والرسم التوصیحى بالداخل باللون الابیض ، مثل الزام بارتداء</a:t>
            </a:r>
          </a:p>
          <a:p>
            <a:pPr algn="r">
              <a:buNone/>
            </a:pPr>
            <a:r>
              <a:rPr lang="ar-EG" b="1" dirty="0"/>
              <a:t>مھمات وقایة شخصیة</a:t>
            </a:r>
          </a:p>
          <a:p>
            <a:pPr algn="r">
              <a:buNone/>
            </a:pPr>
            <a:r>
              <a:rPr lang="ar-EG" b="1" dirty="0"/>
              <a:t>-3 تحزیرى:وتتكون من مثلث بالاطار الاسود والرسم بالداخل باللون الاسود على خلفیة صفراء ،</a:t>
            </a:r>
          </a:p>
          <a:p>
            <a:pPr algn="r">
              <a:buNone/>
            </a:pPr>
            <a:r>
              <a:rPr lang="ar-EG" b="1" dirty="0"/>
              <a:t>مثل تحذیر خطر الضوضاء</a:t>
            </a:r>
          </a:p>
          <a:p>
            <a:pPr algn="r">
              <a:buNone/>
            </a:pPr>
            <a:r>
              <a:rPr lang="ar-EG" b="1" dirty="0"/>
              <a:t>-4 اماكن امنة:وتتكون من مربع اخضر مع رسم العلامة من الداخل باللون الابیض ، مثل مكان ابواب</a:t>
            </a:r>
          </a:p>
          <a:p>
            <a:pPr algn="r">
              <a:buNone/>
            </a:pPr>
            <a:r>
              <a:rPr lang="ar-EG" b="1" dirty="0"/>
              <a:t>الطوارىء ، او اماكن الاسعافات الاولیة</a:t>
            </a:r>
          </a:p>
          <a:p>
            <a:pPr algn="r">
              <a:buNone/>
            </a:pPr>
            <a:r>
              <a:rPr lang="ar-EG" b="1" dirty="0"/>
              <a:t>-5 معدات حریق:وتتكون مربع احمر باطار ابیض والرسم التوضیحى من الداخل باللون الابیض ، مثل</a:t>
            </a:r>
          </a:p>
          <a:p>
            <a:pPr algn="r">
              <a:buNone/>
            </a:pPr>
            <a:r>
              <a:rPr lang="ar-EG" b="1" dirty="0"/>
              <a:t>اماكن طفایات الحریق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800" b="1" dirty="0"/>
              <a:t>38 . اذكر انواع تصاریح العمل الامن ؟</a:t>
            </a:r>
          </a:p>
          <a:p>
            <a:pPr algn="r">
              <a:buNone/>
            </a:pPr>
            <a:r>
              <a:rPr lang="ar-EG" sz="2800" b="1" dirty="0"/>
              <a:t>-1 تصاریح العمل بصیانة كابلات الكھرباء الضغط العالى</a:t>
            </a:r>
          </a:p>
          <a:p>
            <a:pPr algn="r">
              <a:buNone/>
            </a:pPr>
            <a:r>
              <a:rPr lang="ar-EG" sz="2800" b="1" dirty="0"/>
              <a:t>-2 العمل فى الاماكن الضیقة والمحصورة</a:t>
            </a:r>
          </a:p>
          <a:p>
            <a:pPr algn="r">
              <a:buNone/>
            </a:pPr>
            <a:r>
              <a:rPr lang="ar-EG" sz="2800" b="1" dirty="0"/>
              <a:t>-3 الاعمال الساخنة كاعمال اللحام</a:t>
            </a:r>
          </a:p>
          <a:p>
            <a:pPr algn="r">
              <a:buNone/>
            </a:pPr>
            <a:r>
              <a:rPr lang="ar-EG" sz="2800" b="1" dirty="0"/>
              <a:t>-4 العمل منفردا</a:t>
            </a:r>
          </a:p>
          <a:p>
            <a:pPr algn="r">
              <a:buNone/>
            </a:pPr>
            <a:r>
              <a:rPr lang="ar-EG" sz="2800" b="1" dirty="0"/>
              <a:t>-5 تصریح عمل امن عام</a:t>
            </a:r>
            <a:endParaRPr lang="en-US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400" b="1" dirty="0"/>
              <a:t>. اذكر كیفیة اختیار مقاول على اساس سلیم ؟</a:t>
            </a:r>
          </a:p>
          <a:p>
            <a:pPr algn="r">
              <a:buNone/>
            </a:pPr>
            <a:r>
              <a:rPr lang="ar-EG" sz="2400" b="1" dirty="0"/>
              <a:t>-1 الاضطلاع على سیاسة الصحة والسلامھ الخاصة بالمقاول</a:t>
            </a:r>
          </a:p>
          <a:p>
            <a:pPr algn="r">
              <a:buNone/>
            </a:pPr>
            <a:r>
              <a:rPr lang="ar-EG" sz="2400" b="1" dirty="0" smtClean="0"/>
              <a:t>-</a:t>
            </a:r>
            <a:r>
              <a:rPr lang="ar-EG" sz="2400" b="1" dirty="0"/>
              <a:t>2 الاضطلاع على عملیات تقییم المخاطر وطریق التقییم الخاصة بالمقاول</a:t>
            </a:r>
          </a:p>
          <a:p>
            <a:pPr algn="r">
              <a:buNone/>
            </a:pPr>
            <a:r>
              <a:rPr lang="ar-EG" sz="2400" b="1" dirty="0"/>
              <a:t>-3 الاضطلاع على مؤھلات وسجلات التدریب الخاصة بموظفین المقاول</a:t>
            </a:r>
          </a:p>
          <a:p>
            <a:pPr algn="r">
              <a:buNone/>
            </a:pPr>
            <a:r>
              <a:rPr lang="ar-EG" sz="2400" b="1" dirty="0"/>
              <a:t>-4 الاضطلاع على الانتماء الى منظمات مھنیة او نقابة او ھیئة معتمدة</a:t>
            </a:r>
          </a:p>
          <a:p>
            <a:pPr algn="r">
              <a:buNone/>
            </a:pPr>
            <a:r>
              <a:rPr lang="ar-EG" sz="2400" b="1" dirty="0"/>
              <a:t>-5 الاضطلاع على سجلات صیانة واختبار ومعایرة الاجھزة والمعدات</a:t>
            </a:r>
          </a:p>
          <a:p>
            <a:pPr algn="r">
              <a:buNone/>
            </a:pPr>
            <a:r>
              <a:rPr lang="ar-EG" sz="2400" b="1" dirty="0"/>
              <a:t>-6 الاضطلاع على اسماء العملاء السابقین والحالیة (سابقة الاعمل والخبره)</a:t>
            </a:r>
          </a:p>
          <a:p>
            <a:pPr algn="r">
              <a:buNone/>
            </a:pPr>
            <a:r>
              <a:rPr lang="ar-EG" sz="2400" b="1" dirty="0"/>
              <a:t>-7 الاضطلاع على سجلات الحوادث وتاریخھا الخاصة بالمقاول</a:t>
            </a:r>
          </a:p>
          <a:p>
            <a:pPr algn="r">
              <a:buNone/>
            </a:pPr>
            <a:r>
              <a:rPr lang="ar-EG" sz="2400" b="1" dirty="0"/>
              <a:t>-8 سجلات المخالفات والغرامات التى صدرت ضد المقاول من الجھات المطبقة للقانون</a:t>
            </a:r>
          </a:p>
          <a:p>
            <a:pPr algn="r">
              <a:buNone/>
            </a:pPr>
            <a:r>
              <a:rPr lang="ar-EG" sz="2400" b="1" dirty="0"/>
              <a:t>-9 دلیل الموارد الكافیة مثل توفیر الوصول الى اخصائى او استشارى سلامة للمشورة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r">
              <a:buNone/>
            </a:pPr>
            <a:r>
              <a:rPr lang="ar-EG" b="1" dirty="0"/>
              <a:t>المشاركة في تطویر وتنفیذ سیاسة السلامة</a:t>
            </a:r>
          </a:p>
          <a:p>
            <a:pPr algn="r">
              <a:buNone/>
            </a:pPr>
            <a:r>
              <a:rPr lang="ar-EG" b="1" dirty="0"/>
              <a:t>-5 الاشراف علي تقییم المخاطر</a:t>
            </a:r>
          </a:p>
          <a:p>
            <a:pPr algn="r">
              <a:buNone/>
            </a:pPr>
            <a:r>
              <a:rPr lang="ar-EG" b="1" dirty="0"/>
              <a:t>-6 رصد اداء نظام السلامة</a:t>
            </a:r>
          </a:p>
          <a:p>
            <a:pPr algn="r">
              <a:buNone/>
            </a:pPr>
            <a:r>
              <a:rPr lang="ar-EG" b="1" dirty="0" smtClean="0"/>
              <a:t>الاشراف </a:t>
            </a:r>
            <a:r>
              <a:rPr lang="ar-EG" b="1" dirty="0"/>
              <a:t>علي نظام الابلاغ ع الحوادث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ar-EG" sz="2000" b="1" dirty="0"/>
              <a:t>. ما المقصود بنظام العمل الامن ؟</a:t>
            </a:r>
          </a:p>
          <a:p>
            <a:pPr algn="r">
              <a:buNone/>
            </a:pPr>
            <a:r>
              <a:rPr lang="ar-EG" sz="2000" b="1" dirty="0"/>
              <a:t>ھو اجراء رسمى مستندى لاتمام العمل استنادا الى دراسة منھجیة لخطوات تنفیذ العمل و الاخطار</a:t>
            </a:r>
          </a:p>
          <a:p>
            <a:pPr algn="r">
              <a:buNone/>
            </a:pPr>
            <a:r>
              <a:rPr lang="ar-EG" sz="2000" b="1" dirty="0"/>
              <a:t>المتوقعة بكل خطوة و تحدد اسلوب آمن لتقلیل ھذة المخاطرالمرتبطة بالعمل والسیطرة علیھا</a:t>
            </a:r>
          </a:p>
          <a:p>
            <a:pPr algn="r">
              <a:buNone/>
            </a:pPr>
            <a:r>
              <a:rPr lang="ar-EG" sz="2000" b="1" dirty="0"/>
              <a:t>41 . كیفیة تطویر نظام العمل الامن ؟</a:t>
            </a:r>
          </a:p>
          <a:p>
            <a:pPr algn="r">
              <a:buNone/>
            </a:pPr>
            <a:r>
              <a:rPr lang="ar-EG" sz="2000" b="1" dirty="0"/>
              <a:t>-1 تحدید المھمة التى سیتم تحلیلھا</a:t>
            </a:r>
          </a:p>
          <a:p>
            <a:pPr algn="r">
              <a:buNone/>
            </a:pPr>
            <a:r>
              <a:rPr lang="ar-EG" sz="2000" b="1" dirty="0"/>
              <a:t>-2 تقسیم المھمة الى خطوات او المراحل المھمة</a:t>
            </a:r>
          </a:p>
          <a:p>
            <a:pPr algn="r">
              <a:buNone/>
            </a:pPr>
            <a:r>
              <a:rPr lang="ar-EG" sz="2000" b="1" dirty="0"/>
              <a:t>-3 تقییم المخاطر المرتبطة بكل خطوة واختیار حلول السیطرة على ھذة المخاطر</a:t>
            </a:r>
          </a:p>
          <a:p>
            <a:pPr algn="r">
              <a:buNone/>
            </a:pPr>
            <a:r>
              <a:rPr lang="ar-EG" sz="2000" b="1" dirty="0"/>
              <a:t>-6 كتابة ارشادات و تعلیمات مرتبة عن كیفیة اداء العمل بامان تحتوى على حلول تقلیل المخاطر</a:t>
            </a:r>
          </a:p>
          <a:p>
            <a:pPr algn="r">
              <a:buNone/>
            </a:pPr>
            <a:r>
              <a:rPr lang="ar-EG" sz="2000" b="1" dirty="0"/>
              <a:t>-4 تطویر اسلوب العمل الامن وتحدیثة</a:t>
            </a:r>
          </a:p>
          <a:p>
            <a:pPr algn="r">
              <a:buNone/>
            </a:pPr>
            <a:r>
              <a:rPr lang="ar-EG" sz="2000" b="1" dirty="0"/>
              <a:t>-5 تنفیذ اسلوب العمل الامن و تدریب العمال علیھ</a:t>
            </a:r>
          </a:p>
          <a:p>
            <a:pPr algn="r">
              <a:buNone/>
            </a:pPr>
            <a:r>
              <a:rPr lang="ar-EG" sz="2000" b="1" dirty="0"/>
              <a:t>-6 الرصد للتاكد من فاعلیتھ و التزام العمال باتباعھ</a:t>
            </a:r>
            <a:endParaRPr lang="en-US" sz="2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400" b="1" dirty="0"/>
              <a:t>. حدد ستة عناصر من المكونات الموجودة فى تصریح العمل ؟</a:t>
            </a:r>
          </a:p>
          <a:p>
            <a:pPr algn="r">
              <a:buNone/>
            </a:pPr>
            <a:r>
              <a:rPr lang="ar-EG" sz="2400" b="1" dirty="0"/>
              <a:t>-1 وصف للعمل المراد عملھ (تفاصیل عن المعده والموقع) ، اسماء العاملین المشاركین بالعمل</a:t>
            </a:r>
          </a:p>
          <a:p>
            <a:pPr algn="r">
              <a:buNone/>
            </a:pPr>
            <a:r>
              <a:rPr lang="ar-EG" sz="2400" b="1" dirty="0"/>
              <a:t>-2 تقییم المخاطر المرتبطة بالمھمھ ، قیاسات الملوثات البیئیة للاجواء داخل الاماكن المغلقة</a:t>
            </a:r>
          </a:p>
          <a:p>
            <a:pPr algn="r">
              <a:buNone/>
            </a:pPr>
            <a:r>
              <a:rPr lang="ar-EG" sz="2400" b="1" dirty="0"/>
              <a:t>-3 تصاریح اضافیة مثل تصریح دخول اماكن مغلقة</a:t>
            </a:r>
          </a:p>
          <a:p>
            <a:pPr algn="r">
              <a:buNone/>
            </a:pPr>
            <a:r>
              <a:rPr lang="ar-EG" sz="2400" b="1" dirty="0"/>
              <a:t>-4 العزل من مصادر الطاقة المختلفة</a:t>
            </a:r>
          </a:p>
          <a:p>
            <a:pPr algn="r">
              <a:buNone/>
            </a:pPr>
            <a:r>
              <a:rPr lang="ar-EG" sz="2400" b="1" dirty="0"/>
              <a:t>-5 مھمات الوقایة الشخصیة الالزامیة</a:t>
            </a:r>
          </a:p>
          <a:p>
            <a:pPr algn="r">
              <a:buNone/>
            </a:pPr>
            <a:r>
              <a:rPr lang="ar-EG" sz="2400" b="1" dirty="0"/>
              <a:t>-6 اجراءات و اسلوب الاتصال خلال حالة الطوارىء</a:t>
            </a:r>
            <a:endParaRPr lang="en-US" sz="2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ar-EG" b="1" dirty="0"/>
              <a:t>. اشرح انواع الرصد مع ذكر امثلة ؟</a:t>
            </a:r>
          </a:p>
          <a:p>
            <a:pPr algn="r">
              <a:buNone/>
            </a:pPr>
            <a:r>
              <a:rPr lang="ar-EG" b="1" dirty="0"/>
              <a:t>-1 رصد مبادر</a:t>
            </a:r>
          </a:p>
          <a:p>
            <a:pPr algn="r">
              <a:buNone/>
            </a:pPr>
            <a:r>
              <a:rPr lang="ar-EG" b="1" dirty="0"/>
              <a:t>من خلال مراقبة عوامل قبل وقوع الحدث الخطر (حادث )، ویشمل عملیات التفتیش بمكان العمل</a:t>
            </a:r>
          </a:p>
          <a:p>
            <a:pPr algn="r">
              <a:buNone/>
            </a:pPr>
            <a:r>
              <a:rPr lang="ar-EG" b="1" dirty="0"/>
              <a:t>الروتینیة والتدقیق و المراجعة على نظام السلامة والصحة والضوابط الخاصة بالعمل مثل:تقاریر</a:t>
            </a:r>
          </a:p>
          <a:p>
            <a:pPr algn="r">
              <a:buNone/>
            </a:pPr>
            <a:r>
              <a:rPr lang="ar-EG" b="1" dirty="0"/>
              <a:t>المراجعات الداخلیة والخارجیة،تقاریر الفحص ببیئة العمل ،جولات السلامة بمكان العمل ، تقاریر</a:t>
            </a:r>
          </a:p>
          <a:p>
            <a:pPr algn="r">
              <a:buNone/>
            </a:pPr>
            <a:r>
              <a:rPr lang="ar-EG" b="1" dirty="0"/>
              <a:t>عینات السلامة</a:t>
            </a:r>
          </a:p>
          <a:p>
            <a:pPr algn="r">
              <a:buNone/>
            </a:pPr>
            <a:r>
              <a:rPr lang="ar-EG" b="1" dirty="0"/>
              <a:t>-2 رصد تفاعلى او رد تفاعلى</a:t>
            </a:r>
          </a:p>
          <a:p>
            <a:pPr algn="r">
              <a:buNone/>
            </a:pPr>
            <a:r>
              <a:rPr lang="ar-EG" b="1" dirty="0" smtClean="0"/>
              <a:t>من </a:t>
            </a:r>
            <a:r>
              <a:rPr lang="ar-EG" b="1" dirty="0"/>
              <a:t>خلال مراقبة عوامل بعد وقوع الحدث الخطر ، ینطوي على فحص في الأحداث التاریخیة</a:t>
            </a:r>
          </a:p>
          <a:p>
            <a:pPr algn="r">
              <a:buNone/>
            </a:pPr>
            <a:r>
              <a:rPr lang="ar-EG" b="1" dirty="0"/>
              <a:t>للتعلم من الأخطاء ومعرفة كیفیة منع تكرارھا في المستقبل. مثل: احصائیات الحوادث ببیئة العمل،</a:t>
            </a:r>
          </a:p>
          <a:p>
            <a:pPr algn="r">
              <a:buNone/>
            </a:pPr>
            <a:r>
              <a:rPr lang="ar-EG" b="1" dirty="0"/>
              <a:t>سجل اعتلال الصحة للعاملین،وسجل الغیاب للعاملین بمكان العمل ،سجل المخالفات القانونیة</a:t>
            </a:r>
          </a:p>
          <a:p>
            <a:pPr algn="r">
              <a:buNone/>
            </a:pPr>
            <a:r>
              <a:rPr lang="ar-EG" b="1" dirty="0"/>
              <a:t>للمؤسسة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47500" lnSpcReduction="20000"/>
          </a:bodyPr>
          <a:lstStyle/>
          <a:p>
            <a:pPr algn="r">
              <a:buNone/>
            </a:pPr>
            <a:r>
              <a:rPr lang="ar-EG" b="1" dirty="0"/>
              <a:t>. الفرق بین التدقیق الداخلى والخارجى ؟</a:t>
            </a:r>
          </a:p>
          <a:p>
            <a:pPr algn="r">
              <a:buNone/>
            </a:pPr>
            <a:r>
              <a:rPr lang="ar-EG" b="1" dirty="0"/>
              <a:t>ممیزات التدقیق الخارجى</a:t>
            </a:r>
          </a:p>
          <a:p>
            <a:pPr algn="r">
              <a:buNone/>
            </a:pPr>
            <a:r>
              <a:rPr lang="ar-EG" b="1" dirty="0"/>
              <a:t>من قبل </a:t>
            </a:r>
            <a:r>
              <a:rPr lang="en-US" b="1" dirty="0"/>
              <a:t>OHSAS 18001􀀀 -1 </a:t>
            </a:r>
            <a:r>
              <a:rPr lang="ar-EG" b="1" dirty="0"/>
              <a:t>إذا تم من قبل ھیئة معتمدة یمكن الحصول على شھادة الامتثال مثل شھادة</a:t>
            </a:r>
          </a:p>
          <a:p>
            <a:pPr algn="r">
              <a:buNone/>
            </a:pPr>
            <a:r>
              <a:rPr lang="ar-EG" b="1" dirty="0"/>
              <a:t>الشركة المدققة</a:t>
            </a:r>
          </a:p>
          <a:p>
            <a:pPr algn="r">
              <a:buNone/>
            </a:pPr>
            <a:r>
              <a:rPr lang="ar-EG" b="1" dirty="0"/>
              <a:t>-2 لا تتأثر بالعلاقات التنظیمیة الداخلیة</a:t>
            </a:r>
          </a:p>
          <a:p>
            <a:pPr algn="r">
              <a:buNone/>
            </a:pPr>
            <a:r>
              <a:rPr lang="ar-EG" b="1" dirty="0"/>
              <a:t>یقلل من احتمال وجود فرص اقل للانحیاز من قبل المراجعین</a:t>
            </a:r>
          </a:p>
          <a:p>
            <a:pPr algn="r">
              <a:buNone/>
            </a:pPr>
            <a:r>
              <a:rPr lang="ar-EG" b="1" dirty="0"/>
              <a:t>عیوب التدقیق الخارجى</a:t>
            </a:r>
          </a:p>
          <a:p>
            <a:pPr algn="r">
              <a:buNone/>
            </a:pPr>
            <a:r>
              <a:rPr lang="ar-EG" b="1" dirty="0"/>
              <a:t>-1 یتطلب وقتا أطول وترتیبات معقدة</a:t>
            </a:r>
          </a:p>
          <a:p>
            <a:pPr algn="r">
              <a:buNone/>
            </a:pPr>
            <a:r>
              <a:rPr lang="ar-EG" b="1" dirty="0"/>
              <a:t>-2 یمكن أن تكون مكلفة حقا</a:t>
            </a:r>
          </a:p>
          <a:p>
            <a:pPr algn="r">
              <a:buNone/>
            </a:pPr>
            <a:r>
              <a:rPr lang="ar-EG" b="1" dirty="0"/>
              <a:t>-3 یسبب الضغط على القوى العاملة</a:t>
            </a:r>
          </a:p>
          <a:p>
            <a:pPr algn="r">
              <a:buNone/>
            </a:pPr>
            <a:r>
              <a:rPr lang="ar-EG" b="1" dirty="0"/>
              <a:t>-4 یمكن أن یكون لھا ردود فعل سلبیة على الروح التنظیمیة في حال فشل الشركة في المراجعة (لا</a:t>
            </a:r>
          </a:p>
          <a:p>
            <a:pPr algn="r">
              <a:buNone/>
            </a:pPr>
            <a:r>
              <a:rPr lang="ar-EG" b="1" dirty="0"/>
              <a:t>تحصل على شھادة</a:t>
            </a:r>
          </a:p>
          <a:p>
            <a:pPr algn="r">
              <a:buNone/>
            </a:pPr>
            <a:r>
              <a:rPr lang="ar-EG" b="1" dirty="0"/>
              <a:t>ممیزات التدیق الداخلى</a:t>
            </a:r>
          </a:p>
          <a:p>
            <a:pPr algn="r">
              <a:buNone/>
            </a:pPr>
            <a:r>
              <a:rPr lang="ar-EG" b="1" dirty="0"/>
              <a:t>-1 یقلل من الضغط على المنظمة</a:t>
            </a:r>
          </a:p>
          <a:p>
            <a:pPr algn="r">
              <a:buNone/>
            </a:pPr>
            <a:r>
              <a:rPr lang="ar-EG" b="1" dirty="0"/>
              <a:t>-2 یحتاج الى وقت أقل</a:t>
            </a:r>
          </a:p>
          <a:p>
            <a:pPr algn="r">
              <a:buNone/>
            </a:pPr>
            <a:r>
              <a:rPr lang="ar-EG" b="1" dirty="0"/>
              <a:t>-3 ترتیبات أقل تعقیدا</a:t>
            </a:r>
          </a:p>
          <a:p>
            <a:pPr algn="r">
              <a:buNone/>
            </a:pPr>
            <a:r>
              <a:rPr lang="ar-EG" b="1" dirty="0"/>
              <a:t>-4 لا تشكل تھدیدا على الصورة التنظیمیة إذا كانت النتائج لیست مرتفعة كما ھو متوقع</a:t>
            </a:r>
          </a:p>
          <a:p>
            <a:pPr algn="r">
              <a:buNone/>
            </a:pPr>
            <a:r>
              <a:rPr lang="ar-EG" b="1" dirty="0"/>
              <a:t>عیوب التدقیق الداخلى</a:t>
            </a:r>
          </a:p>
          <a:p>
            <a:pPr algn="r">
              <a:buNone/>
            </a:pPr>
            <a:r>
              <a:rPr lang="ar-EG" b="1" dirty="0"/>
              <a:t>-1 قد لاتتم متابعةالتوصیات أو أخذھا على محمل الجد من قبل الادارة</a:t>
            </a:r>
          </a:p>
          <a:p>
            <a:pPr algn="r">
              <a:buNone/>
            </a:pPr>
            <a:r>
              <a:rPr lang="ar-EG" b="1" dirty="0"/>
              <a:t>-2 یحتوى على فرض اكبر للانحیاز</a:t>
            </a:r>
          </a:p>
          <a:p>
            <a:pPr algn="r">
              <a:buNone/>
            </a:pPr>
            <a:r>
              <a:rPr lang="ar-EG" b="1" dirty="0"/>
              <a:t>-3 الخلفیة السابقة من أداء المنظمة قد تؤثر على النتائج</a:t>
            </a:r>
          </a:p>
          <a:p>
            <a:pPr algn="r">
              <a:buNone/>
            </a:pPr>
            <a:r>
              <a:rPr lang="ar-EG" b="1" dirty="0"/>
              <a:t>-4 العلاقات التنظیمیة الداخلیة قد تؤثر على نزاھة عملیة المقابلات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47500" lnSpcReduction="20000"/>
          </a:bodyPr>
          <a:lstStyle/>
          <a:p>
            <a:pPr algn="r">
              <a:buNone/>
            </a:pPr>
            <a:r>
              <a:rPr lang="ar-EG" b="1" dirty="0"/>
              <a:t>. اشرح عناصر ثقافة السلامة والصحة ؟</a:t>
            </a:r>
          </a:p>
          <a:p>
            <a:pPr algn="r">
              <a:buNone/>
            </a:pPr>
            <a:r>
              <a:rPr lang="ar-EG" b="1" dirty="0"/>
              <a:t>-1 مراقبة</a:t>
            </a:r>
          </a:p>
          <a:p>
            <a:pPr algn="r">
              <a:buNone/>
            </a:pPr>
            <a:r>
              <a:rPr lang="ar-EG" b="1" dirty="0"/>
              <a:t>ضروریة مراقبة معاییر الأداء لضمان التشغیل الفعال للمؤسسة ومنھا : (السیاسات-التطویر</a:t>
            </a:r>
          </a:p>
          <a:p>
            <a:pPr algn="r">
              <a:buNone/>
            </a:pPr>
            <a:r>
              <a:rPr lang="ar-EG" b="1" dirty="0"/>
              <a:t>التنظیمى-التخطیط- التدقیق- المراقبة- المراجعھ)</a:t>
            </a:r>
          </a:p>
          <a:p>
            <a:pPr algn="r">
              <a:buNone/>
            </a:pPr>
            <a:r>
              <a:rPr lang="ar-EG" b="1" dirty="0"/>
              <a:t>-2 التعاون</a:t>
            </a:r>
          </a:p>
          <a:p>
            <a:pPr algn="r">
              <a:buNone/>
            </a:pPr>
            <a:r>
              <a:rPr lang="ar-EG" b="1" dirty="0"/>
              <a:t>وینبغي وضع معاییر الأداء وتحدید طبیعة وتواتر:</a:t>
            </a:r>
          </a:p>
          <a:p>
            <a:pPr algn="r">
              <a:buNone/>
            </a:pPr>
            <a:r>
              <a:rPr lang="ar-EG" b="1" dirty="0"/>
              <a:t>اجتماعات الصحة والسلامة</a:t>
            </a:r>
          </a:p>
          <a:p>
            <a:pPr algn="r">
              <a:buNone/>
            </a:pPr>
            <a:r>
              <a:rPr lang="ar-EG" b="1" dirty="0"/>
              <a:t>إحاطات فریق الصحة والسلامة</a:t>
            </a:r>
          </a:p>
          <a:p>
            <a:pPr algn="r">
              <a:buNone/>
            </a:pPr>
            <a:r>
              <a:rPr lang="ar-EG" b="1" dirty="0"/>
              <a:t>اجتماعات حل المشكلات</a:t>
            </a:r>
          </a:p>
          <a:p>
            <a:pPr algn="r">
              <a:buNone/>
            </a:pPr>
            <a:r>
              <a:rPr lang="ar-EG" b="1" dirty="0"/>
              <a:t>-3 اتصالات</a:t>
            </a:r>
          </a:p>
          <a:p>
            <a:pPr algn="r">
              <a:buNone/>
            </a:pPr>
            <a:r>
              <a:rPr lang="ar-EG" b="1" dirty="0"/>
              <a:t>تحتاجھا معاییر الأداء التي ستنشأ لضمان ما یلي:</a:t>
            </a:r>
          </a:p>
          <a:p>
            <a:pPr algn="r">
              <a:buNone/>
            </a:pPr>
            <a:r>
              <a:rPr lang="ar-EG" b="1" dirty="0" smtClean="0"/>
              <a:t>مشاركة </a:t>
            </a:r>
            <a:r>
              <a:rPr lang="ar-EG" b="1" dirty="0"/>
              <a:t>الإدارة</a:t>
            </a:r>
          </a:p>
          <a:p>
            <a:pPr algn="r">
              <a:buNone/>
            </a:pPr>
            <a:r>
              <a:rPr lang="ar-EG" b="1" dirty="0"/>
              <a:t>نظم المعلومات</a:t>
            </a:r>
          </a:p>
          <a:p>
            <a:pPr algn="r">
              <a:buNone/>
            </a:pPr>
            <a:r>
              <a:rPr lang="ar-EG" b="1" dirty="0"/>
              <a:t>توثیق</a:t>
            </a:r>
          </a:p>
          <a:p>
            <a:pPr algn="r">
              <a:buNone/>
            </a:pPr>
            <a:r>
              <a:rPr lang="ar-EG" b="1" dirty="0"/>
              <a:t>اتصال</a:t>
            </a:r>
          </a:p>
          <a:p>
            <a:pPr algn="r">
              <a:buNone/>
            </a:pPr>
            <a:r>
              <a:rPr lang="ar-EG" b="1" dirty="0"/>
              <a:t>إحاطات فریق</a:t>
            </a:r>
          </a:p>
          <a:p>
            <a:pPr algn="r">
              <a:buNone/>
            </a:pPr>
            <a:r>
              <a:rPr lang="ar-EG" b="1" dirty="0"/>
              <a:t>-4 الكفاءة</a:t>
            </a:r>
          </a:p>
          <a:p>
            <a:pPr algn="r">
              <a:buNone/>
            </a:pPr>
            <a:r>
              <a:rPr lang="ar-EG" b="1" dirty="0"/>
              <a:t>ھناك حاجة إلى إنشاء لضمان الموظفین المختصین وینبغي أن یشمل اختیار وتدریب الموظفین</a:t>
            </a:r>
          </a:p>
          <a:p>
            <a:pPr algn="r">
              <a:buNone/>
            </a:pPr>
            <a:r>
              <a:rPr lang="ar-EG" b="1" dirty="0"/>
              <a:t>على جمیع المستویات من الإدارة العلیا إلى الموظفین على أرضیة المحل، ویجب أن تشمل الرقابة</a:t>
            </a:r>
          </a:p>
          <a:p>
            <a:pPr algn="r">
              <a:buNone/>
            </a:pPr>
            <a:r>
              <a:rPr lang="ar-EG" b="1" dirty="0"/>
              <a:t>معاییر الأداء على(اختیار الموظفین- التدریب – إشراف)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400" b="1" dirty="0"/>
              <a:t>. تم عمل تفتیش على ورشة وبعد انتھاء التفتیش تم وقوع حادئة اذكر الاسباب ؟</a:t>
            </a:r>
          </a:p>
          <a:p>
            <a:pPr algn="r">
              <a:buNone/>
            </a:pPr>
            <a:r>
              <a:rPr lang="ar-EG" sz="2400" b="1" dirty="0"/>
              <a:t>تنقسم الاسباب الى جزئین رئیسین</a:t>
            </a:r>
          </a:p>
          <a:p>
            <a:pPr algn="r">
              <a:buNone/>
            </a:pPr>
            <a:r>
              <a:rPr lang="ar-EG" sz="2400" b="1" dirty="0"/>
              <a:t>-1 جزء خاص بالمفتش نفسھ ویحتوى على</a:t>
            </a:r>
          </a:p>
          <a:p>
            <a:pPr algn="r">
              <a:buNone/>
            </a:pPr>
            <a:r>
              <a:rPr lang="ar-EG" sz="2400" b="1" dirty="0"/>
              <a:t>( كون المفتش غیر كفء- و عدم معرفتھ بطبیعة مكان العمل -قلیل الخبرة العملیة، استخدام قوائم</a:t>
            </a:r>
          </a:p>
          <a:p>
            <a:pPr algn="r">
              <a:buNone/>
            </a:pPr>
            <a:r>
              <a:rPr lang="ar-EG" sz="2400" b="1" dirty="0"/>
              <a:t>فحص معدة سلفا ، او معدة بطریقة سطحیة)</a:t>
            </a:r>
          </a:p>
          <a:p>
            <a:pPr algn="r">
              <a:buNone/>
            </a:pPr>
            <a:r>
              <a:rPr lang="ar-EG" sz="2400" b="1" dirty="0"/>
              <a:t>-2 جزء خاص بالعملیة نفسھاوتحتوى على</a:t>
            </a:r>
          </a:p>
          <a:p>
            <a:pPr algn="r">
              <a:buNone/>
            </a:pPr>
            <a:r>
              <a:rPr lang="ar-EG" sz="2400" b="1" dirty="0"/>
              <a:t>(عدم وجود الوقت الكافى- بیئة العمل غیر مناسبة من حیث الضوضاء و الاضاءة -وقت عمل التفتیش</a:t>
            </a:r>
          </a:p>
          <a:p>
            <a:pPr algn="r">
              <a:buNone/>
            </a:pPr>
            <a:r>
              <a:rPr lang="ar-EG" sz="2400" b="1" dirty="0"/>
              <a:t>كان بھ العدید من المشتتات </a:t>
            </a:r>
            <a:r>
              <a:rPr lang="ar-EG" sz="2400" b="1" dirty="0" smtClean="0"/>
              <a:t>–المخاطر </a:t>
            </a:r>
            <a:r>
              <a:rPr lang="ar-EG" sz="2400" b="1" dirty="0"/>
              <a:t>غیر مرئیة و تظھر فجأه ، )</a:t>
            </a:r>
            <a:endParaRPr lang="en-US" sz="24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400" b="1" dirty="0"/>
              <a:t>. ما ھو مؤشرات ثقافة السلامة والصحة ؟</a:t>
            </a:r>
          </a:p>
          <a:p>
            <a:pPr algn="r">
              <a:buNone/>
            </a:pPr>
            <a:r>
              <a:rPr lang="ar-EG" sz="2400" b="1" dirty="0"/>
              <a:t>1 -ارتفاع معنویات واخلاقیات العمال</a:t>
            </a:r>
          </a:p>
          <a:p>
            <a:pPr algn="r">
              <a:buNone/>
            </a:pPr>
            <a:r>
              <a:rPr lang="ar-EG" sz="2400" b="1" dirty="0"/>
              <a:t>-2 انخفاض معدلات الحوادث بمكان العمل</a:t>
            </a:r>
          </a:p>
          <a:p>
            <a:pPr algn="r">
              <a:buNone/>
            </a:pPr>
            <a:r>
              <a:rPr lang="ar-EG" sz="2400" b="1" dirty="0"/>
              <a:t>-3 انخفاض معدلات التغیب عن العمل / المرض</a:t>
            </a:r>
          </a:p>
          <a:p>
            <a:pPr algn="r">
              <a:buNone/>
            </a:pPr>
            <a:r>
              <a:rPr lang="ar-EG" sz="2400" b="1" dirty="0"/>
              <a:t>-4 انخفاض معدل تدویر الموظفین</a:t>
            </a:r>
          </a:p>
          <a:p>
            <a:pPr algn="r">
              <a:buNone/>
            </a:pPr>
            <a:r>
              <a:rPr lang="ar-EG" sz="2400" b="1" dirty="0"/>
              <a:t>-5 زیادة الامتثال للقواعد الخاصة بالسلامة والصحة</a:t>
            </a:r>
          </a:p>
          <a:p>
            <a:pPr algn="r">
              <a:buNone/>
            </a:pPr>
            <a:r>
              <a:rPr lang="ar-EG" sz="2400" b="1" dirty="0"/>
              <a:t>-6 انخفاض الشكاوى الخاصة بظروف العمل</a:t>
            </a:r>
            <a:endParaRPr lang="en-US" sz="24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ar-EG" sz="2400" b="1" dirty="0"/>
              <a:t>. كیف یتم قیاس كفاءة فعالیة التدریب ؟</a:t>
            </a:r>
          </a:p>
          <a:p>
            <a:pPr algn="r">
              <a:buNone/>
            </a:pPr>
            <a:r>
              <a:rPr lang="ar-EG" sz="2400" b="1" dirty="0"/>
              <a:t>-1 المدربین یقومون بتقییم المتدربین</a:t>
            </a:r>
          </a:p>
          <a:p>
            <a:pPr algn="r">
              <a:buNone/>
            </a:pPr>
            <a:r>
              <a:rPr lang="ar-EG" sz="2400" b="1" dirty="0" smtClean="0"/>
              <a:t>2- </a:t>
            </a:r>
            <a:r>
              <a:rPr lang="ar-EG" sz="2400" b="1" dirty="0"/>
              <a:t>عن طریق تقییم المشرفون بالعمل لمستوى العمال اللذین تلقى التدریب</a:t>
            </a:r>
          </a:p>
          <a:p>
            <a:pPr algn="r">
              <a:buNone/>
            </a:pPr>
            <a:r>
              <a:rPr lang="ar-EG" sz="2400" b="1" dirty="0"/>
              <a:t>-7 عن طریق تقییم المدراء للعمال بعد التدریب</a:t>
            </a:r>
          </a:p>
          <a:p>
            <a:pPr algn="r">
              <a:buNone/>
            </a:pPr>
            <a:r>
              <a:rPr lang="ar-EG" sz="2400" b="1" dirty="0"/>
              <a:t>-4 مراقبة معدلات الحوادث المرتبطة بالتدریب</a:t>
            </a:r>
          </a:p>
          <a:p>
            <a:pPr algn="r">
              <a:buNone/>
            </a:pPr>
            <a:r>
              <a:rPr lang="ar-EG" sz="2400" b="1" dirty="0"/>
              <a:t>-8 مراقبة معدلات الغیاب المرضى</a:t>
            </a:r>
          </a:p>
          <a:p>
            <a:pPr algn="r">
              <a:buNone/>
            </a:pPr>
            <a:r>
              <a:rPr lang="ar-EG" sz="2400" b="1" dirty="0"/>
              <a:t>-6 مراقبة مستوى الامتثال لإجراءات السلامة والصحة</a:t>
            </a:r>
          </a:p>
          <a:p>
            <a:pPr algn="r">
              <a:buNone/>
            </a:pPr>
            <a:r>
              <a:rPr lang="ar-EG" sz="2400" b="1" dirty="0"/>
              <a:t>-7 مراقبة مستوى الشكاوى التي أثیرت من قبل الموظفین المتعلقة بمخاطر موضوع التدریب</a:t>
            </a:r>
          </a:p>
          <a:p>
            <a:pPr algn="r">
              <a:buNone/>
            </a:pPr>
            <a:r>
              <a:rPr lang="ar-EG" sz="2400" b="1" dirty="0"/>
              <a:t>8=نوعیة الاقتراحات المقدمة من العمال</a:t>
            </a:r>
            <a:endParaRPr lang="en-US" sz="24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400" b="1" dirty="0"/>
              <a:t>. اذكر العوامل التى تؤخذ فى الاعتبار عند تطویر نظم تدریب السلامة والصحة ؟</a:t>
            </a:r>
          </a:p>
          <a:p>
            <a:pPr algn="r">
              <a:buNone/>
            </a:pPr>
            <a:r>
              <a:rPr lang="ar-EG" sz="2400" b="1" dirty="0"/>
              <a:t>-1 تحدید الاحتیاجات التدریبیة للافراد .</a:t>
            </a:r>
          </a:p>
          <a:p>
            <a:pPr algn="r">
              <a:buNone/>
            </a:pPr>
            <a:r>
              <a:rPr lang="ar-EG" sz="2400" b="1" dirty="0" smtClean="0"/>
              <a:t>-</a:t>
            </a:r>
            <a:r>
              <a:rPr lang="ar-EG" sz="2400" b="1" dirty="0"/>
              <a:t>2 تحدید أھداف التدریب .</a:t>
            </a:r>
          </a:p>
          <a:p>
            <a:pPr algn="r">
              <a:buNone/>
            </a:pPr>
            <a:r>
              <a:rPr lang="ar-EG" sz="2400" b="1" dirty="0"/>
              <a:t>-3 تخطیط البرنامج التدریبي ومحتواه؛</a:t>
            </a:r>
          </a:p>
          <a:p>
            <a:pPr algn="r">
              <a:buNone/>
            </a:pPr>
            <a:r>
              <a:rPr lang="ar-EG" sz="2400" b="1" dirty="0"/>
              <a:t>-4 تقریر طریقة المناسبة لتنفیذ التدریب .</a:t>
            </a:r>
          </a:p>
          <a:p>
            <a:pPr algn="r">
              <a:buNone/>
            </a:pPr>
            <a:r>
              <a:rPr lang="ar-EG" sz="2400" b="1" dirty="0"/>
              <a:t>-5 تقییم المتدربین .</a:t>
            </a:r>
          </a:p>
          <a:p>
            <a:pPr algn="r">
              <a:buNone/>
            </a:pPr>
            <a:r>
              <a:rPr lang="ar-EG" sz="2400" b="1" dirty="0"/>
              <a:t>-6 تقییم برنامج التدریب</a:t>
            </a:r>
          </a:p>
          <a:p>
            <a:pPr algn="r">
              <a:buNone/>
            </a:pPr>
            <a:r>
              <a:rPr lang="ar-EG" sz="2400" b="1" dirty="0"/>
              <a:t>7 – مدى كفاءة العمال اللذین سیشتركون بالتدریب</a:t>
            </a:r>
            <a:endParaRPr lang="en-US" sz="24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400" b="1" dirty="0"/>
              <a:t>. ما ھى الاعتبارات التى تؤخز عند قیاس كفاءة العامل ؟</a:t>
            </a:r>
          </a:p>
          <a:p>
            <a:pPr algn="r">
              <a:buNone/>
            </a:pPr>
            <a:r>
              <a:rPr lang="ar-EG" sz="2400" b="1" dirty="0"/>
              <a:t>-1 التدریب والمھرات المكتسبھ للفرد</a:t>
            </a:r>
          </a:p>
          <a:p>
            <a:pPr algn="r">
              <a:buNone/>
            </a:pPr>
            <a:r>
              <a:rPr lang="ar-EG" sz="2400" b="1" dirty="0"/>
              <a:t>-2 المعرفة مستوى الدراسة للفرد</a:t>
            </a:r>
          </a:p>
          <a:p>
            <a:pPr algn="r">
              <a:buNone/>
            </a:pPr>
            <a:r>
              <a:rPr lang="ar-EG" sz="2400" b="1" dirty="0"/>
              <a:t>-3 التصریح بعمل محدد مثل (مشغل رافعة او متخصص بتقییم المخاطر) </a:t>
            </a:r>
            <a:endParaRPr lang="ar-EG" sz="2400" b="1" dirty="0" smtClean="0"/>
          </a:p>
          <a:p>
            <a:pPr algn="r">
              <a:buNone/>
            </a:pPr>
            <a:r>
              <a:rPr lang="ar-EG" sz="2400" b="1" dirty="0" smtClean="0"/>
              <a:t>4- </a:t>
            </a:r>
            <a:r>
              <a:rPr lang="ar-EG" sz="2400" b="1" dirty="0"/>
              <a:t>الخبرة العملیة </a:t>
            </a:r>
            <a:r>
              <a:rPr lang="ar-EG" sz="2400" b="1" dirty="0" smtClean="0"/>
              <a:t>للعامل فى المجال </a:t>
            </a:r>
            <a:endParaRPr lang="ar-EG" sz="2400" b="1" dirty="0"/>
          </a:p>
          <a:p>
            <a:pPr algn="r">
              <a:buNone/>
            </a:pPr>
            <a:r>
              <a:rPr lang="en-US" sz="2400" b="1" dirty="0"/>
              <a:t>( IOSH ) </a:t>
            </a:r>
            <a:r>
              <a:rPr lang="ar-EG" sz="2400" b="1" dirty="0" smtClean="0"/>
              <a:t>5- </a:t>
            </a:r>
            <a:r>
              <a:rPr lang="ar-EG" sz="2400" b="1" dirty="0"/>
              <a:t>الانضمام الى مؤسسات دولیة محترفة بمجال السلامة مثل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ar-EG" b="1" dirty="0"/>
              <a:t>لخص الظروف التى قد تتطلب مراجعة خطة ( سیاسة ) الصحة والسلامة</a:t>
            </a:r>
          </a:p>
          <a:p>
            <a:pPr algn="r">
              <a:buNone/>
            </a:pPr>
            <a:r>
              <a:rPr lang="ar-EG" b="1" dirty="0"/>
              <a:t>-1 التغیرات التكنولوجیة مثل ادخال تكنولوجیا لمصنع جدید أو لاحدي العملیات</a:t>
            </a:r>
          </a:p>
          <a:p>
            <a:pPr algn="r">
              <a:buNone/>
            </a:pPr>
            <a:r>
              <a:rPr lang="ar-EG" b="1" dirty="0"/>
              <a:t>-2 تغییر الادارة بالمؤسسة مثل تغییر الافراد في ھیكل الادارة للمؤسسة</a:t>
            </a:r>
          </a:p>
          <a:p>
            <a:pPr algn="r">
              <a:buNone/>
            </a:pPr>
            <a:r>
              <a:rPr lang="ar-EG" b="1" dirty="0"/>
              <a:t>-3 التغیرات القانونیة مثل تعدیل تشریع جدید ینطبق علي المؤسسة</a:t>
            </a:r>
          </a:p>
          <a:p>
            <a:pPr algn="r">
              <a:buNone/>
            </a:pPr>
            <a:r>
              <a:rPr lang="ar-EG" b="1" dirty="0"/>
              <a:t>-4 تغییر نشاط المؤسسة الصناعى لیشمل تصنیع منتجات اخرى</a:t>
            </a:r>
          </a:p>
          <a:p>
            <a:pPr algn="r">
              <a:buNone/>
            </a:pPr>
            <a:r>
              <a:rPr lang="ar-EG" b="1" dirty="0"/>
              <a:t>-5 بعد صدور مخالفة من الجھات المطبقة للقانون تجاه المؤسسة</a:t>
            </a:r>
          </a:p>
          <a:p>
            <a:pPr algn="r">
              <a:buNone/>
            </a:pPr>
            <a:r>
              <a:rPr lang="ar-EG" b="1" dirty="0"/>
              <a:t>-6 بعد اي حادث یجب ان یتم مراجعة خطة الصحة والسلامة</a:t>
            </a:r>
          </a:p>
          <a:p>
            <a:pPr algn="r">
              <a:buNone/>
            </a:pPr>
            <a:r>
              <a:rPr lang="ar-EG" b="1" dirty="0"/>
              <a:t>-7 كل فترة زمنیة محددة مثل كل عام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400" b="1" dirty="0"/>
              <a:t>. ما ھى اھمیة الاحتفاظ بمستند سجل التدریب للافراد ؟</a:t>
            </a:r>
          </a:p>
          <a:p>
            <a:pPr algn="r">
              <a:buNone/>
            </a:pPr>
            <a:r>
              <a:rPr lang="ar-EG" sz="2400" b="1" dirty="0"/>
              <a:t>-1 إثبات الكفاءة للموظفین كمستند</a:t>
            </a:r>
          </a:p>
          <a:p>
            <a:pPr algn="r">
              <a:buNone/>
            </a:pPr>
            <a:r>
              <a:rPr lang="ar-EG" sz="2400" b="1" dirty="0"/>
              <a:t>-2 یسھم بتحدید متكلبات التدریب التنشیطى</a:t>
            </a:r>
          </a:p>
          <a:p>
            <a:pPr algn="r">
              <a:buNone/>
            </a:pPr>
            <a:r>
              <a:rPr lang="ar-EG" sz="2400" b="1" dirty="0"/>
              <a:t>-3 یسھم مراجعة مستوى التدریب وتقییم فاعلیتة</a:t>
            </a:r>
          </a:p>
          <a:p>
            <a:pPr algn="r">
              <a:buNone/>
            </a:pPr>
            <a:r>
              <a:rPr lang="ar-EG" sz="2400" b="1" dirty="0"/>
              <a:t>-4 یعتبرمؤشر اداء لبعض الاھداف مثل ( استكمال تدریب 25 % من العاملین على مكافحة الحریق)</a:t>
            </a:r>
          </a:p>
          <a:p>
            <a:pPr algn="r">
              <a:buNone/>
            </a:pPr>
            <a:r>
              <a:rPr lang="ar-EG" sz="2400" b="1" dirty="0"/>
              <a:t>-9 یعتبر مستند و دلیل في التحقیقات للحوادث</a:t>
            </a:r>
          </a:p>
          <a:p>
            <a:pPr algn="r">
              <a:buNone/>
            </a:pPr>
            <a:r>
              <a:rPr lang="ar-EG" sz="2400" b="1" dirty="0"/>
              <a:t>-6 تقدیم الأدلة في القضایا و الإجراءات القانونیة</a:t>
            </a:r>
            <a:endParaRPr lang="en-US" sz="24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1800" b="1" dirty="0"/>
              <a:t>. كیف یؤدى توفیر التدریب الاولى فى المؤسسة الى نقص معدل الحوادث بھا ؟</a:t>
            </a:r>
          </a:p>
          <a:p>
            <a:pPr algn="r">
              <a:buNone/>
            </a:pPr>
            <a:r>
              <a:rPr lang="ar-EG" sz="1800" b="1" dirty="0"/>
              <a:t>-1 یؤسس لثقافة السلامة والصحة المھنیة</a:t>
            </a:r>
          </a:p>
          <a:p>
            <a:pPr algn="r">
              <a:buNone/>
            </a:pPr>
            <a:r>
              <a:rPr lang="ar-EG" sz="1800" b="1" dirty="0"/>
              <a:t>-2 ویبین التزام الإدارة بموضوعات السلامة المختلفة</a:t>
            </a:r>
          </a:p>
          <a:p>
            <a:pPr algn="r">
              <a:buNone/>
            </a:pPr>
            <a:r>
              <a:rPr lang="ar-EG" sz="1800" b="1" dirty="0"/>
              <a:t>-3 یعرف العامل بالمسؤولیات المحددة لھ مثل دوره بعملیة الاخلاء او الاطفاء او الاسعافات الاولیة</a:t>
            </a:r>
          </a:p>
          <a:p>
            <a:pPr algn="r">
              <a:buNone/>
            </a:pPr>
            <a:r>
              <a:rPr lang="ar-EG" sz="1800" b="1" dirty="0"/>
              <a:t>بعد تلقیة تدریب مناسب</a:t>
            </a:r>
          </a:p>
          <a:p>
            <a:pPr algn="r">
              <a:buNone/>
            </a:pPr>
            <a:r>
              <a:rPr lang="ar-EG" sz="1800" b="1" dirty="0"/>
              <a:t>-4 یحدد المخاطر والاحتیاطات الامان التى تتبعھا المؤسسة</a:t>
            </a:r>
          </a:p>
          <a:p>
            <a:pPr algn="r">
              <a:buNone/>
            </a:pPr>
            <a:r>
              <a:rPr lang="ar-EG" sz="1800" b="1" dirty="0"/>
              <a:t>-5 یعرف الموظف على المخاطر الموجودة بمكان عملھ و حولھ و كیفیة التحكم بھا</a:t>
            </a:r>
          </a:p>
          <a:p>
            <a:pPr algn="r">
              <a:buNone/>
            </a:pPr>
            <a:r>
              <a:rPr lang="ar-EG" sz="1800" b="1" dirty="0"/>
              <a:t>-6 اھمیة الابلاغ عن اى خطر محتمل او مھدد بمكان العمل</a:t>
            </a:r>
          </a:p>
          <a:p>
            <a:pPr algn="r">
              <a:buNone/>
            </a:pPr>
            <a:r>
              <a:rPr lang="ar-EG" sz="1800" b="1" dirty="0"/>
              <a:t>-7 تعریف الموظف على تقاریر تقییم المخاطر وكیفیة التصرف فى حالات الطوارىء</a:t>
            </a:r>
            <a:endParaRPr lang="en-US" sz="18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ar-EG" b="1" dirty="0"/>
              <a:t>. اذكر محتویات التدریب الاولى او التمھیدى ؟</a:t>
            </a:r>
          </a:p>
          <a:p>
            <a:pPr algn="r">
              <a:buNone/>
            </a:pPr>
            <a:r>
              <a:rPr lang="ar-EG" b="1" dirty="0"/>
              <a:t>-1 سیاسة الصحة والسلامة فى المؤسسة</a:t>
            </a:r>
          </a:p>
          <a:p>
            <a:pPr algn="r">
              <a:buNone/>
            </a:pPr>
            <a:r>
              <a:rPr lang="ar-EG" b="1" dirty="0"/>
              <a:t>-2 اجراءات الحرائق واجراءات الطوارىء الاخرى (صوت صافرة الانزار ومسارات الاخلاء واماكن</a:t>
            </a:r>
          </a:p>
          <a:p>
            <a:pPr algn="r">
              <a:buNone/>
            </a:pPr>
            <a:r>
              <a:rPr lang="ar-EG" b="1" dirty="0"/>
              <a:t>التجمع)</a:t>
            </a:r>
          </a:p>
          <a:p>
            <a:pPr algn="r">
              <a:buNone/>
            </a:pPr>
            <a:r>
              <a:rPr lang="ar-EG" b="1" dirty="0"/>
              <a:t>-3 اماكن الاسعافات الاولیة واسماء المسعفین و الطبیب و الافراد المنوط بھم تقدیم الخدمة بحالة</a:t>
            </a:r>
          </a:p>
          <a:p>
            <a:pPr algn="r">
              <a:buNone/>
            </a:pPr>
            <a:r>
              <a:rPr lang="ar-EG" b="1" dirty="0"/>
              <a:t>الطوارىءلموظفین</a:t>
            </a:r>
          </a:p>
          <a:p>
            <a:pPr algn="r">
              <a:buNone/>
            </a:pPr>
            <a:r>
              <a:rPr lang="ar-EG" b="1" dirty="0" smtClean="0"/>
              <a:t>-</a:t>
            </a:r>
            <a:r>
              <a:rPr lang="ar-EG" b="1" dirty="0"/>
              <a:t>4 موقع مرافق المتطلبات الادمیة للانسان والرفاھیة</a:t>
            </a:r>
          </a:p>
          <a:p>
            <a:pPr algn="r">
              <a:buNone/>
            </a:pPr>
            <a:r>
              <a:rPr lang="ar-EG" b="1" dirty="0"/>
              <a:t>-5 مسارات التحرك الامن بمكان العمل</a:t>
            </a:r>
          </a:p>
          <a:p>
            <a:pPr algn="r">
              <a:buNone/>
            </a:pPr>
            <a:r>
              <a:rPr lang="ar-EG" b="1" dirty="0"/>
              <a:t>-6 التعریف باھمیة الابلاغ عن الحوادث واجراءات الابلاغ عنھا</a:t>
            </a:r>
          </a:p>
          <a:p>
            <a:pPr algn="r">
              <a:buNone/>
            </a:pPr>
            <a:r>
              <a:rPr lang="ar-EG" b="1" dirty="0"/>
              <a:t>-7 ترتیبات التشاور وقنوات الحوار مع العامل فیما یختص السلامة والصحة</a:t>
            </a:r>
          </a:p>
          <a:p>
            <a:pPr algn="r">
              <a:buNone/>
            </a:pPr>
            <a:r>
              <a:rPr lang="ar-EG" b="1" dirty="0"/>
              <a:t>-8 قواعد السلامة العامة مثل منع للتدخین فى بعض المناطق</a:t>
            </a:r>
          </a:p>
          <a:p>
            <a:pPr algn="r">
              <a:buNone/>
            </a:pPr>
            <a:r>
              <a:rPr lang="ar-EG" b="1" dirty="0"/>
              <a:t>-9 متطلبات معدات الحمایة الشخصیة ومدى الانضباط بھا و العقوبات المنتظرة للمخالفین</a:t>
            </a:r>
          </a:p>
          <a:p>
            <a:pPr algn="r">
              <a:buNone/>
            </a:pPr>
            <a:r>
              <a:rPr lang="ar-EG" b="1" dirty="0"/>
              <a:t>-10 تعریف بنظام العمل الامن وانظمة تصاریح العمل و انواعھا المختلفة و كیفیة تطبیقھا</a:t>
            </a:r>
          </a:p>
          <a:p>
            <a:pPr algn="r">
              <a:buNone/>
            </a:pPr>
            <a:r>
              <a:rPr lang="ar-EG" b="1" dirty="0"/>
              <a:t>-11 مقدمة عن تقییم المخاطر واھمیة الاتزام بالكنترول او حلول التحكم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ar-EG" sz="2000" b="1" dirty="0"/>
              <a:t>اذكر ممیزات وعیوب استخدام لوحة الاعلانات فى تعلیمات السلامة والصحة المھنیة ؟</a:t>
            </a:r>
          </a:p>
          <a:p>
            <a:pPr algn="r">
              <a:buNone/>
            </a:pPr>
            <a:r>
              <a:rPr lang="ar-EG" sz="2000" b="1" dirty="0"/>
              <a:t>الممیزات</a:t>
            </a:r>
          </a:p>
          <a:p>
            <a:pPr algn="r">
              <a:buNone/>
            </a:pPr>
            <a:r>
              <a:rPr lang="ar-EG" sz="2000" b="1" dirty="0"/>
              <a:t>-1 تعتبر مستند وسجل دائم ویمكن الرجع الیھ</a:t>
            </a:r>
          </a:p>
          <a:p>
            <a:pPr algn="r">
              <a:buNone/>
            </a:pPr>
            <a:r>
              <a:rPr lang="ar-EG" sz="2000" b="1" dirty="0"/>
              <a:t>-2 یمكن كتابتھا جیدا لتجنب المصطلحات الغیر مفھومھ للبعض</a:t>
            </a:r>
          </a:p>
          <a:p>
            <a:pPr algn="r">
              <a:buNone/>
            </a:pPr>
            <a:r>
              <a:rPr lang="ar-EG" sz="2000" b="1" dirty="0"/>
              <a:t>-3 قلیلة التكالیف</a:t>
            </a:r>
          </a:p>
          <a:p>
            <a:pPr algn="r">
              <a:buNone/>
            </a:pPr>
            <a:r>
              <a:rPr lang="ar-EG" sz="2000" b="1" dirty="0" smtClean="0"/>
              <a:t>-</a:t>
            </a:r>
            <a:r>
              <a:rPr lang="ar-EG" sz="2000" b="1" dirty="0"/>
              <a:t>4 سھل الوصول الیھا من العمال بعدد كبیر</a:t>
            </a:r>
          </a:p>
          <a:p>
            <a:pPr algn="r">
              <a:buNone/>
            </a:pPr>
            <a:endParaRPr lang="ar-EG" sz="2000" b="1" dirty="0" smtClean="0"/>
          </a:p>
          <a:p>
            <a:pPr algn="r">
              <a:buNone/>
            </a:pPr>
            <a:r>
              <a:rPr lang="ar-EG" sz="2000" b="1" dirty="0" smtClean="0"/>
              <a:t>العیوب</a:t>
            </a:r>
            <a:endParaRPr lang="ar-EG" sz="2000" b="1" dirty="0"/>
          </a:p>
          <a:p>
            <a:pPr algn="r">
              <a:buNone/>
            </a:pPr>
            <a:r>
              <a:rPr lang="ar-EG" sz="2000" b="1" dirty="0"/>
              <a:t>-1 غیر مباشرة فى تلقى رد الفعل</a:t>
            </a:r>
          </a:p>
          <a:p>
            <a:pPr algn="r">
              <a:buNone/>
            </a:pPr>
            <a:r>
              <a:rPr lang="ar-EG" sz="2000" b="1" dirty="0"/>
              <a:t>-2 تستغرق وقت فى كتابتھا</a:t>
            </a:r>
          </a:p>
          <a:p>
            <a:pPr algn="r">
              <a:buNone/>
            </a:pPr>
            <a:r>
              <a:rPr lang="ar-EG" sz="2000" b="1" dirty="0"/>
              <a:t>-3 تحتوى على حاجز اللغة مثل كتابة التعلیمات بلغة لا یعرفعا العامل</a:t>
            </a:r>
          </a:p>
          <a:p>
            <a:pPr algn="r">
              <a:buNone/>
            </a:pPr>
            <a:r>
              <a:rPr lang="ar-EG" sz="2000" b="1" dirty="0"/>
              <a:t>-4 لا تعكس ردود الفعل الفوریة للقارىء</a:t>
            </a:r>
          </a:p>
          <a:p>
            <a:pPr algn="r">
              <a:buNone/>
            </a:pPr>
            <a:r>
              <a:rPr lang="ar-EG" sz="2000" b="1" dirty="0"/>
              <a:t>-5 لا یمكن ان تحتوى اسئلة وطلبات</a:t>
            </a:r>
          </a:p>
          <a:p>
            <a:pPr algn="r">
              <a:buNone/>
            </a:pPr>
            <a:r>
              <a:rPr lang="ar-EG" sz="2000" b="1" dirty="0"/>
              <a:t>-6 قد یعانى البعض من ضعف النظر</a:t>
            </a:r>
            <a:endParaRPr lang="en-US" sz="20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400" b="1" dirty="0"/>
              <a:t>. اذكر محتویات صندوق الاسعافات الاولیة ؟</a:t>
            </a:r>
          </a:p>
          <a:p>
            <a:pPr algn="r">
              <a:buNone/>
            </a:pPr>
            <a:r>
              <a:rPr lang="ar-EG" sz="2400" b="1" dirty="0"/>
              <a:t>-1 لا تحتوى حقیبة الاسعافات الاولیة على اى من انواع الادویة</a:t>
            </a:r>
          </a:p>
          <a:p>
            <a:pPr algn="r">
              <a:buNone/>
            </a:pPr>
            <a:r>
              <a:rPr lang="ar-EG" sz="2400" b="1" dirty="0"/>
              <a:t>-2 ضمادات للجروح بالاحجام المختلفة وبالاخص للعین</a:t>
            </a:r>
          </a:p>
          <a:p>
            <a:pPr algn="r">
              <a:buNone/>
            </a:pPr>
            <a:r>
              <a:rPr lang="ar-EG" sz="2400" b="1" dirty="0"/>
              <a:t>-3 غسول للعین</a:t>
            </a:r>
          </a:p>
          <a:p>
            <a:pPr algn="r">
              <a:buNone/>
            </a:pPr>
            <a:r>
              <a:rPr lang="ar-EG" sz="2400" b="1" dirty="0"/>
              <a:t>-4 جبائر للكسور العظام</a:t>
            </a:r>
          </a:p>
          <a:p>
            <a:pPr algn="r">
              <a:buNone/>
            </a:pPr>
            <a:r>
              <a:rPr lang="ar-EG" sz="2400" b="1" dirty="0"/>
              <a:t>-5 اربطة ضاغطة</a:t>
            </a:r>
          </a:p>
          <a:p>
            <a:pPr algn="r">
              <a:buNone/>
            </a:pPr>
            <a:r>
              <a:rPr lang="ar-EG" sz="2400" b="1" dirty="0"/>
              <a:t>-6 جیل للحروق یستخدم فى حالات الحریق</a:t>
            </a:r>
          </a:p>
          <a:p>
            <a:pPr algn="r">
              <a:buNone/>
            </a:pPr>
            <a:r>
              <a:rPr lang="ar-EG" sz="2400" b="1" dirty="0"/>
              <a:t>-7 زوج من القفازات المعقمة</a:t>
            </a:r>
            <a:endParaRPr lang="en-US" sz="24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ar-EG" b="1" dirty="0"/>
              <a:t>. ما ھو العوامل التى تؤخذ فى الاعتبار التى تحدد حجم تقدیم خدمة الاسعافات الاولیة ؟</a:t>
            </a:r>
          </a:p>
          <a:p>
            <a:pPr marL="0" indent="0" algn="r">
              <a:buNone/>
            </a:pPr>
            <a:r>
              <a:rPr lang="ar-EG" b="1" dirty="0"/>
              <a:t>-1 مستوى المخاطر العامة فى مكان العمل </a:t>
            </a:r>
          </a:p>
          <a:p>
            <a:pPr marL="0" indent="0" algn="r">
              <a:buNone/>
            </a:pPr>
            <a:r>
              <a:rPr lang="ar-EG" b="1" dirty="0"/>
              <a:t>-2 المخاطر الموجودة فى مكان العمل </a:t>
            </a:r>
          </a:p>
          <a:p>
            <a:pPr marL="0" indent="0" algn="r">
              <a:buNone/>
            </a:pPr>
            <a:r>
              <a:rPr lang="ar-EG" b="1" dirty="0"/>
              <a:t>-3 الحوادث السابقة التى وقعت بمكان العمل </a:t>
            </a:r>
          </a:p>
          <a:p>
            <a:pPr marL="0" indent="0" algn="r">
              <a:buNone/>
            </a:pPr>
            <a:r>
              <a:rPr lang="ar-EG" b="1" dirty="0"/>
              <a:t>-4 مدى وجود الاشخاص المعرضین للخطرو اعدادھم</a:t>
            </a:r>
          </a:p>
          <a:p>
            <a:pPr marL="0" indent="0" algn="r">
              <a:buNone/>
            </a:pPr>
            <a:r>
              <a:rPr lang="ar-EG" b="1" dirty="0" smtClean="0"/>
              <a:t>-</a:t>
            </a:r>
            <a:r>
              <a:rPr lang="ar-EG" b="1" dirty="0"/>
              <a:t>5 عدد العمال فى مكان العمل و فى الوردیات ( شیفت) </a:t>
            </a:r>
            <a:endParaRPr lang="ar-EG" b="1" dirty="0" smtClean="0"/>
          </a:p>
          <a:p>
            <a:pPr marL="0" indent="0" algn="r">
              <a:buNone/>
            </a:pPr>
            <a:r>
              <a:rPr lang="ar-EG" b="1" dirty="0" smtClean="0"/>
              <a:t>-6 الوردیات الخاصة بالمسعفین ونظام تبدیلھا و اجازاتھم </a:t>
            </a:r>
          </a:p>
          <a:p>
            <a:pPr marL="0" indent="0" algn="r">
              <a:buNone/>
            </a:pPr>
            <a:r>
              <a:rPr lang="ar-EG" b="1" dirty="0" smtClean="0"/>
              <a:t>-</a:t>
            </a:r>
            <a:r>
              <a:rPr lang="ar-EG" b="1" dirty="0"/>
              <a:t>7 الاجراءات المحددة المطلوبة مثل بعض المواد لھا سمیة ولھا مضادات محددة </a:t>
            </a:r>
          </a:p>
          <a:p>
            <a:pPr marL="0" indent="0" algn="r">
              <a:buNone/>
            </a:pPr>
            <a:r>
              <a:rPr lang="ar-EG" b="1" dirty="0"/>
              <a:t>اواجراءات خاصة </a:t>
            </a:r>
            <a:r>
              <a:rPr lang="ar-EG" b="1"/>
              <a:t>بالاسعافات </a:t>
            </a:r>
            <a:r>
              <a:rPr lang="ar-EG" b="1" smtClean="0"/>
              <a:t>الاولیة</a:t>
            </a:r>
          </a:p>
          <a:p>
            <a:pPr marL="0" indent="0" algn="r">
              <a:buNone/>
            </a:pPr>
            <a:r>
              <a:rPr lang="ar-EG" b="1" smtClean="0"/>
              <a:t> </a:t>
            </a:r>
            <a:r>
              <a:rPr lang="ar-EG" b="1" dirty="0"/>
              <a:t>8- مدى قرب او بعد المراكو الطبیة عن</a:t>
            </a:r>
          </a:p>
          <a:p>
            <a:pPr marL="0" indent="0" algn="r">
              <a:buNone/>
            </a:pPr>
            <a:r>
              <a:rPr lang="ar-EG" b="1" dirty="0"/>
              <a:t>مكان العمل (المستشفى )</a:t>
            </a:r>
          </a:p>
          <a:p>
            <a:pPr marL="0" indent="0" algn="r">
              <a:buNone/>
            </a:pPr>
            <a:r>
              <a:rPr lang="ar-EG" b="1" dirty="0"/>
              <a:t>-8 مدى تدریب العمال على خطط الاخلاء فى حالات الطوارىء و مدى فاعلیة و كفاءة</a:t>
            </a:r>
          </a:p>
          <a:p>
            <a:pPr algn="r">
              <a:buNone/>
            </a:pPr>
            <a:r>
              <a:rPr lang="ar-EG" b="1" dirty="0"/>
              <a:t>تنفیذ ھذة التدریبات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400" b="1" dirty="0"/>
              <a:t>57 . عرف تحقیق الحوادث وماھى اھمیتھ ؟</a:t>
            </a:r>
          </a:p>
          <a:p>
            <a:pPr algn="r">
              <a:buNone/>
            </a:pPr>
            <a:r>
              <a:rPr lang="ar-EG" sz="2400" b="1" dirty="0"/>
              <a:t>-1 ھى ممارسة جیدة لاجراء تحقیق بالحوادث لمعرفة الاسباب الجذریة ولماذا وقع</a:t>
            </a:r>
          </a:p>
          <a:p>
            <a:pPr algn="r">
              <a:buNone/>
            </a:pPr>
            <a:r>
              <a:rPr lang="ar-EG" sz="2400" b="1" dirty="0"/>
              <a:t>الحادث حتى تتمكن من منع وقوع زذك الحادث مرة اخرى وتتلخص اھمیتھ فى :</a:t>
            </a:r>
          </a:p>
          <a:p>
            <a:pPr algn="r">
              <a:buNone/>
            </a:pPr>
            <a:r>
              <a:rPr lang="ar-EG" sz="2400" b="1" dirty="0"/>
              <a:t>-1 لتحدید سبب الحادث الجذرى ومنع وقوعھ مره اخرى -2</a:t>
            </a:r>
          </a:p>
          <a:p>
            <a:pPr algn="r">
              <a:buNone/>
            </a:pPr>
            <a:r>
              <a:rPr lang="ar-EG" sz="2400" b="1" dirty="0"/>
              <a:t>-2 لجمع المعلومات اللازمة لتمریرھا للجھات المطبقة للقانون -3</a:t>
            </a:r>
          </a:p>
          <a:p>
            <a:pPr algn="r">
              <a:buNone/>
            </a:pPr>
            <a:r>
              <a:rPr lang="ar-EG" sz="2400" b="1" dirty="0"/>
              <a:t>-3 للحصول على المعولمات اللازمة لطلب اتعوض من شركة التامین -4</a:t>
            </a:r>
          </a:p>
          <a:p>
            <a:pPr algn="r">
              <a:buNone/>
            </a:pPr>
            <a:r>
              <a:rPr lang="ar-EG" sz="2400" b="1" dirty="0"/>
              <a:t>-4 لمعرفة تكلفة وقوع الحادث ككل</a:t>
            </a:r>
            <a:endParaRPr lang="en-US" sz="24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10000"/>
          </a:bodyPr>
          <a:lstStyle/>
          <a:p>
            <a:pPr algn="r">
              <a:buNone/>
            </a:pPr>
            <a:r>
              <a:rPr lang="ar-EG" b="1" dirty="0"/>
              <a:t>4. حددكیف ان برامج التدریب الخاصة بتعریف العامل بالعمل للعمال الجدد یمكن ان تساعد فى خفض</a:t>
            </a:r>
          </a:p>
          <a:p>
            <a:pPr algn="r">
              <a:buNone/>
            </a:pPr>
            <a:r>
              <a:rPr lang="ar-EG" b="1" dirty="0"/>
              <a:t>معدل الحوادث</a:t>
            </a:r>
          </a:p>
          <a:p>
            <a:pPr algn="r">
              <a:buNone/>
            </a:pPr>
            <a:r>
              <a:rPr lang="ar-EG" b="1" dirty="0"/>
              <a:t>-1 یسمح للعامل الحصول علي المعرفة حول المؤسسة</a:t>
            </a:r>
          </a:p>
          <a:p>
            <a:pPr algn="r">
              <a:buNone/>
            </a:pPr>
            <a:r>
              <a:rPr lang="ar-EG" b="1" dirty="0"/>
              <a:t>-2 معرفة المخاطر التي قد تواجھھ اثناء العمل وطرق السیطرة علیھا</a:t>
            </a:r>
          </a:p>
          <a:p>
            <a:pPr algn="r">
              <a:buNone/>
            </a:pPr>
            <a:r>
              <a:rPr lang="ar-EG" b="1" dirty="0"/>
              <a:t>-3 معرفة الاجراءات المتبعة عند الحوادث وكیفیة الابلاغ عن الحادث</a:t>
            </a:r>
          </a:p>
          <a:p>
            <a:pPr algn="r">
              <a:buNone/>
            </a:pPr>
            <a:r>
              <a:rPr lang="ar-EG" b="1" dirty="0"/>
              <a:t>-4 این توجد اماكن الاسعافات الاولیة بالمؤسسة واماكن التدخین</a:t>
            </a:r>
          </a:p>
          <a:p>
            <a:pPr algn="r">
              <a:buNone/>
            </a:pPr>
            <a:r>
              <a:rPr lang="ar-EG" b="1" dirty="0"/>
              <a:t>-5 این توجد مسارات الاخلاء واماكن التجمع فى حالات الطوارىء</a:t>
            </a:r>
          </a:p>
          <a:p>
            <a:pPr algn="r">
              <a:buNone/>
            </a:pPr>
            <a:r>
              <a:rPr lang="ar-EG" b="1" dirty="0"/>
              <a:t>-6 التعریف بدور العاملین بتقدیم خدمة الاسعافات الاولیة او المكافحة الحریق او من یقوم بمھام</a:t>
            </a:r>
          </a:p>
          <a:p>
            <a:pPr algn="r">
              <a:buNone/>
            </a:pPr>
            <a:r>
              <a:rPr lang="ar-EG" b="1" dirty="0"/>
              <a:t>مشرف الحریق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400" b="1" dirty="0"/>
              <a:t>5. حدد العملیات التى قد تعرض النساء الحوامل بشكل خاص للنحاطر اثناء العمل واعط مثالا لكل </a:t>
            </a:r>
            <a:r>
              <a:rPr lang="ar-EG" sz="2400" b="1" dirty="0" smtClean="0"/>
              <a:t>نوع من </a:t>
            </a:r>
            <a:r>
              <a:rPr lang="ar-EG" sz="2400" b="1" dirty="0"/>
              <a:t>العملیات</a:t>
            </a:r>
          </a:p>
          <a:p>
            <a:pPr algn="r">
              <a:buNone/>
            </a:pPr>
            <a:r>
              <a:rPr lang="ar-EG" sz="2400" b="1" dirty="0"/>
              <a:t>بعض العملیات قد تؤثر سلبا علي صحة الحوامل مثل</a:t>
            </a:r>
          </a:p>
          <a:p>
            <a:pPr algn="r">
              <a:buNone/>
            </a:pPr>
            <a:r>
              <a:rPr lang="ar-EG" sz="2400" b="1" dirty="0"/>
              <a:t>-1 الشیل والنقل والمناولة ( عاملة تعمل علي خط تعبئة بمصنع )</a:t>
            </a:r>
          </a:p>
          <a:p>
            <a:pPr algn="r">
              <a:buNone/>
            </a:pPr>
            <a:r>
              <a:rPr lang="ar-EG" sz="2400" b="1" dirty="0"/>
              <a:t>-2 العمل بدرجات حرارة مرتفعة ( عاملة تعمل بمنطقة ماكینات ینبعث منھا اشعاع حراري )</a:t>
            </a:r>
          </a:p>
          <a:p>
            <a:pPr algn="r">
              <a:buNone/>
            </a:pPr>
            <a:r>
              <a:rPr lang="ar-EG" sz="2400" b="1" dirty="0"/>
              <a:t>-3 بعض المواد الكیمیائیة الخطرة ( العمل في مصانع البتروكیماویات )</a:t>
            </a:r>
          </a:p>
          <a:p>
            <a:pPr algn="r">
              <a:buNone/>
            </a:pPr>
            <a:r>
              <a:rPr lang="ar-EG" sz="2400" b="1" dirty="0"/>
              <a:t>-4 او العمل بمكان عمل یحوى خطر اشعاعى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r">
              <a:buNone/>
            </a:pPr>
            <a:r>
              <a:rPr lang="ar-EG" b="1" dirty="0"/>
              <a:t>6. لخص الاجراءات التى قد یتخزھا صاحب العمل عندما لا یمكن تجنب تعریض ام المولود حدیث</a:t>
            </a:r>
          </a:p>
          <a:p>
            <a:pPr algn="r">
              <a:buNone/>
            </a:pPr>
            <a:r>
              <a:rPr lang="ar-EG" b="1" dirty="0"/>
              <a:t>الولادة او امراه</a:t>
            </a:r>
          </a:p>
          <a:p>
            <a:pPr algn="r">
              <a:buNone/>
            </a:pPr>
            <a:r>
              <a:rPr lang="ar-EG" b="1" dirty="0"/>
              <a:t>حامل للمخاطر ؟</a:t>
            </a:r>
          </a:p>
          <a:p>
            <a:pPr algn="r">
              <a:buNone/>
            </a:pPr>
            <a:r>
              <a:rPr lang="ar-EG" b="1" dirty="0" smtClean="0"/>
              <a:t>یوجد </a:t>
            </a:r>
            <a:r>
              <a:rPr lang="ar-EG" b="1" dirty="0"/>
              <a:t>بعض الاجراءات یجب ان یتخذھا صاحب العمل مثل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2800" b="1" dirty="0"/>
              <a:t>-1 تغیر نوع العمل او الطریقة التي تمارس بھا العمل</a:t>
            </a:r>
          </a:p>
          <a:p>
            <a:pPr algn="r">
              <a:buNone/>
            </a:pPr>
            <a:r>
              <a:rPr lang="ar-EG" sz="2800" b="1" dirty="0"/>
              <a:t>-2 تقللیل عدد ساعات العمل للام او الحامل</a:t>
            </a:r>
          </a:p>
          <a:p>
            <a:pPr algn="r">
              <a:buNone/>
            </a:pPr>
            <a:r>
              <a:rPr lang="ar-EG" sz="2800" b="1" dirty="0"/>
              <a:t>-3 نقل المراة الحامل من مكان العمل الحالي الي اعمال اداریة اخرى</a:t>
            </a:r>
          </a:p>
          <a:p>
            <a:pPr algn="r">
              <a:buNone/>
            </a:pPr>
            <a:r>
              <a:rPr lang="ar-EG" sz="2800" b="1" dirty="0"/>
              <a:t>-4 اعطاع المراة اجازة مدفوعة طول فترة الحمل اذا امكن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5102</Words>
  <Application>Microsoft Office PowerPoint</Application>
  <PresentationFormat>On-screen Show (4:3)</PresentationFormat>
  <Paragraphs>529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مراجعة الجزء الاول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Sayed Ibrahim</dc:creator>
  <cp:lastModifiedBy>user</cp:lastModifiedBy>
  <cp:revision>8</cp:revision>
  <dcterms:created xsi:type="dcterms:W3CDTF">2014-10-27T07:45:19Z</dcterms:created>
  <dcterms:modified xsi:type="dcterms:W3CDTF">2017-03-22T15:58:50Z</dcterms:modified>
</cp:coreProperties>
</file>