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8CB42D7-2D1D-4764-BF2C-C7F8E47164BB}" type="datetimeFigureOut">
              <a:rPr lang="ar-EG" smtClean="0"/>
              <a:pPr/>
              <a:t>28/12/1436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6BE8E7F-9EC9-4C90-955A-1977B234964B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E8E7F-9EC9-4C90-955A-1977B234964B}" type="slidenum">
              <a:rPr lang="ar-EG" smtClean="0"/>
              <a:pPr/>
              <a:t>1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3352800"/>
            <a:ext cx="8077200" cy="175432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Ignion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Sources And Causes Of Fires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1" y="8382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4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مصادر الإشتعال ومسببات الحرائق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sz="1600" b="1" dirty="0" smtClean="0">
                <a:solidFill>
                  <a:srgbClr val="C00000"/>
                </a:solidFill>
              </a:rPr>
              <a:t>مصادر الإشتعال ومسببات الحرائق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b="1" dirty="0" err="1" smtClean="0">
                <a:solidFill>
                  <a:srgbClr val="C00000"/>
                </a:solidFill>
              </a:rPr>
              <a:t>Ignion</a:t>
            </a:r>
            <a:r>
              <a:rPr lang="en-US" sz="1600" b="1" dirty="0" smtClean="0">
                <a:solidFill>
                  <a:srgbClr val="C00000"/>
                </a:solidFill>
              </a:rPr>
              <a:t> Sources And Causes Of Fires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endParaRPr lang="ar-EG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ar-EG" sz="2800" b="1" u="sng" dirty="0" smtClean="0">
                <a:solidFill>
                  <a:srgbClr val="C00000"/>
                </a:solidFill>
              </a:rPr>
              <a:t>6-عمليات </a:t>
            </a:r>
            <a:r>
              <a:rPr lang="ar-EG" sz="2800" b="1" u="sng" dirty="0" smtClean="0">
                <a:solidFill>
                  <a:srgbClr val="C00000"/>
                </a:solidFill>
              </a:rPr>
              <a:t>القطع واللحام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Cutting&amp;Welding</a:t>
            </a:r>
            <a:r>
              <a:rPr lang="en-US" sz="2800" b="1" u="sng" dirty="0" smtClean="0">
                <a:solidFill>
                  <a:srgbClr val="C00000"/>
                </a:solidFill>
              </a:rPr>
              <a:t> Operations</a:t>
            </a:r>
            <a:endParaRPr lang="ar-EG" sz="28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EG" sz="2800" b="1" dirty="0" smtClean="0"/>
              <a:t>@  نسبته حوالى 10% أخطرها فى مجال البترول</a:t>
            </a:r>
          </a:p>
          <a:p>
            <a:pPr>
              <a:buNone/>
            </a:pPr>
            <a:r>
              <a:rPr lang="ar-EG" sz="2800" b="1" dirty="0" smtClean="0"/>
              <a:t>@ تحدث الحرائق من عمليات القطع واللحام مع إهمال إحتياطات السلامة</a:t>
            </a:r>
          </a:p>
          <a:p>
            <a:pPr>
              <a:buNone/>
            </a:pPr>
            <a:r>
              <a:rPr lang="ar-EG" sz="2800" b="1" dirty="0" smtClean="0"/>
              <a:t>    سواء العمل بدون تصريح عمل ساخن أو عدم إتباع تعليمات العمل الآمن بالتصريح</a:t>
            </a:r>
          </a:p>
          <a:p>
            <a:pPr>
              <a:buNone/>
            </a:pPr>
            <a:r>
              <a:rPr lang="ar-EG" sz="2800" b="1" dirty="0" smtClean="0"/>
              <a:t>@ أو إستخدام هذة المعدات فى جو غير آمن ( مخلوط إنفجارى )</a:t>
            </a:r>
          </a:p>
          <a:p>
            <a:pPr>
              <a:buNone/>
            </a:pPr>
            <a:r>
              <a:rPr lang="ar-EG" sz="2800" b="1" dirty="0" smtClean="0"/>
              <a:t> وهذه الأجواء أغلبها بمواقع العمل البترولية</a:t>
            </a:r>
          </a:p>
          <a:p>
            <a:pPr>
              <a:buNone/>
            </a:pPr>
            <a:r>
              <a:rPr lang="ar-EG" sz="2800" b="1" dirty="0" smtClean="0"/>
              <a:t>@ يلزم ..إتباع تعليمات السلامة والعمل الآمن كاملة ..التوعية بمخاطر العمل .. </a:t>
            </a:r>
          </a:p>
          <a:p>
            <a:pPr>
              <a:buNone/>
            </a:pPr>
            <a:endParaRPr lang="ar-EG" sz="2800" b="1" dirty="0" smtClean="0"/>
          </a:p>
          <a:p>
            <a:pPr>
              <a:buNone/>
            </a:pPr>
            <a:endParaRPr lang="ar-EG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sz="1600" b="1" dirty="0" smtClean="0">
                <a:solidFill>
                  <a:srgbClr val="C00000"/>
                </a:solidFill>
              </a:rPr>
              <a:t>مصادر الإشتعال ومسببات الحرائق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b="1" dirty="0" err="1" smtClean="0">
                <a:solidFill>
                  <a:srgbClr val="C00000"/>
                </a:solidFill>
              </a:rPr>
              <a:t>Ignion</a:t>
            </a:r>
            <a:r>
              <a:rPr lang="en-US" sz="1600" b="1" dirty="0" smtClean="0">
                <a:solidFill>
                  <a:srgbClr val="C00000"/>
                </a:solidFill>
              </a:rPr>
              <a:t> Sources And Causes Of Fires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endParaRPr lang="ar-EG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EG" b="1" u="sng" dirty="0" smtClean="0">
                <a:solidFill>
                  <a:srgbClr val="C00000"/>
                </a:solidFill>
              </a:rPr>
              <a:t>7 – الإشتعال الذاتى </a:t>
            </a:r>
            <a:r>
              <a:rPr lang="en-US" b="1" u="sng" dirty="0" smtClean="0">
                <a:solidFill>
                  <a:srgbClr val="C00000"/>
                </a:solidFill>
              </a:rPr>
              <a:t>Auto Ignition </a:t>
            </a:r>
            <a:endParaRPr lang="ar-EG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EG" b="1" dirty="0" smtClean="0"/>
              <a:t>@ نسبته ضئيلة .. ويحدث عندما ترتفع درجة الحرارة إلى درجة الإشتعال دون مؤثر خارجى مثل :</a:t>
            </a:r>
          </a:p>
          <a:p>
            <a:pPr>
              <a:buNone/>
            </a:pPr>
            <a:r>
              <a:rPr lang="ar-EG" b="1" u="sng" dirty="0" smtClean="0">
                <a:solidFill>
                  <a:srgbClr val="C00000"/>
                </a:solidFill>
              </a:rPr>
              <a:t>7 -1 مواد عضوية معرضة لتأثير البكتريا </a:t>
            </a:r>
            <a:r>
              <a:rPr lang="ar-EG" b="1" dirty="0" smtClean="0"/>
              <a:t>( خرق قماش ) مبللة بمواد بترولية ..تترك غالبا بعد عمليات القياس والنظافة بأماكن العمل أو أعلى المستودعات أو أماكن الغازات ....تشتعل ذاتيا وتسبب حريق</a:t>
            </a:r>
          </a:p>
          <a:p>
            <a:pPr>
              <a:buNone/>
            </a:pPr>
            <a:r>
              <a:rPr lang="ar-EG" b="1" u="sng" dirty="0" smtClean="0">
                <a:solidFill>
                  <a:srgbClr val="C00000"/>
                </a:solidFill>
              </a:rPr>
              <a:t>7 -2 مواد قابلة للإحتراق عند إتحادها بأكسجين الهواء </a:t>
            </a:r>
          </a:p>
          <a:p>
            <a:pPr>
              <a:buNone/>
            </a:pPr>
            <a:r>
              <a:rPr lang="ar-EG" b="1" u="sng" dirty="0" smtClean="0">
                <a:solidFill>
                  <a:srgbClr val="C00000"/>
                </a:solidFill>
              </a:rPr>
              <a:t>       </a:t>
            </a:r>
            <a:r>
              <a:rPr lang="en-US" b="1" u="sng" dirty="0" err="1" smtClean="0">
                <a:solidFill>
                  <a:srgbClr val="C00000"/>
                </a:solidFill>
              </a:rPr>
              <a:t>Pyrophoric</a:t>
            </a:r>
            <a:r>
              <a:rPr lang="en-US" b="1" u="sng" dirty="0" smtClean="0">
                <a:solidFill>
                  <a:srgbClr val="C00000"/>
                </a:solidFill>
              </a:rPr>
              <a:t> Ignition</a:t>
            </a:r>
          </a:p>
          <a:p>
            <a:pPr>
              <a:buNone/>
            </a:pPr>
            <a:r>
              <a:rPr lang="ar-EG" b="1" dirty="0" smtClean="0"/>
              <a:t>مثل جلخ الحديد الكبريتى فى أماكن الأوعية البترولية –تشتعل ذاتيا – لذا يجب تبليل المكان بالماء أثناء العمل – وخاصة عند إحتوائها على كبريتد الهيدروجين</a:t>
            </a:r>
          </a:p>
          <a:p>
            <a:pPr>
              <a:buNone/>
            </a:pPr>
            <a:endParaRPr lang="ar-EG" b="1" dirty="0" smtClean="0"/>
          </a:p>
          <a:p>
            <a:pPr>
              <a:buNone/>
            </a:pPr>
            <a:endParaRPr lang="ar-EG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sz="1600" b="1" dirty="0" smtClean="0">
                <a:solidFill>
                  <a:srgbClr val="C00000"/>
                </a:solidFill>
              </a:rPr>
              <a:t>مصادر الإشتعال ومسببات الحرائق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b="1" dirty="0" err="1" smtClean="0">
                <a:solidFill>
                  <a:srgbClr val="C00000"/>
                </a:solidFill>
              </a:rPr>
              <a:t>Ignion</a:t>
            </a:r>
            <a:r>
              <a:rPr lang="en-US" sz="1600" b="1" dirty="0" smtClean="0">
                <a:solidFill>
                  <a:srgbClr val="C00000"/>
                </a:solidFill>
              </a:rPr>
              <a:t> Sources And Causes Of Fires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endParaRPr lang="ar-EG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ar-EG" b="1" u="sng" dirty="0" smtClean="0">
                <a:solidFill>
                  <a:srgbClr val="C00000"/>
                </a:solidFill>
              </a:rPr>
              <a:t>7 – 3 عوامل أخرى </a:t>
            </a:r>
          </a:p>
          <a:p>
            <a:pPr>
              <a:buNone/>
            </a:pPr>
            <a:r>
              <a:rPr lang="ar-EG" b="1" dirty="0" smtClean="0"/>
              <a:t>حرارة ناتجة عن التحلل – ذوبان المواد فى السوائل – حرارة حثية عند تعرض أى موصل لمجال مغناطيسى – عند ضغط الغازات ترتفع درجة الحرارة – الكهرباء الإستاتيكية</a:t>
            </a:r>
          </a:p>
          <a:p>
            <a:pPr>
              <a:buNone/>
            </a:pPr>
            <a:r>
              <a:rPr lang="ar-EG" b="1" dirty="0" smtClean="0"/>
              <a:t>     </a:t>
            </a:r>
          </a:p>
          <a:p>
            <a:pPr>
              <a:buNone/>
            </a:pPr>
            <a:endParaRPr lang="ar-EG" b="1" dirty="0" smtClean="0"/>
          </a:p>
          <a:p>
            <a:pPr>
              <a:buNone/>
            </a:pPr>
            <a:endParaRPr lang="ar-EG" b="1" dirty="0" smtClean="0"/>
          </a:p>
          <a:p>
            <a:pPr>
              <a:buNone/>
            </a:pPr>
            <a:r>
              <a:rPr lang="ar-EG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</a:t>
            </a:r>
            <a:r>
              <a:rPr lang="ar-EG" b="1" dirty="0" smtClean="0">
                <a:solidFill>
                  <a:schemeClr val="accent3">
                    <a:lumMod val="50000"/>
                  </a:schemeClr>
                </a:solidFill>
              </a:rPr>
              <a:t>خالص شكرى وتقديرى</a:t>
            </a:r>
          </a:p>
          <a:p>
            <a:pPr>
              <a:buNone/>
            </a:pPr>
            <a:r>
              <a:rPr lang="ar-EG" b="1" dirty="0" smtClean="0">
                <a:solidFill>
                  <a:srgbClr val="002060"/>
                </a:solidFill>
              </a:rPr>
              <a:t>                                                   مهندس / مصطفى أغا</a:t>
            </a:r>
            <a:endParaRPr lang="ar-EG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rtl="1"/>
            <a:r>
              <a:rPr lang="ar-EG" sz="1800" b="1" dirty="0" smtClean="0">
                <a:solidFill>
                  <a:srgbClr val="C00000"/>
                </a:solidFill>
              </a:rPr>
              <a:t>مصادر الإشتعال ومسببات الحرائق</a:t>
            </a:r>
            <a:r>
              <a:rPr lang="en-US" sz="1800" dirty="0" smtClean="0">
                <a:solidFill>
                  <a:srgbClr val="C00000"/>
                </a:solidFill>
              </a:rPr>
              <a:t/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b="1" dirty="0" err="1" smtClean="0">
                <a:solidFill>
                  <a:srgbClr val="C00000"/>
                </a:solidFill>
              </a:rPr>
              <a:t>Ignion</a:t>
            </a:r>
            <a:r>
              <a:rPr lang="en-US" sz="1800" b="1" dirty="0" smtClean="0">
                <a:solidFill>
                  <a:srgbClr val="C00000"/>
                </a:solidFill>
              </a:rPr>
              <a:t> Sources And Causes Of Fires</a:t>
            </a:r>
            <a:r>
              <a:rPr lang="en-US" sz="1800" dirty="0" smtClean="0">
                <a:solidFill>
                  <a:srgbClr val="C00000"/>
                </a:solidFill>
              </a:rPr>
              <a:t/>
            </a:r>
            <a:br>
              <a:rPr lang="en-US" sz="1800" dirty="0" smtClean="0">
                <a:solidFill>
                  <a:srgbClr val="C00000"/>
                </a:solidFill>
              </a:rPr>
            </a:br>
            <a:endParaRPr lang="ar-EG" sz="1800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r" rtl="1">
              <a:buNone/>
            </a:pPr>
            <a:r>
              <a:rPr lang="ar-EG" sz="4000" b="1" dirty="0" smtClean="0"/>
              <a:t>@ مصادر الإشتعال(مسببات الحريق )  التى تسبب الحرائق كثيرة ومتنوعة </a:t>
            </a:r>
            <a:endParaRPr lang="en-US" sz="4000" dirty="0" smtClean="0"/>
          </a:p>
          <a:p>
            <a:pPr algn="r" rtl="1">
              <a:buNone/>
            </a:pPr>
            <a:r>
              <a:rPr lang="ar-EG" sz="4000" b="1" dirty="0" smtClean="0"/>
              <a:t>@ يحدث بعضها فى أماكن محدودة وفى ظروف خاصة مثل حرائق التفاعلات الكيماوية ......وهى قليلة الحدوث </a:t>
            </a:r>
            <a:endParaRPr lang="en-US" sz="4000" dirty="0" smtClean="0"/>
          </a:p>
          <a:p>
            <a:pPr algn="r" rtl="1">
              <a:buNone/>
            </a:pPr>
            <a:endParaRPr lang="en-US" sz="4000" dirty="0" smtClean="0"/>
          </a:p>
          <a:p>
            <a:pPr algn="r" rtl="1">
              <a:buNone/>
            </a:pPr>
            <a:r>
              <a:rPr lang="ar-EG" sz="4000" b="1" dirty="0" smtClean="0"/>
              <a:t>@ ومنها مايحدث من الآلات والمعدات الميكانيكية والكهرباء فى الصناعات المختلفة........وهو شائع وكثير الحدوث</a:t>
            </a:r>
            <a:endParaRPr lang="en-US" sz="4000" dirty="0" smtClean="0"/>
          </a:p>
          <a:p>
            <a:pPr algn="r" rtl="1">
              <a:buNone/>
            </a:pPr>
            <a:endParaRPr lang="en-US" dirty="0" smtClean="0"/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sz="1600" b="1" dirty="0" smtClean="0">
                <a:solidFill>
                  <a:srgbClr val="C00000"/>
                </a:solidFill>
              </a:rPr>
              <a:t>مصادر الإشتعال ومسببات الحرائق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b="1" dirty="0" err="1" smtClean="0">
                <a:solidFill>
                  <a:srgbClr val="C00000"/>
                </a:solidFill>
              </a:rPr>
              <a:t>Ignion</a:t>
            </a:r>
            <a:r>
              <a:rPr lang="en-US" sz="1600" b="1" dirty="0" smtClean="0">
                <a:solidFill>
                  <a:srgbClr val="C00000"/>
                </a:solidFill>
              </a:rPr>
              <a:t> Sources And Causes Of Fires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endParaRPr lang="ar-EG" sz="1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r" rtl="1">
              <a:buNone/>
            </a:pPr>
            <a:r>
              <a:rPr lang="ar-EG" sz="3900" b="1" u="sng" dirty="0" smtClean="0">
                <a:solidFill>
                  <a:srgbClr val="C00000"/>
                </a:solidFill>
              </a:rPr>
              <a:t>1 – التفاعلات الكيميائئية </a:t>
            </a:r>
            <a:r>
              <a:rPr lang="en-US" sz="3900" b="1" u="sng" dirty="0" smtClean="0">
                <a:solidFill>
                  <a:srgbClr val="C00000"/>
                </a:solidFill>
              </a:rPr>
              <a:t>Chemical Reaction </a:t>
            </a:r>
            <a:endParaRPr lang="en-US" sz="3900" u="sng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EG" b="1" dirty="0" smtClean="0"/>
              <a:t>وتمثل نسبة ضئيلة رغم خطورتها فى الغازات </a:t>
            </a:r>
            <a:endParaRPr lang="en-US" dirty="0" smtClean="0"/>
          </a:p>
          <a:p>
            <a:pPr algn="r" rtl="1">
              <a:buNone/>
            </a:pPr>
            <a:r>
              <a:rPr lang="ar-EG" b="1" dirty="0" smtClean="0"/>
              <a:t>وتحدث التفاعلات بين المواد الكيماوية على النحو التالى :  </a:t>
            </a:r>
            <a:endParaRPr lang="en-US" dirty="0" smtClean="0"/>
          </a:p>
          <a:p>
            <a:pPr algn="r" rtl="1">
              <a:buNone/>
            </a:pPr>
            <a:r>
              <a:rPr lang="ar-EG" b="1" dirty="0" smtClean="0">
                <a:solidFill>
                  <a:srgbClr val="C00000"/>
                </a:solidFill>
              </a:rPr>
              <a:t>1 – 1  تخزين مواد كيماوية </a:t>
            </a:r>
            <a:r>
              <a:rPr lang="ar-EG" b="1" dirty="0" smtClean="0"/>
              <a:t>مؤكسدة ومواد مختزلة فى مكان واحد دون أخذ الإحتياطات الآمنة لمنع الإمتزاج والتفاعل</a:t>
            </a:r>
            <a:endParaRPr lang="en-US" dirty="0" smtClean="0"/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r>
              <a:rPr lang="ar-EG" b="1" dirty="0" smtClean="0">
                <a:solidFill>
                  <a:srgbClr val="C00000"/>
                </a:solidFill>
              </a:rPr>
              <a:t>1 – 2  تفاعلات طاردة للحرارة </a:t>
            </a:r>
          </a:p>
          <a:p>
            <a:pPr algn="r" rtl="1">
              <a:buNone/>
            </a:pPr>
            <a:r>
              <a:rPr lang="ar-EG" b="1" dirty="0" smtClean="0"/>
              <a:t>مثل تخفيف حمض الكبريتيك المركز بالماء </a:t>
            </a:r>
            <a:endParaRPr lang="en-US" dirty="0" smtClean="0"/>
          </a:p>
          <a:p>
            <a:pPr algn="r" rtl="1">
              <a:buNone/>
            </a:pPr>
            <a:r>
              <a:rPr lang="ar-EG" b="1" dirty="0" smtClean="0"/>
              <a:t>أو وضع الماء على بعض الفلزات ...مثل الجير الحى او البوتاسيوم أو الصوديوم </a:t>
            </a:r>
            <a:endParaRPr lang="en-US" dirty="0" smtClean="0"/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sz="1600" b="1" dirty="0" smtClean="0">
                <a:solidFill>
                  <a:srgbClr val="C00000"/>
                </a:solidFill>
              </a:rPr>
              <a:t>مصادر الإشتعال ومسببات الحرائق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b="1" dirty="0" err="1" smtClean="0">
                <a:solidFill>
                  <a:srgbClr val="C00000"/>
                </a:solidFill>
              </a:rPr>
              <a:t>Ignion</a:t>
            </a:r>
            <a:r>
              <a:rPr lang="en-US" sz="1600" b="1" dirty="0" smtClean="0">
                <a:solidFill>
                  <a:srgbClr val="C00000"/>
                </a:solidFill>
              </a:rPr>
              <a:t> Sources And Causes Of Fires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endParaRPr lang="ar-EG" sz="1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r" rtl="1">
              <a:buNone/>
            </a:pPr>
            <a:r>
              <a:rPr lang="ar-EG" sz="3600" b="1" u="sng" dirty="0" smtClean="0">
                <a:solidFill>
                  <a:srgbClr val="C00000"/>
                </a:solidFill>
              </a:rPr>
              <a:t>1 – 3  إختلاط بعض الغازات ببعضها </a:t>
            </a:r>
            <a:r>
              <a:rPr lang="ar-EG" sz="3600" b="1" dirty="0" smtClean="0"/>
              <a:t>... مثل غاز الإستيلين والغازات البترولية</a:t>
            </a:r>
          </a:p>
          <a:p>
            <a:pPr algn="r" rtl="1">
              <a:buNone/>
            </a:pPr>
            <a:endParaRPr lang="en-US" sz="3600" dirty="0" smtClean="0"/>
          </a:p>
          <a:p>
            <a:pPr algn="r" rtl="1">
              <a:buNone/>
            </a:pPr>
            <a:r>
              <a:rPr lang="ar-EG" sz="3600" b="1" u="sng" dirty="0" smtClean="0">
                <a:solidFill>
                  <a:srgbClr val="C00000"/>
                </a:solidFill>
              </a:rPr>
              <a:t>1 -4  قد يحدث إنفجار نتيجة توافر ظروف ملائمة </a:t>
            </a:r>
            <a:r>
              <a:rPr lang="ar-EG" sz="3600" b="1" dirty="0" smtClean="0"/>
              <a:t>...</a:t>
            </a:r>
          </a:p>
          <a:p>
            <a:pPr algn="r" rtl="1">
              <a:buNone/>
            </a:pPr>
            <a:r>
              <a:rPr lang="ar-EG" sz="3600" b="1" dirty="0" smtClean="0"/>
              <a:t>   مثل صناعة البتروكيماويات</a:t>
            </a:r>
            <a:endParaRPr lang="en-US" sz="3600" dirty="0" smtClean="0"/>
          </a:p>
          <a:p>
            <a:pPr algn="r" rtl="1">
              <a:buNone/>
            </a:pPr>
            <a:r>
              <a:rPr lang="ar-EG" sz="3600" b="1" dirty="0" smtClean="0"/>
              <a:t>ومعالجة وإسالة الغازات البترولية</a:t>
            </a:r>
            <a:endParaRPr lang="en-US" sz="3600" dirty="0" smtClean="0"/>
          </a:p>
          <a:p>
            <a:pPr algn="r"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sz="1600" b="1" dirty="0" smtClean="0">
                <a:solidFill>
                  <a:srgbClr val="C00000"/>
                </a:solidFill>
              </a:rPr>
              <a:t>مصادر الإشتعال ومسببات الحرائق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b="1" dirty="0" err="1" smtClean="0">
                <a:solidFill>
                  <a:srgbClr val="C00000"/>
                </a:solidFill>
              </a:rPr>
              <a:t>Ignion</a:t>
            </a:r>
            <a:r>
              <a:rPr lang="en-US" sz="1600" b="1" dirty="0" smtClean="0">
                <a:solidFill>
                  <a:srgbClr val="C00000"/>
                </a:solidFill>
              </a:rPr>
              <a:t> Sources And Causes Of Fires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endParaRPr lang="ar-EG" sz="1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EG" sz="3000" b="1" u="sng" dirty="0" smtClean="0">
                <a:solidFill>
                  <a:srgbClr val="C00000"/>
                </a:solidFill>
              </a:rPr>
              <a:t>2 – إحتكاك الآلات والمعدات الميكانيكية</a:t>
            </a:r>
            <a:endParaRPr lang="en-US" sz="3000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EG" sz="3000" b="1" u="sng" dirty="0" smtClean="0">
                <a:solidFill>
                  <a:srgbClr val="C00000"/>
                </a:solidFill>
              </a:rPr>
              <a:t> </a:t>
            </a:r>
            <a:r>
              <a:rPr lang="en-US" sz="3000" b="1" u="sng" dirty="0" smtClean="0">
                <a:solidFill>
                  <a:srgbClr val="C00000"/>
                </a:solidFill>
              </a:rPr>
              <a:t>Friction Mechanical </a:t>
            </a:r>
            <a:r>
              <a:rPr lang="en-US" sz="3000" b="1" u="sng" dirty="0" err="1" smtClean="0">
                <a:solidFill>
                  <a:srgbClr val="C00000"/>
                </a:solidFill>
              </a:rPr>
              <a:t>Tooles</a:t>
            </a:r>
            <a:r>
              <a:rPr lang="en-US" sz="3000" b="1" u="sng" dirty="0" smtClean="0">
                <a:solidFill>
                  <a:srgbClr val="C00000"/>
                </a:solidFill>
              </a:rPr>
              <a:t> &amp; Equipment</a:t>
            </a:r>
            <a:endParaRPr lang="en-US" sz="3000" u="sng" dirty="0" smtClean="0">
              <a:solidFill>
                <a:srgbClr val="C00000"/>
              </a:solidFill>
            </a:endParaRPr>
          </a:p>
          <a:p>
            <a:r>
              <a:rPr lang="ar-EG" sz="3600" b="1" dirty="0" smtClean="0"/>
              <a:t>نسبة حدوثها حوالى 5 %– 8%</a:t>
            </a:r>
            <a:endParaRPr lang="en-US" sz="3600" dirty="0" smtClean="0"/>
          </a:p>
          <a:p>
            <a:r>
              <a:rPr lang="ar-EG" sz="3600" b="1" dirty="0" smtClean="0"/>
              <a:t>قد يحدث إرتفاع غير عادى لدرجة حرارة المعدات نتيجة الإحتكاك (نتيجة إهمال الصيانة أو عدم التزيت أو التشحيم ) أو تطاير الشرر ( إستخدام حجر قطع أو جلخ )</a:t>
            </a:r>
            <a:endParaRPr lang="en-US" sz="3600" dirty="0" smtClean="0"/>
          </a:p>
          <a:p>
            <a:r>
              <a:rPr lang="ar-EG" sz="3600" b="1" dirty="0" smtClean="0"/>
              <a:t>أو عطل فى وسائل الأمان مما سبب زيادة سرعة الأجزاء المتحركة</a:t>
            </a:r>
            <a:endParaRPr lang="en-US" sz="3600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sz="1600" b="1" dirty="0" smtClean="0">
                <a:solidFill>
                  <a:srgbClr val="C00000"/>
                </a:solidFill>
              </a:rPr>
              <a:t>مصادر الإشتعال ومسببات الحرائق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b="1" dirty="0" err="1" smtClean="0">
                <a:solidFill>
                  <a:srgbClr val="C00000"/>
                </a:solidFill>
              </a:rPr>
              <a:t>Ignion</a:t>
            </a:r>
            <a:r>
              <a:rPr lang="en-US" sz="1600" b="1" dirty="0" smtClean="0">
                <a:solidFill>
                  <a:srgbClr val="C00000"/>
                </a:solidFill>
              </a:rPr>
              <a:t> Sources And Causes Of Fires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endParaRPr lang="ar-EG" sz="1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ar-EG" sz="4000" b="1" dirty="0" smtClean="0"/>
              <a:t>يحدث شرر كهربى نتيجة </a:t>
            </a:r>
            <a:endParaRPr lang="en-US" sz="4000" dirty="0" smtClean="0"/>
          </a:p>
          <a:p>
            <a:r>
              <a:rPr lang="ar-EG" sz="4000" b="1" dirty="0" smtClean="0"/>
              <a:t> تلامس الأسلاك الكهربية المكشوفة أو الغير معزولة أو التالفة أو الغير مربوطة ببعضها </a:t>
            </a:r>
            <a:endParaRPr lang="en-US" sz="4000" dirty="0" smtClean="0"/>
          </a:p>
          <a:p>
            <a:r>
              <a:rPr lang="ar-EG" sz="4000" b="1" dirty="0" smtClean="0"/>
              <a:t> زيادة الحمل على المحركات أو الكابلات أو  التوصيلات الكهربية</a:t>
            </a:r>
            <a:endParaRPr lang="en-US" sz="4000" dirty="0" smtClean="0"/>
          </a:p>
          <a:p>
            <a:r>
              <a:rPr lang="ar-EG" sz="4000" b="1" dirty="0" smtClean="0"/>
              <a:t> إقتراب مصابيح الإضاءة المتوهجة وإرتفاع درجة حرارتها من مواد قابلة للإحتراق </a:t>
            </a:r>
            <a:endParaRPr lang="en-US" sz="4000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835152"/>
          </a:xfrm>
        </p:spPr>
        <p:txBody>
          <a:bodyPr>
            <a:normAutofit/>
          </a:bodyPr>
          <a:lstStyle/>
          <a:p>
            <a:r>
              <a:rPr lang="ar-EG" sz="1600" b="1" dirty="0" smtClean="0">
                <a:solidFill>
                  <a:srgbClr val="C00000"/>
                </a:solidFill>
              </a:rPr>
              <a:t>مصادر الإشتعال ومسببات الحرائق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b="1" dirty="0" err="1" smtClean="0">
                <a:solidFill>
                  <a:srgbClr val="C00000"/>
                </a:solidFill>
              </a:rPr>
              <a:t>Ignion</a:t>
            </a:r>
            <a:r>
              <a:rPr lang="en-US" sz="1600" b="1" dirty="0" smtClean="0">
                <a:solidFill>
                  <a:srgbClr val="C00000"/>
                </a:solidFill>
              </a:rPr>
              <a:t> Sources And Causes Of Fires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endParaRPr lang="ar-EG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ar-EG" sz="3600" b="1" u="sng" dirty="0" smtClean="0">
                <a:solidFill>
                  <a:srgbClr val="C00000"/>
                </a:solidFill>
              </a:rPr>
              <a:t>3 - المخاطر الكهربائية  </a:t>
            </a:r>
            <a:r>
              <a:rPr lang="en-US" sz="3600" b="1" u="sng" dirty="0" smtClean="0">
                <a:solidFill>
                  <a:srgbClr val="C00000"/>
                </a:solidFill>
              </a:rPr>
              <a:t>Electric Hazards</a:t>
            </a:r>
            <a:endParaRPr lang="en-US" sz="3600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EG" b="1" dirty="0" smtClean="0"/>
              <a:t>يحدث شرر كهربى نتيجة </a:t>
            </a:r>
            <a:endParaRPr lang="en-US" dirty="0" smtClean="0"/>
          </a:p>
          <a:p>
            <a:r>
              <a:rPr lang="ar-EG" b="1" dirty="0" smtClean="0"/>
              <a:t> تلامس الأسلاكالكهربية المكشوفة أو الغير معزولة أو التالفة أو الغير مربوطة</a:t>
            </a:r>
            <a:endParaRPr lang="en-US" dirty="0" smtClean="0"/>
          </a:p>
          <a:p>
            <a:r>
              <a:rPr lang="ar-EG" b="1" dirty="0" smtClean="0"/>
              <a:t> زيادة الحمل على المحركات أو الكابلات أو التو صيلات الكهربية</a:t>
            </a:r>
            <a:endParaRPr lang="en-US" dirty="0" smtClean="0"/>
          </a:p>
          <a:p>
            <a:r>
              <a:rPr lang="ar-EG" b="1" dirty="0" smtClean="0"/>
              <a:t> إقتراب مصابيح الإضاءة المتوهجة وإرتفاع درجة حرارتها من مواد قابلة للإحتراق 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sz="1600" b="1" dirty="0" smtClean="0">
                <a:solidFill>
                  <a:srgbClr val="C00000"/>
                </a:solidFill>
              </a:rPr>
              <a:t>مصادر الإشتعال ومسببات الحرائق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b="1" dirty="0" err="1" smtClean="0">
                <a:solidFill>
                  <a:srgbClr val="C00000"/>
                </a:solidFill>
              </a:rPr>
              <a:t>Ignion</a:t>
            </a:r>
            <a:r>
              <a:rPr lang="en-US" sz="1600" b="1" dirty="0" smtClean="0">
                <a:solidFill>
                  <a:srgbClr val="C00000"/>
                </a:solidFill>
              </a:rPr>
              <a:t> Sources And Causes Of Fires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endParaRPr lang="ar-EG" sz="1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ar-EG" sz="3600" b="1" u="sng" dirty="0" smtClean="0">
                <a:solidFill>
                  <a:srgbClr val="C00000"/>
                </a:solidFill>
              </a:rPr>
              <a:t>4 – التدخين  </a:t>
            </a:r>
            <a:r>
              <a:rPr lang="en-US" sz="3600" b="1" u="sng" dirty="0" err="1" smtClean="0">
                <a:solidFill>
                  <a:srgbClr val="C00000"/>
                </a:solidFill>
              </a:rPr>
              <a:t>Smooking</a:t>
            </a:r>
            <a:endParaRPr lang="en-US" sz="3600" u="sng" dirty="0" smtClean="0">
              <a:solidFill>
                <a:srgbClr val="C00000"/>
              </a:solidFill>
            </a:endParaRPr>
          </a:p>
          <a:p>
            <a:r>
              <a:rPr lang="ar-EG" b="1" dirty="0" smtClean="0"/>
              <a:t>نسبته حوالى 10%</a:t>
            </a:r>
            <a:endParaRPr lang="en-US" dirty="0" smtClean="0"/>
          </a:p>
          <a:p>
            <a:r>
              <a:rPr lang="ar-EG" b="1" dirty="0" smtClean="0"/>
              <a:t>وهو من الأسباب الشائعة فى إشتعال الحرائق بشكل عام </a:t>
            </a:r>
            <a:endParaRPr lang="en-US" dirty="0" smtClean="0"/>
          </a:p>
          <a:p>
            <a:r>
              <a:rPr lang="ar-EG" b="1" dirty="0" smtClean="0"/>
              <a:t>ويتعلق بدرجة الوعى والسلوكيات لدى الأفراد فى الأماكن التى بها مواد ملتهبة </a:t>
            </a:r>
            <a:r>
              <a:rPr lang="en-US" b="1" dirty="0" smtClean="0">
                <a:solidFill>
                  <a:srgbClr val="C00000"/>
                </a:solidFill>
              </a:rPr>
              <a:t>(Flammable)</a:t>
            </a:r>
            <a:r>
              <a:rPr lang="en-US" b="1" dirty="0" smtClean="0"/>
              <a:t> </a:t>
            </a:r>
            <a:r>
              <a:rPr lang="ar-EG" b="1" dirty="0" smtClean="0"/>
              <a:t>أو المواد القابلة للإحتراق </a:t>
            </a:r>
            <a:r>
              <a:rPr lang="en-US" b="1" dirty="0" smtClean="0">
                <a:solidFill>
                  <a:srgbClr val="C00000"/>
                </a:solidFill>
              </a:rPr>
              <a:t>(Combustible)</a:t>
            </a:r>
            <a:r>
              <a:rPr lang="ar-EG" b="1" dirty="0" smtClean="0"/>
              <a:t>فى معامل تكرير البترول أو المعامل الكيماوية أو المخازن أم المكاتب</a:t>
            </a:r>
            <a:endParaRPr lang="en-US" dirty="0" smtClean="0"/>
          </a:p>
          <a:p>
            <a:r>
              <a:rPr lang="ar-EG" b="1" dirty="0" smtClean="0"/>
              <a:t>لذا يلزم التوعية والتعريف بهذه الأمور </a:t>
            </a:r>
            <a:endParaRPr lang="en-US" dirty="0" smtClean="0"/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( Safety Awareness )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EG" sz="1600" b="1" dirty="0" smtClean="0">
                <a:solidFill>
                  <a:srgbClr val="C00000"/>
                </a:solidFill>
              </a:rPr>
              <a:t>مصادر الإشتعال ومسببات الحرائق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b="1" dirty="0" err="1" smtClean="0">
                <a:solidFill>
                  <a:srgbClr val="C00000"/>
                </a:solidFill>
              </a:rPr>
              <a:t>Ignion</a:t>
            </a:r>
            <a:r>
              <a:rPr lang="en-US" sz="1600" b="1" dirty="0" smtClean="0">
                <a:solidFill>
                  <a:srgbClr val="C00000"/>
                </a:solidFill>
              </a:rPr>
              <a:t> Sources And Causes Of Fires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endParaRPr lang="ar-EG" sz="1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ar-EG" sz="3600" b="1" u="sng" dirty="0" smtClean="0">
                <a:solidFill>
                  <a:srgbClr val="C00000"/>
                </a:solidFill>
              </a:rPr>
              <a:t>5 – الأسطح الساخنة </a:t>
            </a:r>
            <a:r>
              <a:rPr lang="en-US" sz="3600" b="1" u="sng" dirty="0" smtClean="0">
                <a:solidFill>
                  <a:srgbClr val="C00000"/>
                </a:solidFill>
              </a:rPr>
              <a:t>Hot Surfaces </a:t>
            </a:r>
            <a:endParaRPr lang="ar-EG" sz="36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EG" sz="2800" b="1" dirty="0" smtClean="0"/>
              <a:t>نسبته حوالى 10% نقريبا</a:t>
            </a:r>
          </a:p>
          <a:p>
            <a:pPr>
              <a:buNone/>
            </a:pPr>
            <a:r>
              <a:rPr lang="ar-EG" sz="2800" b="1" dirty="0" smtClean="0"/>
              <a:t>@  استخدام السخانات الكهربية وغلايات الماء مع عدم مراعات جو العمل المحيط ....ويجب أخذ تصريح لإستخدامها</a:t>
            </a:r>
          </a:p>
          <a:p>
            <a:pPr>
              <a:buNone/>
            </a:pPr>
            <a:r>
              <a:rPr lang="ar-EG" sz="2800" b="1" dirty="0" smtClean="0"/>
              <a:t>@ خطوط الأنابيب الساخنة .....يلزم عزلها</a:t>
            </a:r>
          </a:p>
          <a:p>
            <a:pPr>
              <a:buNone/>
            </a:pPr>
            <a:r>
              <a:rPr lang="ar-EG" sz="2800" b="1" dirty="0" smtClean="0"/>
              <a:t>يتسبب مواد قابلة للإشتعال عند ملامستها لهذه الأسطح الساخنة فى حدوث</a:t>
            </a:r>
          </a:p>
          <a:p>
            <a:pPr>
              <a:buNone/>
            </a:pPr>
            <a:r>
              <a:rPr lang="ar-EG" sz="2800" b="1" dirty="0" smtClean="0"/>
              <a:t>الحرائق</a:t>
            </a:r>
            <a:endParaRPr lang="ar-EG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661</Words>
  <Application>Microsoft Office PowerPoint</Application>
  <PresentationFormat>On-screen Show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Slide 1</vt:lpstr>
      <vt:lpstr>مصادر الإشتعال ومسببات الحرائق Ignion Sources And Causes Of Fires </vt:lpstr>
      <vt:lpstr>مصادر الإشتعال ومسببات الحرائق Ignion Sources And Causes Of Fires </vt:lpstr>
      <vt:lpstr>مصادر الإشتعال ومسببات الحرائق Ignion Sources And Causes Of Fires </vt:lpstr>
      <vt:lpstr>مصادر الإشتعال ومسببات الحرائق Ignion Sources And Causes Of Fires </vt:lpstr>
      <vt:lpstr>مصادر الإشتعال ومسببات الحرائق Ignion Sources And Causes Of Fires </vt:lpstr>
      <vt:lpstr>مصادر الإشتعال ومسببات الحرائق Ignion Sources And Causes Of Fires </vt:lpstr>
      <vt:lpstr>مصادر الإشتعال ومسببات الحرائق Ignion Sources And Causes Of Fires </vt:lpstr>
      <vt:lpstr>مصادر الإشتعال ومسببات الحرائق Ignion Sources And Causes Of Fires </vt:lpstr>
      <vt:lpstr>مصادر الإشتعال ومسببات الحرائق Ignion Sources And Causes Of Fires </vt:lpstr>
      <vt:lpstr>مصادر الإشتعال ومسببات الحرائق Ignion Sources And Causes Of Fires </vt:lpstr>
      <vt:lpstr>مصادر الإشتعال ومسببات الحرائق Ignion Sources And Causes Of Fires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 tal3at</dc:creator>
  <cp:lastModifiedBy>AA</cp:lastModifiedBy>
  <cp:revision>46</cp:revision>
  <dcterms:created xsi:type="dcterms:W3CDTF">2006-08-16T00:00:00Z</dcterms:created>
  <dcterms:modified xsi:type="dcterms:W3CDTF">2015-10-11T05:00:29Z</dcterms:modified>
</cp:coreProperties>
</file>