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8" r:id="rId27"/>
    <p:sldId id="289" r:id="rId28"/>
    <p:sldId id="292" r:id="rId29"/>
    <p:sldId id="281" r:id="rId30"/>
    <p:sldId id="282" r:id="rId31"/>
    <p:sldId id="286" r:id="rId32"/>
    <p:sldId id="287" r:id="rId33"/>
    <p:sldId id="283" r:id="rId34"/>
    <p:sldId id="284" r:id="rId35"/>
    <p:sldId id="285" r:id="rId36"/>
    <p:sldId id="290" r:id="rId37"/>
    <p:sldId id="291" r:id="rId38"/>
    <p:sldId id="293" r:id="rId39"/>
    <p:sldId id="294" r:id="rId40"/>
    <p:sldId id="295" r:id="rId41"/>
    <p:sldId id="296" r:id="rId42"/>
    <p:sldId id="297" r:id="rId43"/>
    <p:sldId id="298" r:id="rId44"/>
  </p:sldIdLst>
  <p:sldSz cx="9144000" cy="6858000" type="screen4x3"/>
  <p:notesSz cx="6858000" cy="9144000"/>
  <p:defaultTextStyle>
    <a:defPPr>
      <a:defRPr lang="ar-SA"/>
    </a:defPPr>
    <a:lvl1pPr algn="ctr" rtl="1" fontAlgn="base">
      <a:spcBef>
        <a:spcPct val="0"/>
      </a:spcBef>
      <a:spcAft>
        <a:spcPct val="0"/>
      </a:spcAft>
      <a:defRPr sz="2400" kern="1200">
        <a:solidFill>
          <a:schemeClr val="tx1"/>
        </a:solidFill>
        <a:latin typeface="Times New Roman" pitchFamily="18" charset="0"/>
        <a:ea typeface="+mn-ea"/>
        <a:cs typeface="Times New Roman (Arabic)" charset="0"/>
      </a:defRPr>
    </a:lvl1pPr>
    <a:lvl2pPr marL="457200" algn="ctr" rtl="1" fontAlgn="base">
      <a:spcBef>
        <a:spcPct val="0"/>
      </a:spcBef>
      <a:spcAft>
        <a:spcPct val="0"/>
      </a:spcAft>
      <a:defRPr sz="2400" kern="1200">
        <a:solidFill>
          <a:schemeClr val="tx1"/>
        </a:solidFill>
        <a:latin typeface="Times New Roman" pitchFamily="18" charset="0"/>
        <a:ea typeface="+mn-ea"/>
        <a:cs typeface="Times New Roman (Arabic)" charset="0"/>
      </a:defRPr>
    </a:lvl2pPr>
    <a:lvl3pPr marL="914400" algn="ctr" rtl="1" fontAlgn="base">
      <a:spcBef>
        <a:spcPct val="0"/>
      </a:spcBef>
      <a:spcAft>
        <a:spcPct val="0"/>
      </a:spcAft>
      <a:defRPr sz="2400" kern="1200">
        <a:solidFill>
          <a:schemeClr val="tx1"/>
        </a:solidFill>
        <a:latin typeface="Times New Roman" pitchFamily="18" charset="0"/>
        <a:ea typeface="+mn-ea"/>
        <a:cs typeface="Times New Roman (Arabic)" charset="0"/>
      </a:defRPr>
    </a:lvl3pPr>
    <a:lvl4pPr marL="1371600" algn="ctr" rtl="1" fontAlgn="base">
      <a:spcBef>
        <a:spcPct val="0"/>
      </a:spcBef>
      <a:spcAft>
        <a:spcPct val="0"/>
      </a:spcAft>
      <a:defRPr sz="2400" kern="1200">
        <a:solidFill>
          <a:schemeClr val="tx1"/>
        </a:solidFill>
        <a:latin typeface="Times New Roman" pitchFamily="18" charset="0"/>
        <a:ea typeface="+mn-ea"/>
        <a:cs typeface="Times New Roman (Arabic)" charset="0"/>
      </a:defRPr>
    </a:lvl4pPr>
    <a:lvl5pPr marL="1828800" algn="ctr" rtl="1" fontAlgn="base">
      <a:spcBef>
        <a:spcPct val="0"/>
      </a:spcBef>
      <a:spcAft>
        <a:spcPct val="0"/>
      </a:spcAft>
      <a:defRPr sz="2400" kern="1200">
        <a:solidFill>
          <a:schemeClr val="tx1"/>
        </a:solidFill>
        <a:latin typeface="Times New Roman" pitchFamily="18" charset="0"/>
        <a:ea typeface="+mn-ea"/>
        <a:cs typeface="Times New Roman (Arabic)" charset="0"/>
      </a:defRPr>
    </a:lvl5pPr>
    <a:lvl6pPr marL="2286000" algn="r" defTabSz="914400" rtl="1" eaLnBrk="1" latinLnBrk="0" hangingPunct="1">
      <a:defRPr sz="2400" kern="1200">
        <a:solidFill>
          <a:schemeClr val="tx1"/>
        </a:solidFill>
        <a:latin typeface="Times New Roman" pitchFamily="18" charset="0"/>
        <a:ea typeface="+mn-ea"/>
        <a:cs typeface="Times New Roman (Arabic)" charset="0"/>
      </a:defRPr>
    </a:lvl6pPr>
    <a:lvl7pPr marL="2743200" algn="r" defTabSz="914400" rtl="1" eaLnBrk="1" latinLnBrk="0" hangingPunct="1">
      <a:defRPr sz="2400" kern="1200">
        <a:solidFill>
          <a:schemeClr val="tx1"/>
        </a:solidFill>
        <a:latin typeface="Times New Roman" pitchFamily="18" charset="0"/>
        <a:ea typeface="+mn-ea"/>
        <a:cs typeface="Times New Roman (Arabic)" charset="0"/>
      </a:defRPr>
    </a:lvl7pPr>
    <a:lvl8pPr marL="3200400" algn="r" defTabSz="914400" rtl="1" eaLnBrk="1" latinLnBrk="0" hangingPunct="1">
      <a:defRPr sz="2400" kern="1200">
        <a:solidFill>
          <a:schemeClr val="tx1"/>
        </a:solidFill>
        <a:latin typeface="Times New Roman" pitchFamily="18" charset="0"/>
        <a:ea typeface="+mn-ea"/>
        <a:cs typeface="Times New Roman (Arabic)" charset="0"/>
      </a:defRPr>
    </a:lvl8pPr>
    <a:lvl9pPr marL="3657600" algn="r" defTabSz="914400" rtl="1" eaLnBrk="1" latinLnBrk="0" hangingPunct="1">
      <a:defRPr sz="2400" kern="1200">
        <a:solidFill>
          <a:schemeClr val="tx1"/>
        </a:solidFill>
        <a:latin typeface="Times New Roman" pitchFamily="18" charset="0"/>
        <a:ea typeface="+mn-ea"/>
        <a:cs typeface="Times New Roman (Arab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533" autoAdjust="0"/>
    <p:restoredTop sz="90929"/>
  </p:normalViewPr>
  <p:slideViewPr>
    <p:cSldViewPr>
      <p:cViewPr varScale="1">
        <p:scale>
          <a:sx n="66" d="100"/>
          <a:sy n="66" d="100"/>
        </p:scale>
        <p:origin x="-1716" y="-1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9.xml"/><Relationship Id="rId3" Type="http://schemas.openxmlformats.org/officeDocument/2006/relationships/slide" Target="slides/slide3.xml"/><Relationship Id="rId21" Type="http://schemas.openxmlformats.org/officeDocument/2006/relationships/slide" Target="slides/slide21.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33.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31.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5.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30.xml"/><Relationship Id="rId30"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A25AFA9-EDBA-4FD3-98D4-B4DDD0E353F5}" type="datetimeFigureOut">
              <a:rPr lang="ar-EG" smtClean="0"/>
              <a:t>27/06/1433</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B6D4B7-DCC5-413C-B1A9-D0609A8BEB2C}" type="slidenum">
              <a:rPr lang="ar-EG" smtClean="0"/>
              <a:t>‹#›</a:t>
            </a:fld>
            <a:endParaRPr lang="ar-EG"/>
          </a:p>
        </p:txBody>
      </p:sp>
    </p:spTree>
    <p:extLst>
      <p:ext uri="{BB962C8B-B14F-4D97-AF65-F5344CB8AC3E}">
        <p14:creationId xmlns:p14="http://schemas.microsoft.com/office/powerpoint/2010/main" val="33146597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45720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rtl="0"/>
            <a:endParaRPr kumimoji="1" lang="en-US"/>
          </a:p>
        </p:txBody>
      </p:sp>
      <p:sp>
        <p:nvSpPr>
          <p:cNvPr id="4099" name="AutoShape 3"/>
          <p:cNvSpPr>
            <a:spLocks noChangeArrowheads="1"/>
          </p:cNvSpPr>
          <p:nvPr/>
        </p:nvSpPr>
        <p:spPr bwMode="auto">
          <a:xfrm>
            <a:off x="685800" y="990600"/>
            <a:ext cx="5181600" cy="1905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rtl="0"/>
            <a:endParaRPr kumimoji="1" lang="en-US"/>
          </a:p>
        </p:txBody>
      </p:sp>
      <p:sp>
        <p:nvSpPr>
          <p:cNvPr id="4100"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pPr lvl="0"/>
            <a:r>
              <a:rPr lang="ar-SA" noProof="0" smtClean="0"/>
              <a:t>انقر لتحرير نمط العنوان الثانوي الرئيسي</a:t>
            </a:r>
          </a:p>
        </p:txBody>
      </p:sp>
      <p:grpSp>
        <p:nvGrpSpPr>
          <p:cNvPr id="4101" name="Group 5"/>
          <p:cNvGrpSpPr>
            <a:grpSpLocks/>
          </p:cNvGrpSpPr>
          <p:nvPr/>
        </p:nvGrpSpPr>
        <p:grpSpPr bwMode="auto">
          <a:xfrm>
            <a:off x="3632200" y="4889500"/>
            <a:ext cx="4876800" cy="319088"/>
            <a:chOff x="2288" y="3080"/>
            <a:chExt cx="3072" cy="201"/>
          </a:xfrm>
        </p:grpSpPr>
        <p:sp>
          <p:nvSpPr>
            <p:cNvPr id="4102" name="AutoShape 6"/>
            <p:cNvSpPr>
              <a:spLocks noChangeArrowheads="1"/>
            </p:cNvSpPr>
            <p:nvPr/>
          </p:nvSpPr>
          <p:spPr bwMode="auto">
            <a:xfrm flipH="1">
              <a:off x="2288" y="3080"/>
              <a:ext cx="2914"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4103" name="AutoShape 7"/>
            <p:cNvSpPr>
              <a:spLocks noChangeArrowheads="1"/>
            </p:cNvSpPr>
            <p:nvPr/>
          </p:nvSpPr>
          <p:spPr bwMode="auto">
            <a:xfrm>
              <a:off x="5196" y="3080"/>
              <a:ext cx="164"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sp>
        <p:nvSpPr>
          <p:cNvPr id="4104" name="Rectangle 8"/>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en-US"/>
          </a:p>
        </p:txBody>
      </p:sp>
      <p:sp>
        <p:nvSpPr>
          <p:cNvPr id="4105" name="Rectangle 9"/>
          <p:cNvSpPr>
            <a:spLocks noGrp="1" noChangeArrowheads="1"/>
          </p:cNvSpPr>
          <p:nvPr>
            <p:ph type="ftr" sz="quarter" idx="3"/>
          </p:nvPr>
        </p:nvSpPr>
        <p:spPr>
          <a:xfrm>
            <a:off x="5195888" y="6553200"/>
            <a:ext cx="3279775" cy="304800"/>
          </a:xfrm>
        </p:spPr>
        <p:txBody>
          <a:bodyPr/>
          <a:lstStyle>
            <a:lvl1pPr algn="r">
              <a:defRPr/>
            </a:lvl1pPr>
          </a:lstStyle>
          <a:p>
            <a:endParaRPr lang="en-US"/>
          </a:p>
        </p:txBody>
      </p:sp>
      <p:sp>
        <p:nvSpPr>
          <p:cNvPr id="4106" name="Rectangle 10"/>
          <p:cNvSpPr>
            <a:spLocks noGrp="1" noChangeArrowheads="1"/>
          </p:cNvSpPr>
          <p:nvPr>
            <p:ph type="sldNum" sz="quarter" idx="4"/>
          </p:nvPr>
        </p:nvSpPr>
        <p:spPr>
          <a:xfrm>
            <a:off x="9525" y="6359525"/>
            <a:ext cx="587375" cy="488950"/>
          </a:xfrm>
        </p:spPr>
        <p:txBody>
          <a:bodyPr anchorCtr="0"/>
          <a:lstStyle>
            <a:lvl1pPr>
              <a:defRPr/>
            </a:lvl1pPr>
          </a:lstStyle>
          <a:p>
            <a:fld id="{CEF5278C-04DB-4884-B0BA-4F70488271E7}" type="slidenum">
              <a:rPr lang="ar-SA"/>
              <a:pPr/>
              <a:t>‹#›</a:t>
            </a:fld>
            <a:endParaRPr lang="en-US"/>
          </a:p>
        </p:txBody>
      </p:sp>
      <p:sp>
        <p:nvSpPr>
          <p:cNvPr id="410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pPr lvl="0"/>
            <a:r>
              <a:rPr lang="ar-SA" noProof="0" smtClean="0"/>
              <a:t>انقر لتحرير نمط العنوان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898630-BEE9-43FF-AC6C-43C0829918FF}" type="slidenum">
              <a:rPr lang="ar-SA"/>
              <a:pPr/>
              <a:t>‹#›</a:t>
            </a:fld>
            <a:endParaRPr lang="en-US"/>
          </a:p>
        </p:txBody>
      </p:sp>
    </p:spTree>
    <p:extLst>
      <p:ext uri="{BB962C8B-B14F-4D97-AF65-F5344CB8AC3E}">
        <p14:creationId xmlns:p14="http://schemas.microsoft.com/office/powerpoint/2010/main" val="12147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947788-A672-41A5-BC6C-4C6AEE64618E}" type="slidenum">
              <a:rPr lang="ar-SA"/>
              <a:pPr/>
              <a:t>‹#›</a:t>
            </a:fld>
            <a:endParaRPr lang="en-US"/>
          </a:p>
        </p:txBody>
      </p:sp>
    </p:spTree>
    <p:extLst>
      <p:ext uri="{BB962C8B-B14F-4D97-AF65-F5344CB8AC3E}">
        <p14:creationId xmlns:p14="http://schemas.microsoft.com/office/powerpoint/2010/main" val="3247459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676810-D757-4997-AC12-CC27A4D2ABBF}" type="slidenum">
              <a:rPr lang="ar-SA"/>
              <a:pPr/>
              <a:t>‹#›</a:t>
            </a:fld>
            <a:endParaRPr lang="en-US"/>
          </a:p>
        </p:txBody>
      </p:sp>
    </p:spTree>
    <p:extLst>
      <p:ext uri="{BB962C8B-B14F-4D97-AF65-F5344CB8AC3E}">
        <p14:creationId xmlns:p14="http://schemas.microsoft.com/office/powerpoint/2010/main" val="3971824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49A9F3-A3E8-4DC2-BCD9-E3EC0EDBB6D9}" type="slidenum">
              <a:rPr lang="ar-SA"/>
              <a:pPr/>
              <a:t>‹#›</a:t>
            </a:fld>
            <a:endParaRPr lang="en-US"/>
          </a:p>
        </p:txBody>
      </p:sp>
    </p:spTree>
    <p:extLst>
      <p:ext uri="{BB962C8B-B14F-4D97-AF65-F5344CB8AC3E}">
        <p14:creationId xmlns:p14="http://schemas.microsoft.com/office/powerpoint/2010/main" val="368865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CB522F-48F4-4B9F-BB94-DAA97671E03C}" type="slidenum">
              <a:rPr lang="ar-SA"/>
              <a:pPr/>
              <a:t>‹#›</a:t>
            </a:fld>
            <a:endParaRPr lang="en-US"/>
          </a:p>
        </p:txBody>
      </p:sp>
    </p:spTree>
    <p:extLst>
      <p:ext uri="{BB962C8B-B14F-4D97-AF65-F5344CB8AC3E}">
        <p14:creationId xmlns:p14="http://schemas.microsoft.com/office/powerpoint/2010/main" val="125745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A4253F5-0CA6-41A3-9737-01C60157F3F7}" type="slidenum">
              <a:rPr lang="ar-SA"/>
              <a:pPr/>
              <a:t>‹#›</a:t>
            </a:fld>
            <a:endParaRPr lang="en-US"/>
          </a:p>
        </p:txBody>
      </p:sp>
    </p:spTree>
    <p:extLst>
      <p:ext uri="{BB962C8B-B14F-4D97-AF65-F5344CB8AC3E}">
        <p14:creationId xmlns:p14="http://schemas.microsoft.com/office/powerpoint/2010/main" val="355444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18C3287-6AAD-4D9D-84CF-8D1568155C80}" type="slidenum">
              <a:rPr lang="ar-SA"/>
              <a:pPr/>
              <a:t>‹#›</a:t>
            </a:fld>
            <a:endParaRPr lang="en-US"/>
          </a:p>
        </p:txBody>
      </p:sp>
    </p:spTree>
    <p:extLst>
      <p:ext uri="{BB962C8B-B14F-4D97-AF65-F5344CB8AC3E}">
        <p14:creationId xmlns:p14="http://schemas.microsoft.com/office/powerpoint/2010/main" val="287696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59DB31A-80E9-4D9E-997D-E0EB8421F063}" type="slidenum">
              <a:rPr lang="ar-SA"/>
              <a:pPr/>
              <a:t>‹#›</a:t>
            </a:fld>
            <a:endParaRPr lang="en-US"/>
          </a:p>
        </p:txBody>
      </p:sp>
    </p:spTree>
    <p:extLst>
      <p:ext uri="{BB962C8B-B14F-4D97-AF65-F5344CB8AC3E}">
        <p14:creationId xmlns:p14="http://schemas.microsoft.com/office/powerpoint/2010/main" val="298936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EBAC56-6B5E-463A-80DA-AAF1AC60D2E1}" type="slidenum">
              <a:rPr lang="ar-SA"/>
              <a:pPr/>
              <a:t>‹#›</a:t>
            </a:fld>
            <a:endParaRPr lang="en-US"/>
          </a:p>
        </p:txBody>
      </p:sp>
    </p:spTree>
    <p:extLst>
      <p:ext uri="{BB962C8B-B14F-4D97-AF65-F5344CB8AC3E}">
        <p14:creationId xmlns:p14="http://schemas.microsoft.com/office/powerpoint/2010/main" val="73427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B46B0B-0A22-4041-9DD1-3A31268CA375}" type="slidenum">
              <a:rPr lang="ar-SA"/>
              <a:pPr/>
              <a:t>‹#›</a:t>
            </a:fld>
            <a:endParaRPr lang="en-US"/>
          </a:p>
        </p:txBody>
      </p:sp>
    </p:spTree>
    <p:extLst>
      <p:ext uri="{BB962C8B-B14F-4D97-AF65-F5344CB8AC3E}">
        <p14:creationId xmlns:p14="http://schemas.microsoft.com/office/powerpoint/2010/main" val="306917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3200400" cy="6858000"/>
            <a:chOff x="0" y="0"/>
            <a:chExt cx="2016" cy="4320"/>
          </a:xfrm>
        </p:grpSpPr>
        <p:sp>
          <p:nvSpPr>
            <p:cNvPr id="3075" name="Rectangle 3"/>
            <p:cNvSpPr>
              <a:spLocks noChangeArrowheads="1"/>
            </p:cNvSpPr>
            <p:nvPr/>
          </p:nvSpPr>
          <p:spPr bwMode="auto">
            <a:xfrm>
              <a:off x="0" y="0"/>
              <a:ext cx="480" cy="432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3076" name="Rectangle 4"/>
            <p:cNvSpPr>
              <a:spLocks noChangeArrowheads="1"/>
            </p:cNvSpPr>
            <p:nvPr/>
          </p:nvSpPr>
          <p:spPr bwMode="auto">
            <a:xfrm>
              <a:off x="432" y="0"/>
              <a:ext cx="1584" cy="6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sp>
        <p:nvSpPr>
          <p:cNvPr id="3077" name="AutoShape 5"/>
          <p:cNvSpPr>
            <a:spLocks noChangeArrowheads="1"/>
          </p:cNvSpPr>
          <p:nvPr/>
        </p:nvSpPr>
        <p:spPr bwMode="auto">
          <a:xfrm>
            <a:off x="762000" y="762000"/>
            <a:ext cx="5105400" cy="6096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rtl="0"/>
            <a:endParaRPr kumimoji="1" lang="en-US"/>
          </a:p>
        </p:txBody>
      </p:sp>
      <p:sp>
        <p:nvSpPr>
          <p:cNvPr id="3078" name="Rectangle 6"/>
          <p:cNvSpPr>
            <a:spLocks noGrp="1" noChangeArrowheads="1"/>
          </p:cNvSpPr>
          <p:nvPr>
            <p:ph type="title"/>
          </p:nvPr>
        </p:nvSpPr>
        <p:spPr bwMode="auto">
          <a:xfrm>
            <a:off x="914400" y="762000"/>
            <a:ext cx="8001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3079" name="Rectangle 7"/>
          <p:cNvSpPr>
            <a:spLocks noGrp="1" noChangeArrowheads="1"/>
          </p:cNvSpPr>
          <p:nvPr>
            <p:ph type="body" idx="1"/>
          </p:nvPr>
        </p:nvSpPr>
        <p:spPr bwMode="auto">
          <a:xfrm>
            <a:off x="914400" y="2362200"/>
            <a:ext cx="80010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0" name="Rectangle 8"/>
          <p:cNvSpPr>
            <a:spLocks noGrp="1" noChangeArrowheads="1"/>
          </p:cNvSpPr>
          <p:nvPr>
            <p:ph type="dt" sz="half" idx="2"/>
          </p:nvPr>
        </p:nvSpPr>
        <p:spPr bwMode="auto">
          <a:xfrm>
            <a:off x="7010400" y="6553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rtl="0">
              <a:defRPr sz="1400">
                <a:latin typeface="+mn-lt"/>
              </a:defRPr>
            </a:lvl1pPr>
          </a:lstStyle>
          <a:p>
            <a:endParaRPr lang="en-US"/>
          </a:p>
        </p:txBody>
      </p:sp>
      <p:sp>
        <p:nvSpPr>
          <p:cNvPr id="3081" name="Rectangle 9"/>
          <p:cNvSpPr>
            <a:spLocks noGrp="1" noChangeArrowheads="1"/>
          </p:cNvSpPr>
          <p:nvPr>
            <p:ph type="ftr" sz="quarter" idx="3"/>
          </p:nvPr>
        </p:nvSpPr>
        <p:spPr bwMode="auto">
          <a:xfrm>
            <a:off x="2936875" y="6529388"/>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rtl="0">
              <a:defRPr sz="1400">
                <a:latin typeface="+mn-lt"/>
              </a:defRPr>
            </a:lvl1pPr>
          </a:lstStyle>
          <a:p>
            <a:endParaRPr lang="en-US"/>
          </a:p>
        </p:txBody>
      </p:sp>
      <p:sp>
        <p:nvSpPr>
          <p:cNvPr id="3082" name="Rectangle 10"/>
          <p:cNvSpPr>
            <a:spLocks noGrp="1" noChangeArrowheads="1"/>
          </p:cNvSpPr>
          <p:nvPr>
            <p:ph type="sldNum" sz="quarter" idx="4"/>
          </p:nvPr>
        </p:nvSpPr>
        <p:spPr bwMode="auto">
          <a:xfrm>
            <a:off x="84138" y="63436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spAutoFit/>
          </a:bodyPr>
          <a:lstStyle>
            <a:lvl1pPr algn="l" rtl="0">
              <a:defRPr sz="2600" b="1">
                <a:solidFill>
                  <a:schemeClr val="bg1"/>
                </a:solidFill>
                <a:latin typeface="+mn-lt"/>
              </a:defRPr>
            </a:lvl1pPr>
          </a:lstStyle>
          <a:p>
            <a:fld id="{009463D9-D10A-4237-B23D-14AF07CFBB40}" type="slidenum">
              <a:rPr lang="ar-SA"/>
              <a:pPr/>
              <a:t>‹#›</a:t>
            </a:fld>
            <a:endParaRPr lang="en-US"/>
          </a:p>
        </p:txBody>
      </p:sp>
      <p:grpSp>
        <p:nvGrpSpPr>
          <p:cNvPr id="3083" name="Group 11"/>
          <p:cNvGrpSpPr>
            <a:grpSpLocks/>
          </p:cNvGrpSpPr>
          <p:nvPr/>
        </p:nvGrpSpPr>
        <p:grpSpPr bwMode="auto">
          <a:xfrm>
            <a:off x="228600" y="1981200"/>
            <a:ext cx="7391400" cy="319088"/>
            <a:chOff x="144" y="1248"/>
            <a:chExt cx="4656" cy="201"/>
          </a:xfrm>
        </p:grpSpPr>
        <p:sp>
          <p:nvSpPr>
            <p:cNvPr id="3084" name="AutoShape 12"/>
            <p:cNvSpPr>
              <a:spLocks noChangeArrowheads="1"/>
            </p:cNvSpPr>
            <p:nvPr/>
          </p:nvSpPr>
          <p:spPr bwMode="auto">
            <a:xfrm>
              <a:off x="384" y="1248"/>
              <a:ext cx="4416"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3085" name="AutoShape 13"/>
            <p:cNvSpPr>
              <a:spLocks noChangeArrowheads="1"/>
            </p:cNvSpPr>
            <p:nvPr/>
          </p:nvSpPr>
          <p:spPr bwMode="auto">
            <a:xfrm flipH="1">
              <a:off x="144" y="1248"/>
              <a:ext cx="248"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lnSpc>
          <a:spcPct val="90000"/>
        </a:lnSpc>
        <a:spcBef>
          <a:spcPct val="0"/>
        </a:spcBef>
        <a:spcAft>
          <a:spcPct val="0"/>
        </a:spcAft>
        <a:defRPr sz="3600" b="1">
          <a:solidFill>
            <a:schemeClr val="tx2"/>
          </a:solidFill>
          <a:latin typeface="+mj-lt"/>
          <a:ea typeface="+mj-ea"/>
          <a:cs typeface="+mj-cs"/>
        </a:defRPr>
      </a:lvl1pPr>
      <a:lvl2pPr algn="l" rtl="1" fontAlgn="base">
        <a:lnSpc>
          <a:spcPct val="90000"/>
        </a:lnSpc>
        <a:spcBef>
          <a:spcPct val="0"/>
        </a:spcBef>
        <a:spcAft>
          <a:spcPct val="0"/>
        </a:spcAft>
        <a:defRPr sz="3600" b="1">
          <a:solidFill>
            <a:schemeClr val="tx2"/>
          </a:solidFill>
          <a:latin typeface="Arial" pitchFamily="34" charset="0"/>
          <a:cs typeface="Times New Roman (Arabic)" charset="0"/>
        </a:defRPr>
      </a:lvl2pPr>
      <a:lvl3pPr algn="l" rtl="1" fontAlgn="base">
        <a:lnSpc>
          <a:spcPct val="90000"/>
        </a:lnSpc>
        <a:spcBef>
          <a:spcPct val="0"/>
        </a:spcBef>
        <a:spcAft>
          <a:spcPct val="0"/>
        </a:spcAft>
        <a:defRPr sz="3600" b="1">
          <a:solidFill>
            <a:schemeClr val="tx2"/>
          </a:solidFill>
          <a:latin typeface="Arial" pitchFamily="34" charset="0"/>
          <a:cs typeface="Times New Roman (Arabic)" charset="0"/>
        </a:defRPr>
      </a:lvl3pPr>
      <a:lvl4pPr algn="l" rtl="1" fontAlgn="base">
        <a:lnSpc>
          <a:spcPct val="90000"/>
        </a:lnSpc>
        <a:spcBef>
          <a:spcPct val="0"/>
        </a:spcBef>
        <a:spcAft>
          <a:spcPct val="0"/>
        </a:spcAft>
        <a:defRPr sz="3600" b="1">
          <a:solidFill>
            <a:schemeClr val="tx2"/>
          </a:solidFill>
          <a:latin typeface="Arial" pitchFamily="34" charset="0"/>
          <a:cs typeface="Times New Roman (Arabic)" charset="0"/>
        </a:defRPr>
      </a:lvl4pPr>
      <a:lvl5pPr algn="l" rtl="1" fontAlgn="base">
        <a:lnSpc>
          <a:spcPct val="90000"/>
        </a:lnSpc>
        <a:spcBef>
          <a:spcPct val="0"/>
        </a:spcBef>
        <a:spcAft>
          <a:spcPct val="0"/>
        </a:spcAft>
        <a:defRPr sz="3600" b="1">
          <a:solidFill>
            <a:schemeClr val="tx2"/>
          </a:solidFill>
          <a:latin typeface="Arial" pitchFamily="34" charset="0"/>
          <a:cs typeface="Times New Roman (Arabic)" charset="0"/>
        </a:defRPr>
      </a:lvl5pPr>
      <a:lvl6pPr marL="457200" algn="l" rtl="1" fontAlgn="base">
        <a:lnSpc>
          <a:spcPct val="90000"/>
        </a:lnSpc>
        <a:spcBef>
          <a:spcPct val="0"/>
        </a:spcBef>
        <a:spcAft>
          <a:spcPct val="0"/>
        </a:spcAft>
        <a:defRPr sz="3600" b="1">
          <a:solidFill>
            <a:schemeClr val="tx2"/>
          </a:solidFill>
          <a:latin typeface="Arial" pitchFamily="34" charset="0"/>
          <a:cs typeface="Times New Roman (Arabic)" charset="0"/>
        </a:defRPr>
      </a:lvl6pPr>
      <a:lvl7pPr marL="914400" algn="l" rtl="1" fontAlgn="base">
        <a:lnSpc>
          <a:spcPct val="90000"/>
        </a:lnSpc>
        <a:spcBef>
          <a:spcPct val="0"/>
        </a:spcBef>
        <a:spcAft>
          <a:spcPct val="0"/>
        </a:spcAft>
        <a:defRPr sz="3600" b="1">
          <a:solidFill>
            <a:schemeClr val="tx2"/>
          </a:solidFill>
          <a:latin typeface="Arial" pitchFamily="34" charset="0"/>
          <a:cs typeface="Times New Roman (Arabic)" charset="0"/>
        </a:defRPr>
      </a:lvl7pPr>
      <a:lvl8pPr marL="1371600" algn="l" rtl="1" fontAlgn="base">
        <a:lnSpc>
          <a:spcPct val="90000"/>
        </a:lnSpc>
        <a:spcBef>
          <a:spcPct val="0"/>
        </a:spcBef>
        <a:spcAft>
          <a:spcPct val="0"/>
        </a:spcAft>
        <a:defRPr sz="3600" b="1">
          <a:solidFill>
            <a:schemeClr val="tx2"/>
          </a:solidFill>
          <a:latin typeface="Arial" pitchFamily="34" charset="0"/>
          <a:cs typeface="Times New Roman (Arabic)" charset="0"/>
        </a:defRPr>
      </a:lvl8pPr>
      <a:lvl9pPr marL="1828800" algn="l" rtl="1" fontAlgn="base">
        <a:lnSpc>
          <a:spcPct val="90000"/>
        </a:lnSpc>
        <a:spcBef>
          <a:spcPct val="0"/>
        </a:spcBef>
        <a:spcAft>
          <a:spcPct val="0"/>
        </a:spcAft>
        <a:defRPr sz="3600" b="1">
          <a:solidFill>
            <a:schemeClr val="tx2"/>
          </a:solidFill>
          <a:latin typeface="Arial" pitchFamily="34" charset="0"/>
          <a:cs typeface="Times New Roman (Arabic)" charset="0"/>
        </a:defRPr>
      </a:lvl9pPr>
    </p:titleStyle>
    <p:bodyStyle>
      <a:lvl1pPr marL="342900" indent="-342900" algn="r" rtl="1"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r" rtl="1" fontAlgn="base">
        <a:spcBef>
          <a:spcPct val="20000"/>
        </a:spcBef>
        <a:spcAft>
          <a:spcPct val="0"/>
        </a:spcAft>
        <a:buClr>
          <a:schemeClr val="tx1"/>
        </a:buClr>
        <a:buSzPct val="75000"/>
        <a:buChar char="–"/>
        <a:defRPr sz="2400">
          <a:solidFill>
            <a:schemeClr val="tx1"/>
          </a:solidFill>
          <a:latin typeface="+mn-lt"/>
          <a:cs typeface="+mn-cs"/>
        </a:defRPr>
      </a:lvl2pPr>
      <a:lvl3pPr marL="1143000" indent="-228600" algn="r" rtl="1"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r" rtl="1" fontAlgn="base">
        <a:spcBef>
          <a:spcPct val="20000"/>
        </a:spcBef>
        <a:spcAft>
          <a:spcPct val="0"/>
        </a:spcAft>
        <a:buClr>
          <a:schemeClr val="tx1"/>
        </a:buClr>
        <a:buSzPct val="80000"/>
        <a:buChar char="–"/>
        <a:defRPr>
          <a:solidFill>
            <a:schemeClr val="tx1"/>
          </a:solidFill>
          <a:latin typeface="+mn-lt"/>
          <a:cs typeface="+mn-cs"/>
        </a:defRPr>
      </a:lvl4pPr>
      <a:lvl5pPr marL="20574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74112" y="2420888"/>
            <a:ext cx="8001000" cy="2664296"/>
          </a:xfrm>
        </p:spPr>
        <p:txBody>
          <a:bodyPr/>
          <a:lstStyle/>
          <a:p>
            <a:pPr algn="ctr"/>
            <a:r>
              <a:rPr lang="ar-SA" dirty="0"/>
              <a:t>الجمعيه العربيه لخبراء و محترفي </a:t>
            </a:r>
            <a:r>
              <a:rPr lang="ar-SA" dirty="0" smtClean="0"/>
              <a:t>السلامه</a:t>
            </a:r>
            <a:r>
              <a:rPr lang="en-US" dirty="0" smtClean="0"/>
              <a:t/>
            </a:r>
            <a:br>
              <a:rPr lang="en-US" dirty="0" smtClean="0"/>
            </a:br>
            <a:r>
              <a:rPr lang="ar-SA" dirty="0" smtClean="0"/>
              <a:t> </a:t>
            </a:r>
            <a:r>
              <a:rPr lang="ar-SA" dirty="0"/>
              <a:t>و الصحه المهنيه </a:t>
            </a:r>
            <a:r>
              <a:rPr lang="en-US" dirty="0" smtClean="0"/>
              <a:t/>
            </a:r>
            <a:br>
              <a:rPr lang="en-US" dirty="0" smtClean="0"/>
            </a:br>
            <a:r>
              <a:rPr lang="en-US" dirty="0" smtClean="0"/>
              <a:t>Arab Qosh </a:t>
            </a:r>
            <a:endParaRPr lang="en-US" dirty="0"/>
          </a:p>
        </p:txBody>
      </p:sp>
      <p:sp>
        <p:nvSpPr>
          <p:cNvPr id="2" name="Rectangle 1"/>
          <p:cNvSpPr/>
          <p:nvPr/>
        </p:nvSpPr>
        <p:spPr>
          <a:xfrm>
            <a:off x="2555776" y="5085184"/>
            <a:ext cx="4693914" cy="923330"/>
          </a:xfrm>
          <a:prstGeom prst="rect">
            <a:avLst/>
          </a:prstGeom>
          <a:noFill/>
        </p:spPr>
        <p:txBody>
          <a:bodyPr wrap="none" lIns="91440" tIns="45720" rIns="91440" bIns="45720">
            <a:spAutoFit/>
          </a:bodyPr>
          <a:lstStyle/>
          <a:p>
            <a:r>
              <a:rPr lang="ar-SA" sz="5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Simplified Arabic" pitchFamily="18" charset="-78"/>
              </a:rPr>
              <a:t>معدات إنقاذ الأرواح</a:t>
            </a:r>
            <a:r>
              <a:rPr lang="ar-SA" sz="5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a:t>
            </a:r>
            <a:endParaRPr lang="en-US" sz="5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090" y="58056"/>
            <a:ext cx="8123684" cy="188117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ar-SA" i="1">
                <a:latin typeface="Times New Roman" pitchFamily="18" charset="0"/>
              </a:rPr>
              <a:t>معدات انقاذ الأرواح التي يجب توافرها كحد ادني علي سفن النقل للبضائع بأعلى البحار</a:t>
            </a:r>
            <a:endParaRPr lang="en-US" i="1">
              <a:latin typeface="Times New Roman" pitchFamily="18" charset="0"/>
            </a:endParaRPr>
          </a:p>
        </p:txBody>
      </p:sp>
      <p:sp>
        <p:nvSpPr>
          <p:cNvPr id="12291" name="Rectangle 3"/>
          <p:cNvSpPr>
            <a:spLocks noGrp="1" noChangeArrowheads="1"/>
          </p:cNvSpPr>
          <p:nvPr>
            <p:ph type="body" idx="1"/>
          </p:nvPr>
        </p:nvSpPr>
        <p:spPr/>
        <p:txBody>
          <a:bodyPr/>
          <a:lstStyle/>
          <a:p>
            <a:pPr>
              <a:lnSpc>
                <a:spcPct val="90000"/>
              </a:lnSpc>
            </a:pPr>
            <a:r>
              <a:rPr lang="ar-SA" sz="2400" b="1">
                <a:cs typeface="Simplified Arabic" pitchFamily="18" charset="-78"/>
              </a:rPr>
              <a:t>أطواق نجاة علي الاقل 12</a:t>
            </a:r>
          </a:p>
          <a:p>
            <a:pPr>
              <a:lnSpc>
                <a:spcPct val="90000"/>
              </a:lnSpc>
            </a:pPr>
            <a:r>
              <a:rPr lang="ar-SA" sz="2400" b="1">
                <a:cs typeface="Simplified Arabic" pitchFamily="18" charset="-78"/>
              </a:rPr>
              <a:t> صاروخ باراشوت</a:t>
            </a:r>
          </a:p>
          <a:p>
            <a:pPr>
              <a:lnSpc>
                <a:spcPct val="90000"/>
              </a:lnSpc>
            </a:pPr>
            <a:r>
              <a:rPr lang="ar-SA" sz="2400" b="1">
                <a:cs typeface="Simplified Arabic" pitchFamily="18" charset="-78"/>
              </a:rPr>
              <a:t>جهاز قاذف الحبل الصاروخي</a:t>
            </a:r>
            <a:endParaRPr lang="ar-SA" sz="2400" b="1">
              <a:cs typeface="Times New Roman" pitchFamily="18" charset="0"/>
            </a:endParaRPr>
          </a:p>
          <a:p>
            <a:pPr>
              <a:lnSpc>
                <a:spcPct val="90000"/>
              </a:lnSpc>
            </a:pPr>
            <a:endParaRPr lang="ar-SA" sz="2400" b="1">
              <a:cs typeface="Times New Roman" pitchFamily="18" charset="0"/>
            </a:endParaRPr>
          </a:p>
          <a:p>
            <a:pPr>
              <a:lnSpc>
                <a:spcPct val="90000"/>
              </a:lnSpc>
            </a:pPr>
            <a:r>
              <a:rPr lang="ar-SA" sz="2400" b="1">
                <a:latin typeface="Times New Roman" pitchFamily="18" charset="0"/>
                <a:cs typeface="Simplified Arabic" pitchFamily="18" charset="-78"/>
              </a:rPr>
              <a:t> تلتزم كل سفينة بضائع ليس بها منشات علوية في المنتصف ويبلغ طولها 150 متر او اكثر  ان تحمل بالإضافة الي العوامات المطلوبة </a:t>
            </a:r>
            <a:r>
              <a:rPr lang="ar-SA" sz="2400" b="1">
                <a:latin typeface="Times New Roman"/>
              </a:rPr>
              <a:t>–</a:t>
            </a:r>
            <a:r>
              <a:rPr lang="ar-SA" sz="2400" b="1">
                <a:latin typeface="Times New Roman" pitchFamily="18" charset="0"/>
              </a:rPr>
              <a:t> عوامة تسع لستة أشخاص فقط يتم إيداعها نحو مقدم السفينة بقدر الإمكان</a:t>
            </a:r>
          </a:p>
          <a:p>
            <a:pPr>
              <a:lnSpc>
                <a:spcPct val="90000"/>
              </a:lnSpc>
            </a:pPr>
            <a:endParaRPr lang="ar-SA" sz="2400" b="1">
              <a:latin typeface="Times New Roman" pitchFamily="18" charset="0"/>
            </a:endParaRPr>
          </a:p>
          <a:p>
            <a:pPr>
              <a:lnSpc>
                <a:spcPct val="90000"/>
              </a:lnSpc>
            </a:pPr>
            <a:r>
              <a:rPr lang="ar-SA" sz="2400" b="1">
                <a:cs typeface="Simplified Arabic" pitchFamily="18" charset="-78"/>
              </a:rPr>
              <a:t>ان تحمل راديو واحدا منتقلا علي الأقل وحزام نجاة لكل فرد يرتدي فور حالة المغادرة</a:t>
            </a:r>
            <a:endParaRPr lang="en-US" sz="2400" b="1">
              <a:cs typeface="Simplified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ar-SA">
                <a:latin typeface="Times New Roman" pitchFamily="18" charset="0"/>
                <a:cs typeface="Simplified Arabic" pitchFamily="18" charset="-78"/>
              </a:rPr>
              <a:t>ادوات الاستغاثة بفلوكة النجاة وميعاد تغيرها</a:t>
            </a:r>
            <a:r>
              <a:rPr lang="ar-SA" i="1" u="sng">
                <a:latin typeface="Times New Roman" pitchFamily="18" charset="0"/>
                <a:cs typeface="Simplified Arabic" pitchFamily="18" charset="-78"/>
              </a:rPr>
              <a:t> </a:t>
            </a:r>
            <a:endParaRPr lang="en-US" i="1" u="sng">
              <a:latin typeface="Times New Roman" pitchFamily="18" charset="0"/>
              <a:cs typeface="Simplified Arabic" pitchFamily="18" charset="-78"/>
            </a:endParaRPr>
          </a:p>
        </p:txBody>
      </p:sp>
      <p:sp>
        <p:nvSpPr>
          <p:cNvPr id="13315" name="Rectangle 3"/>
          <p:cNvSpPr>
            <a:spLocks noGrp="1" noChangeArrowheads="1"/>
          </p:cNvSpPr>
          <p:nvPr>
            <p:ph type="body" idx="1"/>
          </p:nvPr>
        </p:nvSpPr>
        <p:spPr/>
        <p:txBody>
          <a:bodyPr/>
          <a:lstStyle/>
          <a:p>
            <a:pPr>
              <a:lnSpc>
                <a:spcPct val="90000"/>
              </a:lnSpc>
            </a:pPr>
            <a:r>
              <a:rPr lang="ar-SA" sz="2400" b="1">
                <a:cs typeface="Simplified Arabic" pitchFamily="18" charset="-78"/>
              </a:rPr>
              <a:t> أدوات الاستغاثة بالفلوكة تشمل</a:t>
            </a:r>
          </a:p>
          <a:p>
            <a:pPr>
              <a:lnSpc>
                <a:spcPct val="90000"/>
              </a:lnSpc>
              <a:buFont typeface="Wingdings" pitchFamily="2" charset="2"/>
              <a:buNone/>
            </a:pPr>
            <a:endParaRPr lang="ar-SA" sz="2400" b="1">
              <a:cs typeface="Times New Roman" pitchFamily="18" charset="0"/>
            </a:endParaRPr>
          </a:p>
          <a:p>
            <a:pPr>
              <a:lnSpc>
                <a:spcPct val="90000"/>
              </a:lnSpc>
            </a:pPr>
            <a:r>
              <a:rPr lang="ar-SA" sz="2400" b="1">
                <a:cs typeface="Simplified Arabic" pitchFamily="18" charset="-78"/>
              </a:rPr>
              <a:t>عدد 4 صواريخ باراشوت لاستغاثة تعطي ضوءا احمر</a:t>
            </a:r>
            <a:endParaRPr lang="ar-SA" sz="2400" b="1">
              <a:cs typeface="Times New Roman" pitchFamily="18" charset="0"/>
            </a:endParaRPr>
          </a:p>
          <a:p>
            <a:pPr>
              <a:lnSpc>
                <a:spcPct val="90000"/>
              </a:lnSpc>
            </a:pPr>
            <a:r>
              <a:rPr lang="ar-SA" sz="2400" b="1">
                <a:cs typeface="Simplified Arabic" pitchFamily="18" charset="-78"/>
              </a:rPr>
              <a:t>عدد 6 مشاعل يدوية حمراء</a:t>
            </a:r>
            <a:endParaRPr lang="ar-SA" sz="2400" b="1">
              <a:cs typeface="Times New Roman" pitchFamily="18" charset="0"/>
            </a:endParaRPr>
          </a:p>
          <a:p>
            <a:pPr>
              <a:lnSpc>
                <a:spcPct val="90000"/>
              </a:lnSpc>
            </a:pPr>
            <a:r>
              <a:rPr lang="ar-SA" sz="2400" b="1">
                <a:latin typeface="Times New Roman" pitchFamily="18" charset="0"/>
                <a:cs typeface="Simplified Arabic" pitchFamily="18" charset="-78"/>
              </a:rPr>
              <a:t>عدد 2 اشارة دخان برتقالي قابلة للطفو </a:t>
            </a:r>
          </a:p>
          <a:p>
            <a:pPr>
              <a:lnSpc>
                <a:spcPct val="90000"/>
              </a:lnSpc>
            </a:pPr>
            <a:endParaRPr lang="ar-SA" sz="2400" b="1">
              <a:latin typeface="Times New Roman" pitchFamily="18" charset="0"/>
              <a:cs typeface="Simplified Arabic" pitchFamily="18" charset="-78"/>
            </a:endParaRPr>
          </a:p>
          <a:p>
            <a:pPr>
              <a:lnSpc>
                <a:spcPct val="90000"/>
              </a:lnSpc>
            </a:pPr>
            <a:r>
              <a:rPr lang="ar-SA" sz="2400" b="1">
                <a:solidFill>
                  <a:srgbClr val="FF6600"/>
                </a:solidFill>
                <a:latin typeface="Times New Roman" pitchFamily="18" charset="0"/>
                <a:cs typeface="Simplified Arabic" pitchFamily="18" charset="-78"/>
              </a:rPr>
              <a:t>هذة الأدوات صالحة حتى الفترة المدونة بشهادة كل من منها ويتم تغيرها بعد انقضاء هذة الفترة حتي وان كانت تبدو ظاهريا في حالة صالحة قد تكون هذة الفترة ما بين عامين او ثلاثة على الأكثر</a:t>
            </a:r>
            <a:r>
              <a:rPr lang="ar-SA" sz="2400" b="1">
                <a:latin typeface="Times New Roman" pitchFamily="18" charset="0"/>
                <a:cs typeface="Simplified Arabic" pitchFamily="18" charset="-78"/>
              </a:rPr>
              <a:t> </a:t>
            </a:r>
            <a:endParaRPr lang="en-US" sz="2400" b="1">
              <a:latin typeface="Times New Roman" pitchFamily="18" charset="0"/>
              <a:cs typeface="Simplified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ar-SA">
                <a:latin typeface="Times New Roman" pitchFamily="18" charset="0"/>
              </a:rPr>
              <a:t>تعرف افراد السفينة علي واجباتهم في حالة مناورة ترك السفينة ومناورة الحريق</a:t>
            </a:r>
            <a:r>
              <a:rPr lang="ar-SA"/>
              <a:t> </a:t>
            </a:r>
            <a:endParaRPr lang="en-US"/>
          </a:p>
        </p:txBody>
      </p:sp>
      <p:sp>
        <p:nvSpPr>
          <p:cNvPr id="14339" name="Rectangle 3"/>
          <p:cNvSpPr>
            <a:spLocks noGrp="1" noChangeArrowheads="1"/>
          </p:cNvSpPr>
          <p:nvPr>
            <p:ph type="body" idx="1"/>
          </p:nvPr>
        </p:nvSpPr>
        <p:spPr/>
        <p:txBody>
          <a:bodyPr/>
          <a:lstStyle/>
          <a:p>
            <a:pPr>
              <a:lnSpc>
                <a:spcPct val="90000"/>
              </a:lnSpc>
            </a:pPr>
            <a:r>
              <a:rPr lang="ar-SA" sz="2400" b="1">
                <a:latin typeface="Times New Roman" pitchFamily="18" charset="0"/>
                <a:cs typeface="Simplified Arabic" pitchFamily="18" charset="-78"/>
              </a:rPr>
              <a:t>يوجد بالسفينة في اماكن مختلفة مثل صالون البحارة و الضباط والركاب و الطرقات كشف موضوعية بة واجبات جميع افراد الطاقم والركاب في حالة ترك السفينة وفي حالة حدوث حريق بها ويجب علي الجميع الافراد الاطلاع علية ويوضخ بالكشف </a:t>
            </a:r>
          </a:p>
          <a:p>
            <a:pPr>
              <a:lnSpc>
                <a:spcPct val="90000"/>
              </a:lnSpc>
            </a:pPr>
            <a:r>
              <a:rPr lang="ar-SA" sz="2400" b="1">
                <a:solidFill>
                  <a:schemeClr val="accent1"/>
                </a:solidFill>
                <a:latin typeface="Times New Roman" pitchFamily="18" charset="0"/>
                <a:cs typeface="Simplified Arabic" pitchFamily="18" charset="-78"/>
              </a:rPr>
              <a:t>اسم كل فرد …</a:t>
            </a:r>
            <a:endParaRPr lang="ar-SA" sz="2400" b="1">
              <a:solidFill>
                <a:schemeClr val="accent1"/>
              </a:solidFill>
              <a:latin typeface="Times New Roman" pitchFamily="18" charset="0"/>
              <a:cs typeface="Times New Roman" pitchFamily="18" charset="0"/>
            </a:endParaRPr>
          </a:p>
          <a:p>
            <a:pPr>
              <a:lnSpc>
                <a:spcPct val="90000"/>
              </a:lnSpc>
            </a:pPr>
            <a:r>
              <a:rPr lang="ar-SA" sz="2400" b="1">
                <a:solidFill>
                  <a:schemeClr val="accent1"/>
                </a:solidFill>
                <a:latin typeface="Times New Roman" pitchFamily="18" charset="0"/>
                <a:cs typeface="Simplified Arabic" pitchFamily="18" charset="-78"/>
              </a:rPr>
              <a:t>رتبتة</a:t>
            </a:r>
            <a:endParaRPr lang="ar-SA" sz="2400" b="1">
              <a:solidFill>
                <a:schemeClr val="accent1"/>
              </a:solidFill>
              <a:latin typeface="Times New Roman" pitchFamily="18" charset="0"/>
              <a:cs typeface="Times New Roman" pitchFamily="18" charset="0"/>
            </a:endParaRPr>
          </a:p>
          <a:p>
            <a:pPr>
              <a:lnSpc>
                <a:spcPct val="90000"/>
              </a:lnSpc>
            </a:pPr>
            <a:r>
              <a:rPr lang="ar-SA" sz="2400" b="1">
                <a:solidFill>
                  <a:schemeClr val="accent1"/>
                </a:solidFill>
                <a:latin typeface="Times New Roman" pitchFamily="18" charset="0"/>
                <a:cs typeface="Simplified Arabic" pitchFamily="18" charset="-78"/>
              </a:rPr>
              <a:t>مكانة</a:t>
            </a:r>
            <a:endParaRPr lang="ar-SA" sz="2400" b="1">
              <a:solidFill>
                <a:schemeClr val="accent1"/>
              </a:solidFill>
              <a:latin typeface="Times New Roman" pitchFamily="18" charset="0"/>
              <a:cs typeface="Times New Roman" pitchFamily="18" charset="0"/>
            </a:endParaRPr>
          </a:p>
          <a:p>
            <a:pPr>
              <a:lnSpc>
                <a:spcPct val="90000"/>
              </a:lnSpc>
            </a:pPr>
            <a:r>
              <a:rPr lang="ar-SA" sz="2400" b="1">
                <a:solidFill>
                  <a:schemeClr val="accent1"/>
                </a:solidFill>
                <a:latin typeface="Times New Roman" pitchFamily="18" charset="0"/>
                <a:cs typeface="Simplified Arabic" pitchFamily="18" charset="-78"/>
              </a:rPr>
              <a:t>واجبة </a:t>
            </a:r>
            <a:endParaRPr lang="ar-SA" sz="2400" b="1">
              <a:solidFill>
                <a:schemeClr val="accent1"/>
              </a:solidFill>
              <a:latin typeface="Times New Roman" pitchFamily="18" charset="0"/>
              <a:cs typeface="Times New Roman" pitchFamily="18" charset="0"/>
            </a:endParaRPr>
          </a:p>
          <a:p>
            <a:pPr>
              <a:lnSpc>
                <a:spcPct val="90000"/>
              </a:lnSpc>
            </a:pPr>
            <a:r>
              <a:rPr lang="ar-SA" sz="2400" b="1">
                <a:solidFill>
                  <a:schemeClr val="accent1"/>
                </a:solidFill>
                <a:latin typeface="Times New Roman" pitchFamily="18" charset="0"/>
                <a:cs typeface="Simplified Arabic" pitchFamily="18" charset="-78"/>
              </a:rPr>
              <a:t>رقم الفلوكة الخاصة بة</a:t>
            </a:r>
            <a:r>
              <a:rPr lang="ar-SA" sz="2400" b="1">
                <a:latin typeface="Times New Roman" pitchFamily="18" charset="0"/>
                <a:cs typeface="Simplified Arabic" pitchFamily="18" charset="-78"/>
              </a:rPr>
              <a:t> </a:t>
            </a:r>
            <a:endParaRPr lang="en-US" sz="2400" b="1">
              <a:latin typeface="Times New Roman" pitchFamily="18" charset="0"/>
              <a:cs typeface="Simplified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ar-SA">
                <a:latin typeface="Times New Roman" pitchFamily="18" charset="0"/>
              </a:rPr>
              <a:t>تعرف افراد السفينة علي واجباتهم في حالة مناورة ترك السفينة ومناورة الحريق</a:t>
            </a:r>
            <a:endParaRPr lang="en-US">
              <a:latin typeface="Times New Roman" pitchFamily="18" charset="0"/>
            </a:endParaRPr>
          </a:p>
        </p:txBody>
      </p:sp>
      <p:sp>
        <p:nvSpPr>
          <p:cNvPr id="15363" name="Rectangle 3"/>
          <p:cNvSpPr>
            <a:spLocks noGrp="1" noChangeArrowheads="1"/>
          </p:cNvSpPr>
          <p:nvPr>
            <p:ph type="body" idx="1"/>
          </p:nvPr>
        </p:nvSpPr>
        <p:spPr/>
        <p:txBody>
          <a:bodyPr/>
          <a:lstStyle/>
          <a:p>
            <a:r>
              <a:rPr lang="ar-SA" sz="2400" b="1">
                <a:solidFill>
                  <a:srgbClr val="FF0000"/>
                </a:solidFill>
                <a:cs typeface="Simplified Arabic" pitchFamily="18" charset="-78"/>
              </a:rPr>
              <a:t>يوضح في نهاية الكشف الاشارة الخاصة والتي تعنى اجراء المناورة فقط:</a:t>
            </a:r>
            <a:endParaRPr lang="ar-SA" sz="2400" b="1">
              <a:cs typeface="Times New Roman" pitchFamily="18" charset="0"/>
            </a:endParaRPr>
          </a:p>
          <a:p>
            <a:r>
              <a:rPr lang="ar-SA" sz="2400" b="1">
                <a:cs typeface="Simplified Arabic" pitchFamily="18" charset="-78"/>
              </a:rPr>
              <a:t>اشارة مناورة الفلايك – صفرة طويلة مستمرة- اشارة اختيارية محلية متبعة</a:t>
            </a:r>
            <a:endParaRPr lang="ar-SA" sz="2400" b="1">
              <a:cs typeface="Times New Roman" pitchFamily="18" charset="0"/>
            </a:endParaRPr>
          </a:p>
          <a:p>
            <a:r>
              <a:rPr lang="ar-SA" sz="2400" b="1">
                <a:cs typeface="Simplified Arabic" pitchFamily="18" charset="-78"/>
              </a:rPr>
              <a:t>اشارة مناورة الحريق – صفرتين طويلتين مستمرين علي ظهر السفن التجارية</a:t>
            </a:r>
            <a:endParaRPr lang="ar-SA" sz="2400" b="1">
              <a:cs typeface="Times New Roman" pitchFamily="18" charset="0"/>
            </a:endParaRPr>
          </a:p>
          <a:p>
            <a:r>
              <a:rPr lang="ar-SA" sz="2400" b="1">
                <a:latin typeface="Times New Roman" pitchFamily="18" charset="0"/>
                <a:cs typeface="Simplified Arabic" pitchFamily="18" charset="-78"/>
              </a:rPr>
              <a:t>اشارة ترك السفينة </a:t>
            </a:r>
            <a:r>
              <a:rPr lang="ar-SA" sz="2400" b="1">
                <a:latin typeface="Times New Roman"/>
              </a:rPr>
              <a:t>–</a:t>
            </a:r>
            <a:r>
              <a:rPr lang="ar-SA" sz="2400" b="1">
                <a:latin typeface="Times New Roman" pitchFamily="18" charset="0"/>
              </a:rPr>
              <a:t> </a:t>
            </a:r>
            <a:r>
              <a:rPr lang="ar-SA" sz="2400" b="1">
                <a:latin typeface="Times New Roman" pitchFamily="18" charset="0"/>
                <a:cs typeface="Simplified Arabic" pitchFamily="18" charset="-78"/>
              </a:rPr>
              <a:t>7 صفرات قصيرة او اكثر متعاقبة يتبعها صفرة طويلة واحدة من الصفارات او السرينة ( اشارة دولية) </a:t>
            </a:r>
            <a:r>
              <a:rPr lang="ar-SA" sz="2400" b="1">
                <a:latin typeface="Times New Roman" pitchFamily="18" charset="0"/>
              </a:rPr>
              <a:t>بالاضافة الي كشف المناورات يوضع بطاقة بحجرة كل بحار وراكب مدون بها وظيفتة ومكانة وعملة واشارة مناورة الفلايك والحريق</a:t>
            </a:r>
            <a:r>
              <a:rPr lang="ar-SA" sz="2400" b="1"/>
              <a:t> </a:t>
            </a:r>
            <a:endParaRPr lang="en-US" sz="24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ar-SA">
                <a:latin typeface="Times New Roman" pitchFamily="18" charset="0"/>
              </a:rPr>
              <a:t>انزال القارب وبة جميع المعدات والافراد</a:t>
            </a:r>
            <a:r>
              <a:rPr lang="ar-SA"/>
              <a:t> </a:t>
            </a:r>
            <a:endParaRPr lang="en-US"/>
          </a:p>
        </p:txBody>
      </p:sp>
      <p:sp>
        <p:nvSpPr>
          <p:cNvPr id="16387" name="Rectangle 3"/>
          <p:cNvSpPr>
            <a:spLocks noGrp="1" noChangeArrowheads="1"/>
          </p:cNvSpPr>
          <p:nvPr>
            <p:ph type="body" idx="1"/>
          </p:nvPr>
        </p:nvSpPr>
        <p:spPr/>
        <p:txBody>
          <a:bodyPr/>
          <a:lstStyle/>
          <a:p>
            <a:r>
              <a:rPr lang="ar-SA" sz="2400">
                <a:latin typeface="Times New Roman" pitchFamily="18" charset="0"/>
                <a:cs typeface="Simplified Arabic" pitchFamily="18" charset="-78"/>
              </a:rPr>
              <a:t>اختبر القارب والبتافورة لتحمل ذلك الا انة يجب مراعاة عامل الزمن والاستخدام المستمر للاسلاك والبكرات وتاثير العومل الجوية علي كل من حالة القارب و القارب لذلك ولتحقيق عنصر السلامة وتنفيذ عملية الانزال بنجاح اثبتت الخبرة العملية انة يجب انزال القارب اولا بجميع المعدات وعدد 3</a:t>
            </a:r>
            <a:r>
              <a:rPr lang="ar-SA" sz="2400">
                <a:latin typeface="Times New Roman" pitchFamily="18" charset="0"/>
              </a:rPr>
              <a:t> افراد من الطاقم ثم يتم انزال بقية الافراد باستخدام حبال النجاة وسلم القارب</a:t>
            </a:r>
            <a:r>
              <a:rPr lang="ar-SA" sz="2400"/>
              <a:t> </a:t>
            </a:r>
          </a:p>
          <a:p>
            <a:r>
              <a:rPr lang="ar-SA" sz="2400" b="1">
                <a:cs typeface="Simplified Arabic" pitchFamily="18" charset="-78"/>
              </a:rPr>
              <a:t>علامة صلاحية الباتفورة بحمل انزال القارب وهو بكامل حمولتة من المعدات والافراد</a:t>
            </a:r>
            <a:endParaRPr lang="ar-SA" sz="2400" b="1">
              <a:cs typeface="Traditional Arabic" pitchFamily="18" charset="-78"/>
            </a:endParaRPr>
          </a:p>
          <a:p>
            <a:r>
              <a:rPr lang="ar-SA" sz="2400">
                <a:latin typeface="Times New Roman" pitchFamily="18" charset="0"/>
                <a:cs typeface="Simplified Arabic" pitchFamily="18" charset="-78"/>
              </a:rPr>
              <a:t>ان لم تكن البتافورة من القوة التى تمكنها من تحمل انزال القارب بحمولتة كاملة فيجب ان تعلم بشرط احمر واضح طولة 15</a:t>
            </a:r>
            <a:r>
              <a:rPr lang="ar-SA" sz="2400">
                <a:latin typeface="Times New Roman" pitchFamily="18" charset="0"/>
              </a:rPr>
              <a:t> سم على ارضية بيضاء</a:t>
            </a:r>
            <a:r>
              <a:rPr lang="ar-SA" sz="2400"/>
              <a:t> </a:t>
            </a: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ar-SA">
                <a:latin typeface="Times New Roman" pitchFamily="18" charset="0"/>
              </a:rPr>
              <a:t>انزال القارب واسفينة مائلة</a:t>
            </a:r>
            <a:r>
              <a:rPr lang="ar-SA"/>
              <a:t> </a:t>
            </a:r>
            <a:endParaRPr lang="en-US"/>
          </a:p>
        </p:txBody>
      </p:sp>
      <p:sp>
        <p:nvSpPr>
          <p:cNvPr id="17411" name="Rectangle 3"/>
          <p:cNvSpPr>
            <a:spLocks noGrp="1" noChangeArrowheads="1"/>
          </p:cNvSpPr>
          <p:nvPr>
            <p:ph type="body" idx="1"/>
          </p:nvPr>
        </p:nvSpPr>
        <p:spPr/>
        <p:txBody>
          <a:bodyPr/>
          <a:lstStyle/>
          <a:p>
            <a:pPr>
              <a:lnSpc>
                <a:spcPct val="90000"/>
              </a:lnSpc>
            </a:pPr>
            <a:r>
              <a:rPr lang="ar-SA" sz="2400" b="1">
                <a:latin typeface="Times New Roman" pitchFamily="18" charset="0"/>
                <a:cs typeface="Simplified Arabic" pitchFamily="18" charset="-78"/>
              </a:rPr>
              <a:t>يمكن انزال القارب والسفينة مائلة طوليا 10 درجات وعرضيا حتي 15</a:t>
            </a:r>
            <a:r>
              <a:rPr lang="ar-SA" sz="2400" b="1">
                <a:latin typeface="Times New Roman" pitchFamily="18" charset="0"/>
              </a:rPr>
              <a:t> درجة امالة</a:t>
            </a:r>
            <a:r>
              <a:rPr lang="ar-SA" sz="2400" b="1"/>
              <a:t> </a:t>
            </a:r>
          </a:p>
          <a:p>
            <a:pPr>
              <a:lnSpc>
                <a:spcPct val="90000"/>
              </a:lnSpc>
            </a:pPr>
            <a:r>
              <a:rPr lang="ar-SA" sz="2400" b="1">
                <a:latin typeface="Times New Roman" pitchFamily="18" charset="0"/>
                <a:cs typeface="Simplified Arabic" pitchFamily="18" charset="-78"/>
              </a:rPr>
              <a:t>طول حبلى الانقاذ بالقارب يجب ان يكون كافيا لان يصلا الي السطح الماء والسفينة فارغة ومائلة حتى 15 درجة لاي من الجانبين</a:t>
            </a:r>
            <a:r>
              <a:rPr lang="ar-SA" sz="2400">
                <a:latin typeface="Times New Roman" pitchFamily="18" charset="0"/>
                <a:cs typeface="Simplified Arabic" pitchFamily="18" charset="-78"/>
              </a:rPr>
              <a:t> </a:t>
            </a:r>
          </a:p>
          <a:p>
            <a:pPr>
              <a:lnSpc>
                <a:spcPct val="90000"/>
              </a:lnSpc>
            </a:pPr>
            <a:r>
              <a:rPr lang="ar-SA" sz="2400" b="1">
                <a:latin typeface="Times New Roman" pitchFamily="18" charset="0"/>
                <a:cs typeface="Simplified Arabic" pitchFamily="18" charset="-78"/>
              </a:rPr>
              <a:t>العلامات المطلوب تواجدها بوضوح علي القارب وعائمات النجاة</a:t>
            </a:r>
            <a:r>
              <a:rPr lang="ar-SA" sz="2400">
                <a:latin typeface="Times New Roman" pitchFamily="18" charset="0"/>
                <a:cs typeface="Simplified Arabic" pitchFamily="18" charset="-78"/>
              </a:rPr>
              <a:t> </a:t>
            </a:r>
          </a:p>
          <a:p>
            <a:pPr>
              <a:lnSpc>
                <a:spcPct val="90000"/>
              </a:lnSpc>
              <a:buFont typeface="Wingdings" pitchFamily="2" charset="2"/>
              <a:buNone/>
            </a:pPr>
            <a:r>
              <a:rPr lang="ar-SA" sz="2400">
                <a:solidFill>
                  <a:srgbClr val="000000"/>
                </a:solidFill>
                <a:latin typeface="Times New Roman" pitchFamily="18" charset="0"/>
                <a:cs typeface="Simplified Arabic" pitchFamily="18" charset="-78"/>
              </a:rPr>
              <a:t>إبعادها (الطول-العرض-العمق)</a:t>
            </a:r>
            <a:endParaRPr lang="ar-SA" sz="2400">
              <a:latin typeface="Times New Roman" pitchFamily="18" charset="0"/>
              <a:cs typeface="Times New Roman" pitchFamily="18" charset="0"/>
            </a:endParaRPr>
          </a:p>
          <a:p>
            <a:pPr>
              <a:lnSpc>
                <a:spcPct val="90000"/>
              </a:lnSpc>
              <a:buFont typeface="Wingdings" pitchFamily="2" charset="2"/>
              <a:buNone/>
            </a:pPr>
            <a:r>
              <a:rPr lang="ar-SA" sz="2400">
                <a:latin typeface="Times New Roman" pitchFamily="18" charset="0"/>
                <a:cs typeface="Simplified Arabic" pitchFamily="18" charset="-78"/>
              </a:rPr>
              <a:t>اسم السفينة</a:t>
            </a:r>
            <a:endParaRPr lang="ar-SA" sz="2400">
              <a:latin typeface="Times New Roman" pitchFamily="18" charset="0"/>
              <a:cs typeface="Times New Roman" pitchFamily="18" charset="0"/>
            </a:endParaRPr>
          </a:p>
          <a:p>
            <a:pPr>
              <a:lnSpc>
                <a:spcPct val="90000"/>
              </a:lnSpc>
              <a:buFont typeface="Wingdings" pitchFamily="2" charset="2"/>
              <a:buNone/>
            </a:pPr>
            <a:r>
              <a:rPr lang="ar-SA" sz="2400">
                <a:latin typeface="Times New Roman" pitchFamily="18" charset="0"/>
                <a:cs typeface="Simplified Arabic" pitchFamily="18" charset="-78"/>
              </a:rPr>
              <a:t>ميناء التسجيل</a:t>
            </a:r>
            <a:endParaRPr lang="ar-SA" sz="2400">
              <a:latin typeface="Times New Roman" pitchFamily="18" charset="0"/>
              <a:cs typeface="Times New Roman" pitchFamily="18" charset="0"/>
            </a:endParaRPr>
          </a:p>
          <a:p>
            <a:pPr>
              <a:lnSpc>
                <a:spcPct val="90000"/>
              </a:lnSpc>
              <a:buFont typeface="Wingdings" pitchFamily="2" charset="2"/>
              <a:buNone/>
            </a:pPr>
            <a:r>
              <a:rPr lang="ar-SA" sz="2400">
                <a:latin typeface="Times New Roman" pitchFamily="18" charset="0"/>
                <a:cs typeface="Simplified Arabic" pitchFamily="18" charset="-78"/>
              </a:rPr>
              <a:t>عدد الاشخاص المسموح لها بحملهم </a:t>
            </a:r>
            <a:endParaRPr lang="en-US" sz="2400">
              <a:latin typeface="Times New Roman" pitchFamily="18" charset="0"/>
              <a:cs typeface="Simplified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ar-SA">
                <a:latin typeface="Times New Roman" pitchFamily="18" charset="0"/>
              </a:rPr>
              <a:t>الاحتياطات الواجب مراعتها قبل انزال القارب مباشرة للماء</a:t>
            </a:r>
            <a:r>
              <a:rPr lang="ar-SA"/>
              <a:t> </a:t>
            </a:r>
            <a:endParaRPr lang="en-US"/>
          </a:p>
        </p:txBody>
      </p:sp>
      <p:sp>
        <p:nvSpPr>
          <p:cNvPr id="18435" name="Rectangle 3"/>
          <p:cNvSpPr>
            <a:spLocks noGrp="1" noChangeArrowheads="1"/>
          </p:cNvSpPr>
          <p:nvPr>
            <p:ph type="body" idx="1"/>
          </p:nvPr>
        </p:nvSpPr>
        <p:spPr/>
        <p:txBody>
          <a:bodyPr/>
          <a:lstStyle/>
          <a:p>
            <a:r>
              <a:rPr lang="ar-SA">
                <a:cs typeface="Simplified Arabic" pitchFamily="18" charset="-78"/>
              </a:rPr>
              <a:t>يجب التاكد من غلق فتحات تصريف الماء بقاع القارب</a:t>
            </a:r>
          </a:p>
          <a:p>
            <a:pPr>
              <a:buFont typeface="Wingdings" pitchFamily="2" charset="2"/>
              <a:buNone/>
            </a:pPr>
            <a:r>
              <a:rPr lang="ar-SA">
                <a:cs typeface="Simplified Arabic" pitchFamily="18" charset="-78"/>
              </a:rPr>
              <a:t> </a:t>
            </a:r>
            <a:endParaRPr lang="ar-SA">
              <a:cs typeface="Times New Roman" pitchFamily="18" charset="0"/>
            </a:endParaRPr>
          </a:p>
          <a:p>
            <a:r>
              <a:rPr lang="ar-SA">
                <a:latin typeface="Times New Roman" pitchFamily="18" charset="0"/>
              </a:rPr>
              <a:t>يجب التأكد من تثبيت إحدى طرفي بارومة المقدم  والمؤخر بالقارب وتثبيت الطرف الاخر بانسب سطح بالسفينة</a:t>
            </a:r>
            <a:r>
              <a:rPr lang="ar-SA"/>
              <a:t>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ar-SA">
                <a:latin typeface="Times New Roman" pitchFamily="18" charset="0"/>
              </a:rPr>
              <a:t>الشروط التى يجب توافرها في رماثات النجاة</a:t>
            </a:r>
            <a:r>
              <a:rPr lang="ar-SA"/>
              <a:t> </a:t>
            </a:r>
            <a:endParaRPr lang="en-US"/>
          </a:p>
        </p:txBody>
      </p:sp>
      <p:sp>
        <p:nvSpPr>
          <p:cNvPr id="19459" name="Rectangle 3"/>
          <p:cNvSpPr>
            <a:spLocks noGrp="1" noChangeArrowheads="1"/>
          </p:cNvSpPr>
          <p:nvPr>
            <p:ph type="body" idx="1"/>
          </p:nvPr>
        </p:nvSpPr>
        <p:spPr/>
        <p:txBody>
          <a:bodyPr/>
          <a:lstStyle/>
          <a:p>
            <a:pPr>
              <a:lnSpc>
                <a:spcPct val="90000"/>
              </a:lnSpc>
            </a:pPr>
            <a:r>
              <a:rPr lang="ar-SA" sz="2400" b="1">
                <a:cs typeface="Simplified Arabic" pitchFamily="18" charset="-78"/>
              </a:rPr>
              <a:t> يجب ان توضع بحيث تكون متزنة وثابتة في الماء عندما تكون ممتلئة بالهواء بالكامل وطافية في الماء وغطاؤها الى اعلي</a:t>
            </a:r>
          </a:p>
          <a:p>
            <a:pPr>
              <a:lnSpc>
                <a:spcPct val="90000"/>
              </a:lnSpc>
              <a:buFont typeface="Wingdings" pitchFamily="2" charset="2"/>
              <a:buNone/>
            </a:pPr>
            <a:r>
              <a:rPr lang="ar-SA" sz="2400" b="1">
                <a:cs typeface="Simplified Arabic" pitchFamily="18" charset="-78"/>
              </a:rPr>
              <a:t> </a:t>
            </a:r>
            <a:endParaRPr lang="ar-SA" sz="2400" b="1">
              <a:cs typeface="Times New Roman" pitchFamily="18" charset="0"/>
            </a:endParaRPr>
          </a:p>
          <a:p>
            <a:pPr>
              <a:lnSpc>
                <a:spcPct val="90000"/>
              </a:lnSpc>
            </a:pPr>
            <a:r>
              <a:rPr lang="ar-SA" sz="2400" b="1">
                <a:cs typeface="Simplified Arabic" pitchFamily="18" charset="-78"/>
              </a:rPr>
              <a:t>توضع بحيث لا تعرض العوامة او معداتها للعطب اذا القيت الي الماء من ارتفاع 18 مترا (60 قدم )</a:t>
            </a:r>
          </a:p>
          <a:p>
            <a:pPr>
              <a:lnSpc>
                <a:spcPct val="90000"/>
              </a:lnSpc>
              <a:buFont typeface="Wingdings" pitchFamily="2" charset="2"/>
              <a:buNone/>
            </a:pPr>
            <a:endParaRPr lang="ar-SA" sz="2400" b="1">
              <a:cs typeface="Times New Roman" pitchFamily="18" charset="0"/>
            </a:endParaRPr>
          </a:p>
          <a:p>
            <a:pPr>
              <a:lnSpc>
                <a:spcPct val="90000"/>
              </a:lnSpc>
            </a:pPr>
            <a:r>
              <a:rPr lang="ar-SA" sz="2400" b="1">
                <a:latin typeface="Times New Roman" pitchFamily="18" charset="0"/>
                <a:cs typeface="Simplified Arabic" pitchFamily="18" charset="-78"/>
              </a:rPr>
              <a:t>تجهز العوامات بغطاء يثبت في مكانة آليآ عند ملئ العوامة بالهواء ويكون هذا الغطاء مصمما لتوفير الحماية للركاب من التعرض للاحوال الجوية كما يزود بوسائل لتجميع ماء المطر </a:t>
            </a:r>
            <a:r>
              <a:rPr lang="ar-SA" sz="2400" b="1">
                <a:latin typeface="Times New Roman"/>
              </a:rPr>
              <a:t>–</a:t>
            </a:r>
            <a:r>
              <a:rPr lang="ar-SA" sz="2400" b="1">
                <a:latin typeface="Times New Roman" pitchFamily="18" charset="0"/>
              </a:rPr>
              <a:t> </a:t>
            </a:r>
            <a:r>
              <a:rPr lang="ar-SA" sz="2400" b="1">
                <a:latin typeface="Times New Roman" pitchFamily="18" charset="0"/>
                <a:cs typeface="Simplified Arabic" pitchFamily="18" charset="-78"/>
              </a:rPr>
              <a:t>ويزود اعلي الغطاء بلمبة تمد بالتيار من خلية بواسطة ماء البحر كما توضع لمبة اخري مماثلة اخر العوامة ويكون الغطاء بلون تسهل رؤيتة بالبحر </a:t>
            </a:r>
            <a:endParaRPr lang="en-US" sz="2400" b="1">
              <a:latin typeface="Times New Roman" pitchFamily="18" charset="0"/>
              <a:cs typeface="Simplified Arabic"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ar-SA">
                <a:latin typeface="Times New Roman" pitchFamily="18" charset="0"/>
              </a:rPr>
              <a:t>الشروط التى يجب توافرها في رماثات النجاة</a:t>
            </a:r>
            <a:endParaRPr lang="en-US">
              <a:latin typeface="Times New Roman" pitchFamily="18" charset="0"/>
            </a:endParaRPr>
          </a:p>
        </p:txBody>
      </p:sp>
      <p:sp>
        <p:nvSpPr>
          <p:cNvPr id="20483" name="Rectangle 3"/>
          <p:cNvSpPr>
            <a:spLocks noGrp="1" noChangeArrowheads="1"/>
          </p:cNvSpPr>
          <p:nvPr>
            <p:ph type="body" idx="1"/>
          </p:nvPr>
        </p:nvSpPr>
        <p:spPr/>
        <p:txBody>
          <a:bodyPr/>
          <a:lstStyle/>
          <a:p>
            <a:pPr>
              <a:lnSpc>
                <a:spcPct val="90000"/>
              </a:lnSpc>
            </a:pPr>
            <a:r>
              <a:rPr lang="ar-SA" sz="2400" b="1">
                <a:cs typeface="Simplified Arabic" pitchFamily="18" charset="-78"/>
              </a:rPr>
              <a:t>تزود العوامة بحبل الرباط وحبل اخر مثبت حولها من الخارج في حلقات كما يثبت حبل انقاذ حول العوامة من الداخل</a:t>
            </a:r>
            <a:endParaRPr lang="ar-SA" sz="2400" b="1">
              <a:cs typeface="Times New Roman" pitchFamily="18" charset="0"/>
            </a:endParaRPr>
          </a:p>
          <a:p>
            <a:pPr>
              <a:lnSpc>
                <a:spcPct val="90000"/>
              </a:lnSpc>
            </a:pPr>
            <a:r>
              <a:rPr lang="ar-SA" sz="2400" b="1">
                <a:cs typeface="Simplified Arabic" pitchFamily="18" charset="-78"/>
              </a:rPr>
              <a:t>تزود العوامة عند كل فتحة بوسيلة مناسبة لمساعدة الافراد الموجودين في الماء علي الصعود الي العوامة</a:t>
            </a:r>
            <a:endParaRPr lang="ar-SA" sz="2400" b="1">
              <a:cs typeface="Times New Roman" pitchFamily="18" charset="0"/>
            </a:endParaRPr>
          </a:p>
          <a:p>
            <a:pPr>
              <a:lnSpc>
                <a:spcPct val="90000"/>
              </a:lnSpc>
            </a:pPr>
            <a:r>
              <a:rPr lang="ar-SA" sz="2400" b="1">
                <a:cs typeface="Simplified Arabic" pitchFamily="18" charset="-78"/>
              </a:rPr>
              <a:t>توضع العوامة في حقيبة او وعاء اخر يحميها من التلف في الظروف الصعبة فى البحر وتكون العوامة بداخل حقيبة او وعاء اخر ذو طفو موجب</a:t>
            </a:r>
            <a:endParaRPr lang="ar-SA" sz="2400" b="1">
              <a:cs typeface="Times New Roman" pitchFamily="18" charset="0"/>
            </a:endParaRPr>
          </a:p>
          <a:p>
            <a:pPr>
              <a:lnSpc>
                <a:spcPct val="90000"/>
              </a:lnSpc>
            </a:pPr>
            <a:r>
              <a:rPr lang="ar-SA" sz="2400" b="1">
                <a:cs typeface="Simplified Arabic" pitchFamily="18" charset="-78"/>
              </a:rPr>
              <a:t>يصمم طفو العوامة بحيث تقسم الي عدد زوجي من القطاعات يكون نصفها قادرة علي رفع عدد الافراد المسموح للعوامة بحملة </a:t>
            </a:r>
            <a:endParaRPr lang="ar-SA" sz="2400" b="1">
              <a:cs typeface="Times New Roman" pitchFamily="18" charset="0"/>
            </a:endParaRPr>
          </a:p>
          <a:p>
            <a:pPr>
              <a:lnSpc>
                <a:spcPct val="90000"/>
              </a:lnSpc>
            </a:pPr>
            <a:r>
              <a:rPr lang="ar-SA" sz="2400" b="1">
                <a:latin typeface="Times New Roman" pitchFamily="18" charset="0"/>
                <a:cs typeface="Simplified Arabic" pitchFamily="18" charset="-78"/>
              </a:rPr>
              <a:t>لا يتجاوز وزن العوامة والحقيبة الخاصة بها او أي وعاء اخر وكذا معداتها 180 كجم (400 رطل</a:t>
            </a:r>
            <a:r>
              <a:rPr lang="ar-SA" sz="2400" b="1">
                <a:latin typeface="Times New Roman" pitchFamily="18" charset="0"/>
              </a:rPr>
              <a:t>)</a:t>
            </a:r>
            <a:r>
              <a:rPr lang="ar-SA" sz="2400" b="1"/>
              <a:t> </a:t>
            </a:r>
            <a:endParaRPr lang="en-US" sz="24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ar-SA" i="1">
                <a:latin typeface="Times New Roman" pitchFamily="18" charset="0"/>
              </a:rPr>
              <a:t>المعدات التى يجب توافرها بعائمات النجاة التي تملاء بالنفخ والعومات الصلبة</a:t>
            </a:r>
            <a:r>
              <a:rPr lang="ar-SA"/>
              <a:t> </a:t>
            </a:r>
            <a:endParaRPr lang="en-US"/>
          </a:p>
        </p:txBody>
      </p:sp>
      <p:sp>
        <p:nvSpPr>
          <p:cNvPr id="21507" name="Rectangle 3"/>
          <p:cNvSpPr>
            <a:spLocks noGrp="1" noChangeArrowheads="1"/>
          </p:cNvSpPr>
          <p:nvPr>
            <p:ph type="body" idx="1"/>
          </p:nvPr>
        </p:nvSpPr>
        <p:spPr/>
        <p:txBody>
          <a:bodyPr/>
          <a:lstStyle/>
          <a:p>
            <a:pPr>
              <a:lnSpc>
                <a:spcPct val="90000"/>
              </a:lnSpc>
            </a:pPr>
            <a:r>
              <a:rPr lang="ar-SA" sz="2400" b="1">
                <a:cs typeface="Simplified Arabic" pitchFamily="18" charset="-78"/>
              </a:rPr>
              <a:t>طوق نجاة طاف مثبت الي طرف حبل طاف بطول 30 مترا (100 قدم) علي الاقل</a:t>
            </a:r>
            <a:endParaRPr lang="ar-SA" sz="2400" b="1">
              <a:cs typeface="Times New Roman" pitchFamily="18" charset="0"/>
            </a:endParaRPr>
          </a:p>
          <a:p>
            <a:pPr>
              <a:lnSpc>
                <a:spcPct val="90000"/>
              </a:lnSpc>
            </a:pPr>
            <a:r>
              <a:rPr lang="ar-SA" sz="2400" b="1">
                <a:cs typeface="Simplified Arabic" pitchFamily="18" charset="-78"/>
              </a:rPr>
              <a:t>بالنسبة للعومات حموله عدد من الاشخاص لا يزيد عن 12 شخص سكين ووعاء لنزح الماء علي ان تزود العومات حموله 13 شخص او اكثر عدد 2 سكين و2 وعاء لنزح الماء</a:t>
            </a:r>
            <a:endParaRPr lang="ar-SA" sz="2400" b="1">
              <a:cs typeface="Times New Roman" pitchFamily="18" charset="0"/>
            </a:endParaRPr>
          </a:p>
          <a:p>
            <a:pPr>
              <a:lnSpc>
                <a:spcPct val="90000"/>
              </a:lnSpc>
            </a:pPr>
            <a:r>
              <a:rPr lang="ar-SA" sz="2400" b="1">
                <a:cs typeface="Simplified Arabic" pitchFamily="18" charset="-78"/>
              </a:rPr>
              <a:t>قطعتان من السفنج</a:t>
            </a:r>
            <a:endParaRPr lang="ar-SA" sz="2400" b="1">
              <a:cs typeface="Times New Roman" pitchFamily="18" charset="0"/>
            </a:endParaRPr>
          </a:p>
          <a:p>
            <a:pPr>
              <a:lnSpc>
                <a:spcPct val="90000"/>
              </a:lnSpc>
            </a:pPr>
            <a:r>
              <a:rPr lang="ar-SA" sz="2400" b="1">
                <a:cs typeface="Simplified Arabic" pitchFamily="18" charset="-78"/>
              </a:rPr>
              <a:t>مخطافي بحر يكون احدهما مثبتا بالعوامة بصفة دائمة والاخر احتياطي </a:t>
            </a:r>
            <a:endParaRPr lang="ar-SA" sz="2400" b="1">
              <a:cs typeface="Times New Roman" pitchFamily="18" charset="0"/>
            </a:endParaRPr>
          </a:p>
          <a:p>
            <a:pPr>
              <a:lnSpc>
                <a:spcPct val="90000"/>
              </a:lnSpc>
            </a:pPr>
            <a:r>
              <a:rPr lang="ar-SA" sz="2400" b="1">
                <a:cs typeface="Simplified Arabic" pitchFamily="18" charset="-78"/>
              </a:rPr>
              <a:t>مجدافين بأيدي قصيرة</a:t>
            </a:r>
            <a:endParaRPr lang="ar-SA" sz="2400" b="1">
              <a:cs typeface="Times New Roman" pitchFamily="18" charset="0"/>
            </a:endParaRPr>
          </a:p>
          <a:p>
            <a:pPr>
              <a:lnSpc>
                <a:spcPct val="90000"/>
              </a:lnSpc>
            </a:pPr>
            <a:r>
              <a:rPr lang="ar-SA" sz="2400" b="1">
                <a:cs typeface="Simplified Arabic" pitchFamily="18" charset="-78"/>
              </a:rPr>
              <a:t>طاقم اصلاح للثقوب في قطاعات الطفو</a:t>
            </a:r>
            <a:endParaRPr lang="ar-SA" sz="2400" b="1">
              <a:cs typeface="Times New Roman" pitchFamily="18" charset="0"/>
            </a:endParaRPr>
          </a:p>
          <a:p>
            <a:pPr>
              <a:lnSpc>
                <a:spcPct val="90000"/>
              </a:lnSpc>
            </a:pPr>
            <a:r>
              <a:rPr lang="ar-SA" sz="2400" b="1">
                <a:latin typeface="Times New Roman" pitchFamily="18" charset="0"/>
              </a:rPr>
              <a:t>مضخة هواء او منفاخ لاعادة الملىء الا اذا كانت العوامة مستوفية الشروط</a:t>
            </a:r>
            <a:r>
              <a:rPr lang="ar-SA" sz="2400" b="1"/>
              <a:t> </a:t>
            </a:r>
            <a:endParaRPr lang="en-US" sz="2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ar-SA">
                <a:effectLst>
                  <a:outerShdw blurRad="38100" dist="38100" dir="2700000" algn="tl">
                    <a:srgbClr val="C0C0C0"/>
                  </a:outerShdw>
                </a:effectLst>
                <a:latin typeface="Times New Roman" pitchFamily="18" charset="0"/>
              </a:rPr>
              <a:t>معدات إنقاذ الأرواح التي يجب توفيرها علي ظهر السفن التجارية بأعلى البحار</a:t>
            </a:r>
            <a:r>
              <a:rPr lang="ar-SA">
                <a:effectLst>
                  <a:outerShdw blurRad="38100" dist="38100" dir="2700000" algn="tl">
                    <a:srgbClr val="C0C0C0"/>
                  </a:outerShdw>
                </a:effectLst>
              </a:rPr>
              <a:t> </a:t>
            </a:r>
            <a:endParaRPr lang="en-US">
              <a:effectLst>
                <a:outerShdw blurRad="38100" dist="38100" dir="2700000" algn="tl">
                  <a:srgbClr val="C0C0C0"/>
                </a:outerShdw>
              </a:effectLst>
            </a:endParaRPr>
          </a:p>
        </p:txBody>
      </p:sp>
      <p:sp>
        <p:nvSpPr>
          <p:cNvPr id="5123" name="Rectangle 3"/>
          <p:cNvSpPr>
            <a:spLocks noGrp="1" noChangeArrowheads="1"/>
          </p:cNvSpPr>
          <p:nvPr>
            <p:ph type="body" idx="1"/>
          </p:nvPr>
        </p:nvSpPr>
        <p:spPr/>
        <p:txBody>
          <a:bodyPr/>
          <a:lstStyle/>
          <a:p>
            <a:pPr>
              <a:lnSpc>
                <a:spcPct val="90000"/>
              </a:lnSpc>
              <a:buFont typeface="Wingdings" pitchFamily="2" charset="2"/>
              <a:buNone/>
            </a:pPr>
            <a:r>
              <a:rPr lang="ar-SA">
                <a:latin typeface="Times New Roman"/>
                <a:cs typeface="Simplified Arabic" pitchFamily="18" charset="-78"/>
              </a:rPr>
              <a:t> </a:t>
            </a:r>
            <a:endParaRPr lang="ar-SA">
              <a:cs typeface="Times New Roman" pitchFamily="18" charset="0"/>
            </a:endParaRPr>
          </a:p>
          <a:p>
            <a:pPr>
              <a:lnSpc>
                <a:spcPct val="90000"/>
              </a:lnSpc>
            </a:pPr>
            <a:r>
              <a:rPr lang="ar-SA">
                <a:latin typeface="Times New Roman" pitchFamily="18" charset="0"/>
                <a:cs typeface="Times New Roman" pitchFamily="18" charset="0"/>
              </a:rPr>
              <a:t>   </a:t>
            </a:r>
            <a:r>
              <a:rPr lang="ar-SA" sz="3200" b="1">
                <a:cs typeface="Simplified Arabic" pitchFamily="18" charset="-78"/>
              </a:rPr>
              <a:t>قوارب النجاة</a:t>
            </a:r>
            <a:endParaRPr lang="ar-SA" sz="3200" b="1">
              <a:cs typeface="Times New Roman" pitchFamily="18" charset="0"/>
            </a:endParaRPr>
          </a:p>
          <a:p>
            <a:pPr>
              <a:lnSpc>
                <a:spcPct val="90000"/>
              </a:lnSpc>
            </a:pPr>
            <a:r>
              <a:rPr lang="ar-SA" sz="3200" b="1">
                <a:latin typeface="Times New Roman" pitchFamily="18" charset="0"/>
                <a:cs typeface="Times New Roman" pitchFamily="18" charset="0"/>
              </a:rPr>
              <a:t>  </a:t>
            </a:r>
            <a:r>
              <a:rPr lang="ar-SA" sz="3200" b="1">
                <a:cs typeface="Simplified Arabic" pitchFamily="18" charset="-78"/>
              </a:rPr>
              <a:t>رماثات النجاة</a:t>
            </a:r>
            <a:endParaRPr lang="ar-SA" sz="3200" b="1">
              <a:cs typeface="Times New Roman" pitchFamily="18" charset="0"/>
            </a:endParaRPr>
          </a:p>
          <a:p>
            <a:pPr>
              <a:lnSpc>
                <a:spcPct val="90000"/>
              </a:lnSpc>
            </a:pPr>
            <a:r>
              <a:rPr lang="ar-SA" sz="3200" b="1">
                <a:latin typeface="Times New Roman" pitchFamily="18" charset="0"/>
                <a:cs typeface="Times New Roman" pitchFamily="18" charset="0"/>
              </a:rPr>
              <a:t>  </a:t>
            </a:r>
            <a:r>
              <a:rPr lang="ar-SA" sz="3200" b="1">
                <a:cs typeface="Simplified Arabic" pitchFamily="18" charset="-78"/>
              </a:rPr>
              <a:t>عائمات النجاة</a:t>
            </a:r>
            <a:endParaRPr lang="ar-SA" sz="3200" b="1">
              <a:cs typeface="Times New Roman" pitchFamily="18" charset="0"/>
            </a:endParaRPr>
          </a:p>
          <a:p>
            <a:pPr>
              <a:lnSpc>
                <a:spcPct val="90000"/>
              </a:lnSpc>
            </a:pPr>
            <a:r>
              <a:rPr lang="ar-SA" sz="3200" b="1">
                <a:latin typeface="Times New Roman" pitchFamily="18" charset="0"/>
                <a:cs typeface="Times New Roman" pitchFamily="18" charset="0"/>
              </a:rPr>
              <a:t>  </a:t>
            </a:r>
            <a:r>
              <a:rPr lang="ar-SA" sz="3200" b="1">
                <a:cs typeface="Simplified Arabic" pitchFamily="18" charset="-78"/>
              </a:rPr>
              <a:t>أطواق النجاة</a:t>
            </a:r>
            <a:endParaRPr lang="ar-SA" sz="3200" b="1">
              <a:cs typeface="Times New Roman" pitchFamily="18" charset="0"/>
            </a:endParaRPr>
          </a:p>
          <a:p>
            <a:pPr>
              <a:lnSpc>
                <a:spcPct val="90000"/>
              </a:lnSpc>
            </a:pPr>
            <a:r>
              <a:rPr lang="ar-SA" sz="3200" b="1">
                <a:latin typeface="Times New Roman" pitchFamily="18" charset="0"/>
                <a:cs typeface="Times New Roman" pitchFamily="18" charset="0"/>
              </a:rPr>
              <a:t>  </a:t>
            </a:r>
            <a:r>
              <a:rPr lang="ar-SA" sz="3200" b="1">
                <a:cs typeface="Simplified Arabic" pitchFamily="18" charset="-78"/>
              </a:rPr>
              <a:t>أحزمة النجاة</a:t>
            </a:r>
            <a:endParaRPr lang="ar-SA" sz="3200" b="1">
              <a:cs typeface="Times New Roman" pitchFamily="18" charset="0"/>
            </a:endParaRPr>
          </a:p>
          <a:p>
            <a:pPr>
              <a:lnSpc>
                <a:spcPct val="90000"/>
              </a:lnSpc>
              <a:buFont typeface="Wingdings" pitchFamily="2" charset="2"/>
              <a:buNone/>
            </a:pPr>
            <a:r>
              <a:rPr lang="ar-SA" sz="3200" b="1">
                <a:latin typeface="Times New Roman" pitchFamily="18" charset="0"/>
              </a:rPr>
              <a:t>    صواريخ الاستغاثة</a:t>
            </a:r>
            <a:r>
              <a:rPr lang="ar-SA"/>
              <a:t> </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ar-SA" i="1">
                <a:latin typeface="Times New Roman" pitchFamily="18" charset="0"/>
              </a:rPr>
              <a:t>المعدات التى يجب توافرها بعائمات النجاة التي تملاء بالنفخ والعومات الصلبة</a:t>
            </a:r>
            <a:endParaRPr lang="en-US" i="1">
              <a:latin typeface="Times New Roman" pitchFamily="18" charset="0"/>
            </a:endParaRPr>
          </a:p>
        </p:txBody>
      </p:sp>
      <p:sp>
        <p:nvSpPr>
          <p:cNvPr id="22531" name="Rectangle 3"/>
          <p:cNvSpPr>
            <a:spLocks noGrp="1" noChangeArrowheads="1"/>
          </p:cNvSpPr>
          <p:nvPr>
            <p:ph type="body" idx="1"/>
          </p:nvPr>
        </p:nvSpPr>
        <p:spPr/>
        <p:txBody>
          <a:bodyPr/>
          <a:lstStyle/>
          <a:p>
            <a:pPr>
              <a:lnSpc>
                <a:spcPct val="90000"/>
              </a:lnSpc>
            </a:pPr>
            <a:r>
              <a:rPr lang="ar-SA" sz="2400" b="1">
                <a:cs typeface="Simplified Arabic" pitchFamily="18" charset="-78"/>
              </a:rPr>
              <a:t>طاقم إسعافات اولية معتمد في علبة مانعة للمياة</a:t>
            </a:r>
            <a:endParaRPr lang="ar-SA" sz="2400" b="1">
              <a:cs typeface="Times New Roman" pitchFamily="18" charset="0"/>
            </a:endParaRPr>
          </a:p>
          <a:p>
            <a:pPr>
              <a:lnSpc>
                <a:spcPct val="90000"/>
              </a:lnSpc>
            </a:pPr>
            <a:r>
              <a:rPr lang="ar-SA" sz="2400" b="1">
                <a:cs typeface="Simplified Arabic" pitchFamily="18" charset="-78"/>
              </a:rPr>
              <a:t>وعاء مدرج للشرب غير قابل للصدا </a:t>
            </a:r>
            <a:endParaRPr lang="ar-SA" sz="2400" b="1">
              <a:cs typeface="Times New Roman" pitchFamily="18" charset="0"/>
            </a:endParaRPr>
          </a:p>
          <a:p>
            <a:pPr>
              <a:lnSpc>
                <a:spcPct val="90000"/>
              </a:lnSpc>
            </a:pPr>
            <a:r>
              <a:rPr lang="ar-SA" sz="2400" b="1">
                <a:cs typeface="Simplified Arabic" pitchFamily="18" charset="-78"/>
              </a:rPr>
              <a:t>بطارية انارة كهربائية مانعه لنفاذ للمياة ملائمة لاستخدام في الاشارات بكود موريس ومعها طاقم احتياطي من حجارة البطاريات الجافة ولمبة احتياطية في وعاء مانع للمياة</a:t>
            </a:r>
            <a:endParaRPr lang="ar-SA" sz="2400" b="1">
              <a:cs typeface="Times New Roman" pitchFamily="18" charset="0"/>
            </a:endParaRPr>
          </a:p>
          <a:p>
            <a:pPr>
              <a:lnSpc>
                <a:spcPct val="90000"/>
              </a:lnSpc>
            </a:pPr>
            <a:r>
              <a:rPr lang="ar-SA" sz="2400" b="1">
                <a:cs typeface="Simplified Arabic" pitchFamily="18" charset="-78"/>
              </a:rPr>
              <a:t>مراءة  للاشارات النهارية وصفارة اشارة</a:t>
            </a:r>
            <a:endParaRPr lang="ar-SA" sz="2400" b="1">
              <a:cs typeface="Times New Roman" pitchFamily="18" charset="0"/>
            </a:endParaRPr>
          </a:p>
          <a:p>
            <a:pPr>
              <a:lnSpc>
                <a:spcPct val="90000"/>
              </a:lnSpc>
            </a:pPr>
            <a:r>
              <a:rPr lang="ar-SA" sz="2400" b="1">
                <a:cs typeface="Simplified Arabic" pitchFamily="18" charset="-78"/>
              </a:rPr>
              <a:t>اشارتين صاروخيتين مغلقتين للاستغاسة تعطي نورا احمر ساطع علي ارتفاع    عال</a:t>
            </a:r>
            <a:endParaRPr lang="ar-SA" sz="2400" b="1">
              <a:cs typeface="Times New Roman" pitchFamily="18" charset="0"/>
            </a:endParaRPr>
          </a:p>
          <a:p>
            <a:pPr>
              <a:lnSpc>
                <a:spcPct val="90000"/>
              </a:lnSpc>
            </a:pPr>
            <a:r>
              <a:rPr lang="ar-SA" sz="2400" b="1">
                <a:latin typeface="Times New Roman" pitchFamily="18" charset="0"/>
              </a:rPr>
              <a:t>6 شعلة يدوية من نوع معتمد تعطي نورا احمر ساطعا</a:t>
            </a:r>
            <a:r>
              <a:rPr lang="ar-SA" sz="2400" b="1"/>
              <a:t> </a:t>
            </a:r>
            <a:endParaRPr lang="en-US" sz="2400"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ar-SA" i="1">
                <a:latin typeface="Times New Roman" pitchFamily="18" charset="0"/>
              </a:rPr>
              <a:t>المعدات التى يجب توافرها بعائمات النجاة التي تملاء بالنفخ والعومات الصلبة</a:t>
            </a:r>
            <a:endParaRPr lang="en-US" i="1">
              <a:latin typeface="Times New Roman" pitchFamily="18" charset="0"/>
            </a:endParaRPr>
          </a:p>
        </p:txBody>
      </p:sp>
      <p:sp>
        <p:nvSpPr>
          <p:cNvPr id="23555" name="Rectangle 3"/>
          <p:cNvSpPr>
            <a:spLocks noGrp="1" noChangeArrowheads="1"/>
          </p:cNvSpPr>
          <p:nvPr>
            <p:ph type="body" idx="1"/>
          </p:nvPr>
        </p:nvSpPr>
        <p:spPr/>
        <p:txBody>
          <a:bodyPr/>
          <a:lstStyle/>
          <a:p>
            <a:r>
              <a:rPr lang="ar-SA" sz="2400" b="1">
                <a:cs typeface="Simplified Arabic" pitchFamily="18" charset="-78"/>
              </a:rPr>
              <a:t>طاقم صيد سمك كامل</a:t>
            </a:r>
            <a:endParaRPr lang="ar-SA" sz="2400" b="1">
              <a:cs typeface="Times New Roman" pitchFamily="18" charset="0"/>
            </a:endParaRPr>
          </a:p>
          <a:p>
            <a:r>
              <a:rPr lang="ar-SA" sz="2400" b="1">
                <a:cs typeface="Simplified Arabic" pitchFamily="18" charset="-78"/>
              </a:rPr>
              <a:t>تعينات غذائية معتمدة تحددها السلطة لكل شخص يصرح بحملة في العوامة</a:t>
            </a:r>
            <a:endParaRPr lang="ar-SA" sz="2400" b="1">
              <a:cs typeface="Times New Roman" pitchFamily="18" charset="0"/>
            </a:endParaRPr>
          </a:p>
          <a:p>
            <a:r>
              <a:rPr lang="ar-SA" sz="2400" b="1">
                <a:cs typeface="Simplified Arabic" pitchFamily="18" charset="-78"/>
              </a:rPr>
              <a:t>اوعية مانعة للمياة يحتوي كل منها علي 1.5لتر (3 اكواب) من الماء العذب لكل شخص او جهاز ازالة ملوحة البحر يكون قادر علي انتاج نفس الكمية من الماء العذب</a:t>
            </a:r>
            <a:endParaRPr lang="ar-SA" sz="2400" b="1">
              <a:cs typeface="Times New Roman" pitchFamily="18" charset="0"/>
            </a:endParaRPr>
          </a:p>
          <a:p>
            <a:r>
              <a:rPr lang="ar-SA" sz="2400" b="1">
                <a:cs typeface="Simplified Arabic" pitchFamily="18" charset="-78"/>
              </a:rPr>
              <a:t>6 اقراص لدوار البحر لكل شخص يصرح بحملة في العوامة</a:t>
            </a:r>
            <a:endParaRPr lang="ar-SA" sz="2400" b="1">
              <a:cs typeface="Times New Roman" pitchFamily="18" charset="0"/>
            </a:endParaRPr>
          </a:p>
          <a:p>
            <a:r>
              <a:rPr lang="ar-SA" sz="2400" b="1">
                <a:cs typeface="Simplified Arabic" pitchFamily="18" charset="-78"/>
              </a:rPr>
              <a:t>نسخة من التعليمات الخاصة بكيفية البقاء علي قيد الحياة في العوامة </a:t>
            </a:r>
            <a:endParaRPr lang="ar-SA" sz="2400" b="1">
              <a:cs typeface="Times New Roman" pitchFamily="18" charset="0"/>
            </a:endParaRPr>
          </a:p>
          <a:p>
            <a:r>
              <a:rPr lang="ar-SA" sz="2400" b="1">
                <a:latin typeface="Times New Roman" pitchFamily="18" charset="0"/>
              </a:rPr>
              <a:t>نسخة من التعليمات المصورة لاشارات الانقاذ</a:t>
            </a:r>
            <a:r>
              <a:rPr lang="ar-SA" sz="2400" b="1"/>
              <a:t> </a:t>
            </a:r>
            <a:endParaRPr lang="en-US" sz="24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ar-SA">
                <a:latin typeface="Times New Roman" pitchFamily="18" charset="0"/>
                <a:cs typeface="Simplified Arabic" pitchFamily="18" charset="-78"/>
              </a:rPr>
              <a:t>يجب اتخاذ الترتيبات المناسبة للركوب في القوارب النجاة</a:t>
            </a:r>
            <a:r>
              <a:rPr lang="ar-SA" i="1" u="sng">
                <a:latin typeface="Times New Roman" pitchFamily="18" charset="0"/>
                <a:cs typeface="Simplified Arabic" pitchFamily="18" charset="-78"/>
              </a:rPr>
              <a:t> </a:t>
            </a:r>
            <a:endParaRPr lang="en-US" i="1" u="sng">
              <a:latin typeface="Times New Roman" pitchFamily="18" charset="0"/>
              <a:cs typeface="Simplified Arabic" pitchFamily="18" charset="-78"/>
            </a:endParaRPr>
          </a:p>
        </p:txBody>
      </p:sp>
      <p:sp>
        <p:nvSpPr>
          <p:cNvPr id="24579" name="Rectangle 3"/>
          <p:cNvSpPr>
            <a:spLocks noGrp="1" noChangeArrowheads="1"/>
          </p:cNvSpPr>
          <p:nvPr>
            <p:ph type="body" idx="1"/>
          </p:nvPr>
        </p:nvSpPr>
        <p:spPr/>
        <p:txBody>
          <a:bodyPr/>
          <a:lstStyle/>
          <a:p>
            <a:r>
              <a:rPr lang="ar-SA" b="1">
                <a:cs typeface="Simplified Arabic" pitchFamily="18" charset="-78"/>
              </a:rPr>
              <a:t>سلم عند كل مجموعة من رافعات القوارب كوسيلة للوصول الي القوارب بعد وصولها الي الماء </a:t>
            </a:r>
            <a:endParaRPr lang="ar-SA" b="1">
              <a:cs typeface="Times New Roman" pitchFamily="18" charset="0"/>
            </a:endParaRPr>
          </a:p>
          <a:p>
            <a:r>
              <a:rPr lang="ar-SA" b="1">
                <a:cs typeface="Simplified Arabic" pitchFamily="18" charset="-78"/>
              </a:rPr>
              <a:t>وسائل الإضاءة للقوارب ومعدات إنزالها أثناء الأعداد للإنزال و اثناءعملية الإنزال للمسطح المائي التي تنزل فية القوارب و لحين انتهاء من عملية الإنزال</a:t>
            </a:r>
            <a:endParaRPr lang="ar-SA" b="1">
              <a:cs typeface="Times New Roman" pitchFamily="18" charset="0"/>
            </a:endParaRPr>
          </a:p>
          <a:p>
            <a:r>
              <a:rPr lang="ar-SA" b="1">
                <a:cs typeface="Simplified Arabic" pitchFamily="18" charset="-78"/>
              </a:rPr>
              <a:t>وسائل مناسبة لإنذار الركاب وأفراد الطاقم بضرورة ترك السفينة</a:t>
            </a:r>
            <a:endParaRPr lang="ar-SA" b="1">
              <a:cs typeface="Times New Roman" pitchFamily="18" charset="0"/>
            </a:endParaRPr>
          </a:p>
          <a:p>
            <a:r>
              <a:rPr lang="ar-SA" b="1">
                <a:latin typeface="Times New Roman" pitchFamily="18" charset="0"/>
              </a:rPr>
              <a:t>وسائل حماية القوارب من تدفق المياة أليها</a:t>
            </a:r>
            <a:r>
              <a:rPr lang="ar-SA" b="1"/>
              <a:t> </a:t>
            </a:r>
            <a:endParaRPr lang="en-US"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ar-SA">
                <a:effectLst>
                  <a:outerShdw blurRad="38100" dist="38100" dir="2700000" algn="tl">
                    <a:srgbClr val="C0C0C0"/>
                  </a:outerShdw>
                </a:effectLst>
                <a:latin typeface="Times New Roman" pitchFamily="18" charset="0"/>
                <a:cs typeface="Traditional Arabic" pitchFamily="18" charset="-78"/>
              </a:rPr>
              <a:t> الترتيبات المناسبة للركوب علي عوامات النجاة </a:t>
            </a:r>
            <a:endParaRPr lang="en-US">
              <a:effectLst>
                <a:outerShdw blurRad="38100" dist="38100" dir="2700000" algn="tl">
                  <a:srgbClr val="C0C0C0"/>
                </a:outerShdw>
              </a:effectLst>
              <a:latin typeface="Times New Roman" pitchFamily="18" charset="0"/>
              <a:cs typeface="Traditional Arabic" pitchFamily="18" charset="-78"/>
            </a:endParaRPr>
          </a:p>
        </p:txBody>
      </p:sp>
      <p:sp>
        <p:nvSpPr>
          <p:cNvPr id="26627" name="Rectangle 3"/>
          <p:cNvSpPr>
            <a:spLocks noGrp="1" noChangeArrowheads="1"/>
          </p:cNvSpPr>
          <p:nvPr>
            <p:ph type="body" idx="1"/>
          </p:nvPr>
        </p:nvSpPr>
        <p:spPr>
          <a:xfrm>
            <a:off x="838200" y="2438400"/>
            <a:ext cx="8001000" cy="3048000"/>
          </a:xfrm>
        </p:spPr>
        <p:txBody>
          <a:bodyPr/>
          <a:lstStyle/>
          <a:p>
            <a:pPr>
              <a:lnSpc>
                <a:spcPct val="90000"/>
              </a:lnSpc>
            </a:pPr>
            <a:r>
              <a:rPr lang="ar-SA" sz="2400" b="1">
                <a:cs typeface="Simplified Arabic" pitchFamily="18" charset="-78"/>
              </a:rPr>
              <a:t>ما يكفي من السلالم لتسهيل الركوب في العوامات بعد وصولها للمياة</a:t>
            </a:r>
            <a:endParaRPr lang="ar-SA" sz="2400" b="1">
              <a:cs typeface="Times New Roman" pitchFamily="18" charset="0"/>
            </a:endParaRPr>
          </a:p>
          <a:p>
            <a:pPr>
              <a:lnSpc>
                <a:spcPct val="90000"/>
              </a:lnSpc>
            </a:pPr>
            <a:r>
              <a:rPr lang="ar-SA" sz="2400" b="1">
                <a:cs typeface="Simplified Arabic" pitchFamily="18" charset="-78"/>
              </a:rPr>
              <a:t>في الحالات العوامات التى توفر لها وسائل انزال معتمدة يراعي توفير وسائل لاضاءة تلك العوامات ومعدات انزالها خلال عملية الانزال وكذا السطح المائي الذي تنزل فية تلك العوامات لحين انتهاء عملية الانزال</a:t>
            </a:r>
            <a:endParaRPr lang="ar-SA" sz="2400" b="1">
              <a:cs typeface="Times New Roman" pitchFamily="18" charset="0"/>
            </a:endParaRPr>
          </a:p>
          <a:p>
            <a:pPr>
              <a:lnSpc>
                <a:spcPct val="90000"/>
              </a:lnSpc>
            </a:pPr>
            <a:r>
              <a:rPr lang="ar-SA" sz="2400" b="1">
                <a:cs typeface="Simplified Arabic" pitchFamily="18" charset="-78"/>
              </a:rPr>
              <a:t>وسائل لاضاءة اماكن العوامات التي لا تتوافر لها معدات انزال</a:t>
            </a:r>
            <a:endParaRPr lang="ar-SA" sz="2400" b="1">
              <a:cs typeface="Times New Roman" pitchFamily="18" charset="0"/>
            </a:endParaRPr>
          </a:p>
          <a:p>
            <a:pPr>
              <a:lnSpc>
                <a:spcPct val="90000"/>
              </a:lnSpc>
            </a:pPr>
            <a:r>
              <a:rPr lang="ar-SA" sz="2400" b="1">
                <a:cs typeface="Simplified Arabic" pitchFamily="18" charset="-78"/>
              </a:rPr>
              <a:t>وسائل مناسبة لانذار الركاب وأفراد الطاقم بضرورة ترك السفينة</a:t>
            </a:r>
            <a:endParaRPr lang="ar-SA" sz="2400" b="1">
              <a:cs typeface="Times New Roman" pitchFamily="18" charset="0"/>
            </a:endParaRPr>
          </a:p>
          <a:p>
            <a:pPr>
              <a:lnSpc>
                <a:spcPct val="90000"/>
              </a:lnSpc>
            </a:pPr>
            <a:r>
              <a:rPr lang="ar-SA" sz="2400" b="1">
                <a:latin typeface="Times New Roman" pitchFamily="18" charset="0"/>
              </a:rPr>
              <a:t>وسائل لمنع تدفق المياة الي العوامات في اماكن الانزال الثابتة بما فيها تلك الواقعة تحت معدات انزال معتمدة</a:t>
            </a:r>
            <a:r>
              <a:rPr lang="ar-SA" sz="2400" b="1"/>
              <a:t> </a:t>
            </a:r>
            <a:endParaRPr lang="en-US" sz="2400" b="1"/>
          </a:p>
          <a:p>
            <a:pPr>
              <a:lnSpc>
                <a:spcPct val="90000"/>
              </a:lnSpc>
            </a:pPr>
            <a:endParaRPr lang="en-US" sz="24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endParaRPr lang="ar-EG">
              <a:effectLst>
                <a:outerShdw blurRad="38100" dist="38100" dir="2700000" algn="tl">
                  <a:srgbClr val="C0C0C0"/>
                </a:outerShdw>
              </a:effectLst>
              <a:latin typeface="Times New Roman" pitchFamily="18" charset="0"/>
              <a:cs typeface="Traditional Arabic" pitchFamily="18" charset="-78"/>
            </a:endParaRPr>
          </a:p>
        </p:txBody>
      </p:sp>
      <p:sp>
        <p:nvSpPr>
          <p:cNvPr id="25603" name="Rectangle 3"/>
          <p:cNvSpPr>
            <a:spLocks noGrp="1" noChangeArrowheads="1"/>
          </p:cNvSpPr>
          <p:nvPr>
            <p:ph type="body" idx="1"/>
          </p:nvPr>
        </p:nvSpPr>
        <p:spPr/>
        <p:txBody>
          <a:bodyPr/>
          <a:lstStyle/>
          <a:p>
            <a:pPr>
              <a:lnSpc>
                <a:spcPct val="90000"/>
              </a:lnSpc>
            </a:pPr>
            <a:r>
              <a:rPr lang="ar-SA" sz="2400" b="1">
                <a:cs typeface="Simplified Arabic" pitchFamily="18" charset="-78"/>
              </a:rPr>
              <a:t>الفترة التى يظل فيها رماث النجاة صالحا للاستعمال والكشف الدوري علية</a:t>
            </a:r>
            <a:endParaRPr lang="ar-SA" sz="2400" b="1">
              <a:cs typeface="Traditional Arabic" pitchFamily="18" charset="-78"/>
            </a:endParaRPr>
          </a:p>
          <a:p>
            <a:pPr>
              <a:lnSpc>
                <a:spcPct val="90000"/>
              </a:lnSpc>
            </a:pPr>
            <a:r>
              <a:rPr lang="ar-SA" sz="2400" b="1">
                <a:cs typeface="Simplified Arabic" pitchFamily="18" charset="-78"/>
              </a:rPr>
              <a:t>يظل الرماث صالحا للاستعمال لفترة 12 شهرا بعدها يجب ان يكشف علية بمعرفة هيئة دولية معتمدة تقرر صلاحيته  وتصدر شهادة صلاحية جديدة لة</a:t>
            </a:r>
          </a:p>
          <a:p>
            <a:pPr>
              <a:lnSpc>
                <a:spcPct val="90000"/>
              </a:lnSpc>
              <a:buFont typeface="Wingdings" pitchFamily="2" charset="2"/>
              <a:buNone/>
            </a:pPr>
            <a:endParaRPr lang="ar-SA" sz="2400" b="1">
              <a:cs typeface="Times New Roman" pitchFamily="18" charset="0"/>
            </a:endParaRPr>
          </a:p>
          <a:p>
            <a:pPr>
              <a:lnSpc>
                <a:spcPct val="90000"/>
              </a:lnSpc>
            </a:pPr>
            <a:r>
              <a:rPr lang="ar-SA" sz="2400" b="1">
                <a:cs typeface="Simplified Arabic" pitchFamily="18" charset="-78"/>
              </a:rPr>
              <a:t> تتواجد المعلومات التالية علي غطاء الرماث الخارجي:</a:t>
            </a:r>
            <a:endParaRPr lang="ar-SA" sz="2400" b="1">
              <a:cs typeface="Times New Roman" pitchFamily="18" charset="0"/>
            </a:endParaRPr>
          </a:p>
          <a:p>
            <a:pPr>
              <a:lnSpc>
                <a:spcPct val="90000"/>
              </a:lnSpc>
            </a:pPr>
            <a:r>
              <a:rPr lang="ar-SA" sz="2400" b="1">
                <a:cs typeface="Simplified Arabic" pitchFamily="18" charset="-78"/>
              </a:rPr>
              <a:t>سعتة من الأشخاص</a:t>
            </a:r>
            <a:endParaRPr lang="ar-SA" sz="2400" b="1">
              <a:cs typeface="Times New Roman" pitchFamily="18" charset="0"/>
            </a:endParaRPr>
          </a:p>
          <a:p>
            <a:pPr>
              <a:lnSpc>
                <a:spcPct val="90000"/>
              </a:lnSpc>
            </a:pPr>
            <a:r>
              <a:rPr lang="ar-SA" sz="2400" b="1">
                <a:cs typeface="Simplified Arabic" pitchFamily="18" charset="-78"/>
              </a:rPr>
              <a:t>تاريخ اخر اختبار</a:t>
            </a:r>
            <a:endParaRPr lang="ar-SA" sz="2400" b="1">
              <a:cs typeface="Times New Roman" pitchFamily="18" charset="0"/>
            </a:endParaRPr>
          </a:p>
          <a:p>
            <a:pPr>
              <a:lnSpc>
                <a:spcPct val="90000"/>
              </a:lnSpc>
            </a:pPr>
            <a:r>
              <a:rPr lang="ar-SA" sz="2400" b="1">
                <a:cs typeface="Simplified Arabic" pitchFamily="18" charset="-78"/>
              </a:rPr>
              <a:t>رقم المسلسل</a:t>
            </a:r>
            <a:endParaRPr lang="ar-SA" sz="2400" b="1">
              <a:cs typeface="Times New Roman" pitchFamily="18" charset="0"/>
            </a:endParaRPr>
          </a:p>
          <a:p>
            <a:pPr>
              <a:lnSpc>
                <a:spcPct val="90000"/>
              </a:lnSpc>
            </a:pPr>
            <a:r>
              <a:rPr lang="ar-SA" sz="2400" b="1">
                <a:cs typeface="Simplified Arabic" pitchFamily="18" charset="-78"/>
              </a:rPr>
              <a:t>اسم الصانع</a:t>
            </a:r>
            <a:endParaRPr lang="ar-SA" sz="2400" b="1">
              <a:cs typeface="Times New Roman" pitchFamily="18" charset="0"/>
            </a:endParaRPr>
          </a:p>
          <a:p>
            <a:pPr>
              <a:lnSpc>
                <a:spcPct val="90000"/>
              </a:lnSpc>
            </a:pPr>
            <a:r>
              <a:rPr lang="ar-SA" sz="2400" b="1">
                <a:latin typeface="Times New Roman" pitchFamily="18" charset="0"/>
              </a:rPr>
              <a:t>وزن الرماث</a:t>
            </a:r>
            <a:r>
              <a:rPr lang="ar-SA" sz="2400" b="1"/>
              <a:t> </a:t>
            </a:r>
            <a:endParaRPr lang="en-US" sz="2400"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ar-SA">
                <a:latin typeface="Times New Roman" pitchFamily="18" charset="0"/>
              </a:rPr>
              <a:t>مواصفات وخواص اطواق النجاة</a:t>
            </a:r>
            <a:r>
              <a:rPr lang="ar-SA"/>
              <a:t> </a:t>
            </a:r>
            <a:endParaRPr lang="en-US"/>
          </a:p>
        </p:txBody>
      </p:sp>
      <p:sp>
        <p:nvSpPr>
          <p:cNvPr id="27651" name="Rectangle 3"/>
          <p:cNvSpPr>
            <a:spLocks noGrp="1" noChangeArrowheads="1"/>
          </p:cNvSpPr>
          <p:nvPr>
            <p:ph type="body" idx="1"/>
          </p:nvPr>
        </p:nvSpPr>
        <p:spPr/>
        <p:txBody>
          <a:bodyPr/>
          <a:lstStyle/>
          <a:p>
            <a:pPr>
              <a:lnSpc>
                <a:spcPct val="90000"/>
              </a:lnSpc>
            </a:pPr>
            <a:r>
              <a:rPr lang="ar-SA" b="1">
                <a:cs typeface="Simplified Arabic" pitchFamily="18" charset="-78"/>
              </a:rPr>
              <a:t>يجب ان يكون مصنوعا من الفلين الصلب او اى مادة اخري تعادلها </a:t>
            </a:r>
            <a:endParaRPr lang="ar-SA" b="1">
              <a:cs typeface="Times New Roman" pitchFamily="18" charset="0"/>
            </a:endParaRPr>
          </a:p>
          <a:p>
            <a:pPr>
              <a:lnSpc>
                <a:spcPct val="90000"/>
              </a:lnSpc>
            </a:pPr>
            <a:r>
              <a:rPr lang="ar-SA" b="1">
                <a:cs typeface="Simplified Arabic" pitchFamily="18" charset="-78"/>
              </a:rPr>
              <a:t>يجب ان يظل عائما في المياة العذبة لمدة 24 ساعة وهو محمول بثقل من الحديد وزنة 32 رطلا او 14.5 كجم</a:t>
            </a:r>
            <a:endParaRPr lang="ar-SA" b="1">
              <a:cs typeface="Times New Roman" pitchFamily="18" charset="0"/>
            </a:endParaRPr>
          </a:p>
          <a:p>
            <a:pPr>
              <a:lnSpc>
                <a:spcPct val="90000"/>
              </a:lnSpc>
            </a:pPr>
            <a:r>
              <a:rPr lang="ar-SA" b="1">
                <a:cs typeface="Simplified Arabic" pitchFamily="18" charset="-78"/>
              </a:rPr>
              <a:t>يجب ان لا يتاثربالزيوت او منتجاتها</a:t>
            </a:r>
            <a:endParaRPr lang="ar-SA" b="1">
              <a:cs typeface="Times New Roman" pitchFamily="18" charset="0"/>
            </a:endParaRPr>
          </a:p>
          <a:p>
            <a:pPr>
              <a:lnSpc>
                <a:spcPct val="90000"/>
              </a:lnSpc>
            </a:pPr>
            <a:r>
              <a:rPr lang="ar-SA" b="1">
                <a:cs typeface="Simplified Arabic" pitchFamily="18" charset="-78"/>
              </a:rPr>
              <a:t>يجب ان يكون ذو لون سهل الرؤية </a:t>
            </a:r>
            <a:endParaRPr lang="ar-SA" b="1">
              <a:cs typeface="Times New Roman" pitchFamily="18" charset="0"/>
            </a:endParaRPr>
          </a:p>
          <a:p>
            <a:pPr>
              <a:lnSpc>
                <a:spcPct val="90000"/>
              </a:lnSpc>
            </a:pPr>
            <a:r>
              <a:rPr lang="ar-SA" b="1">
                <a:latin typeface="Times New Roman" pitchFamily="18" charset="0"/>
                <a:cs typeface="Simplified Arabic" pitchFamily="18" charset="-78"/>
              </a:rPr>
              <a:t>يجب ان يحفر علية بحروف كبيرة منفصلة اسم السفينة التى تحملة وميناء تسجيلها </a:t>
            </a:r>
            <a:endParaRPr lang="en-US" b="1">
              <a:latin typeface="Times New Roman" pitchFamily="18" charset="0"/>
              <a:cs typeface="Simplified Arabic" pitchFamily="18"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a:r>
              <a:rPr lang="ar-SA">
                <a:latin typeface="Times New Roman" pitchFamily="18" charset="0"/>
              </a:rPr>
              <a:t>تطقيم قوارب ورماثات النجاة بالطريقة التي توفر السلامة في كل منهما</a:t>
            </a:r>
            <a:r>
              <a:rPr lang="ar-SA"/>
              <a:t> </a:t>
            </a:r>
            <a:endParaRPr lang="en-US"/>
          </a:p>
        </p:txBody>
      </p:sp>
      <p:sp>
        <p:nvSpPr>
          <p:cNvPr id="35843" name="Rectangle 3"/>
          <p:cNvSpPr>
            <a:spLocks noGrp="1" noChangeArrowheads="1"/>
          </p:cNvSpPr>
          <p:nvPr>
            <p:ph type="body" idx="1"/>
          </p:nvPr>
        </p:nvSpPr>
        <p:spPr/>
        <p:txBody>
          <a:bodyPr/>
          <a:lstStyle/>
          <a:p>
            <a:r>
              <a:rPr lang="ar-SA" b="1">
                <a:cs typeface="Simplified Arabic" pitchFamily="18" charset="-78"/>
              </a:rPr>
              <a:t>يتولي ضابط سطح او فرد قارب النجاة مؤهل مسئوليتة كل قارب نجاة كما يتعين قائد ثان وتكون لدى الشخص المكلف بالمسئولية قائمة باسماء الطاقم وعلية مراجعتة </a:t>
            </a:r>
            <a:endParaRPr lang="ar-SA" b="1">
              <a:cs typeface="Times New Roman" pitchFamily="18" charset="0"/>
            </a:endParaRPr>
          </a:p>
          <a:p>
            <a:r>
              <a:rPr lang="ar-SA" b="1">
                <a:cs typeface="Simplified Arabic" pitchFamily="18" charset="-78"/>
              </a:rPr>
              <a:t>يعين لكل قارب فرد قادر علي تشغيل الالة </a:t>
            </a:r>
            <a:endParaRPr lang="ar-SA" b="1">
              <a:cs typeface="Times New Roman" pitchFamily="18" charset="0"/>
            </a:endParaRPr>
          </a:p>
          <a:p>
            <a:r>
              <a:rPr lang="ar-SA" b="1">
                <a:cs typeface="Simplified Arabic" pitchFamily="18" charset="-78"/>
              </a:rPr>
              <a:t>يعين فرد قادر علي تشغيل معدات الاتصال الاسلكي والكشاف</a:t>
            </a:r>
            <a:endParaRPr lang="ar-SA" b="1">
              <a:cs typeface="Times New Roman" pitchFamily="18" charset="0"/>
            </a:endParaRPr>
          </a:p>
          <a:p>
            <a:r>
              <a:rPr lang="ar-SA" b="1">
                <a:latin typeface="Times New Roman" pitchFamily="18" charset="0"/>
                <a:cs typeface="Simplified Arabic" pitchFamily="18" charset="-78"/>
              </a:rPr>
              <a:t>يعين لكل عوامة فرد مدرب علي تشغيل واستخدام العوامات </a:t>
            </a:r>
            <a:endParaRPr lang="en-US" b="1">
              <a:latin typeface="Times New Roman" pitchFamily="18" charset="0"/>
              <a:cs typeface="Simplified Arabic" pitchFamily="18"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a:r>
              <a:rPr lang="ar-SA">
                <a:latin typeface="Times New Roman" pitchFamily="18" charset="0"/>
                <a:cs typeface="Simplified Arabic" pitchFamily="18" charset="-78"/>
              </a:rPr>
              <a:t>توفير إنارة إضافية لاسطح القوارب ورماثات النجاة</a:t>
            </a:r>
            <a:endParaRPr lang="en-US"/>
          </a:p>
        </p:txBody>
      </p:sp>
      <p:sp>
        <p:nvSpPr>
          <p:cNvPr id="36867" name="Rectangle 3"/>
          <p:cNvSpPr>
            <a:spLocks noGrp="1" noChangeArrowheads="1"/>
          </p:cNvSpPr>
          <p:nvPr>
            <p:ph type="body" idx="1"/>
          </p:nvPr>
        </p:nvSpPr>
        <p:spPr/>
        <p:txBody>
          <a:bodyPr/>
          <a:lstStyle/>
          <a:p>
            <a:r>
              <a:rPr lang="ar-SA" b="1">
                <a:cs typeface="Simplified Arabic" pitchFamily="18" charset="-78"/>
              </a:rPr>
              <a:t>يجب ان تتخذ الاجراء لتوفير نظام انارة يكفي لجميع احتياجات السلامة في الاجزاء المختلفة في السفينة وخاصة للاسطح التى يوجد بها قوارب ورماثات النجاة</a:t>
            </a:r>
          </a:p>
          <a:p>
            <a:pPr>
              <a:buFont typeface="Wingdings" pitchFamily="2" charset="2"/>
              <a:buNone/>
            </a:pPr>
            <a:endParaRPr lang="ar-SA" b="1">
              <a:cs typeface="Times New Roman" pitchFamily="18" charset="0"/>
            </a:endParaRPr>
          </a:p>
          <a:p>
            <a:r>
              <a:rPr lang="ar-SA" b="1">
                <a:latin typeface="Times New Roman" pitchFamily="18" charset="0"/>
                <a:cs typeface="Simplified Arabic" pitchFamily="18" charset="-78"/>
              </a:rPr>
              <a:t>توفير انارة دائمة لجميع مخارج القطاعات الرئيسية التي يوجد بها ركاب و طاقم وذلك بواسطة لمبات طوارئ بحيث تعتمد علي المصدر الاحتياطى للتغذية وان تستمر الاضاءة لفترة 3 ساعات </a:t>
            </a:r>
            <a:endParaRPr lang="en-US" b="1">
              <a:latin typeface="Times New Roman" pitchFamily="18" charset="0"/>
              <a:cs typeface="Simplified Arabic" pitchFamily="18"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ar-SA">
                <a:latin typeface="Times New Roman" pitchFamily="18" charset="0"/>
              </a:rPr>
              <a:t>الصفات التي يجب توافرها في قائد قارب النجاة</a:t>
            </a:r>
            <a:r>
              <a:rPr lang="ar-SA"/>
              <a:t> </a:t>
            </a:r>
            <a:endParaRPr lang="en-US"/>
          </a:p>
        </p:txBody>
      </p:sp>
      <p:sp>
        <p:nvSpPr>
          <p:cNvPr id="39939" name="Rectangle 3"/>
          <p:cNvSpPr>
            <a:spLocks noGrp="1" noChangeArrowheads="1"/>
          </p:cNvSpPr>
          <p:nvPr>
            <p:ph type="body" idx="1"/>
          </p:nvPr>
        </p:nvSpPr>
        <p:spPr/>
        <p:txBody>
          <a:bodyPr/>
          <a:lstStyle/>
          <a:p>
            <a:r>
              <a:rPr lang="ar-SA">
                <a:cs typeface="Simplified Arabic" pitchFamily="18" charset="-78"/>
              </a:rPr>
              <a:t>يجب ان يكون حازما</a:t>
            </a:r>
            <a:endParaRPr lang="ar-SA">
              <a:cs typeface="Traditional Arabic" pitchFamily="18" charset="-78"/>
            </a:endParaRPr>
          </a:p>
          <a:p>
            <a:r>
              <a:rPr lang="ar-SA">
                <a:cs typeface="Simplified Arabic" pitchFamily="18" charset="-78"/>
              </a:rPr>
              <a:t>ان يكون عطوفا متفهما</a:t>
            </a:r>
            <a:endParaRPr lang="ar-SA">
              <a:cs typeface="Times New Roman" pitchFamily="18" charset="0"/>
            </a:endParaRPr>
          </a:p>
          <a:p>
            <a:r>
              <a:rPr lang="ar-SA">
                <a:cs typeface="Simplified Arabic" pitchFamily="18" charset="-78"/>
              </a:rPr>
              <a:t>يغلب علية التفاؤل والامل</a:t>
            </a:r>
            <a:endParaRPr lang="ar-SA">
              <a:cs typeface="Times New Roman" pitchFamily="18" charset="0"/>
            </a:endParaRPr>
          </a:p>
          <a:p>
            <a:r>
              <a:rPr lang="ar-SA">
                <a:cs typeface="Simplified Arabic" pitchFamily="18" charset="-78"/>
              </a:rPr>
              <a:t>علي مستوي لائق من الخبرة والتدريب البحري</a:t>
            </a:r>
            <a:endParaRPr lang="ar-SA">
              <a:cs typeface="Times New Roman" pitchFamily="18" charset="0"/>
            </a:endParaRPr>
          </a:p>
          <a:p>
            <a:r>
              <a:rPr lang="ar-SA">
                <a:cs typeface="Simplified Arabic" pitchFamily="18" charset="-78"/>
              </a:rPr>
              <a:t>علي علم بما تم اتخاذة من اجراءات الأتصال مع السفن الاخري والمحطات الساحلية قبل مغادرة السفينة</a:t>
            </a:r>
            <a:endParaRPr lang="ar-SA">
              <a:cs typeface="Times New Roman" pitchFamily="18" charset="0"/>
            </a:endParaRPr>
          </a:p>
          <a:p>
            <a:r>
              <a:rPr lang="ar-SA">
                <a:latin typeface="Times New Roman" pitchFamily="18" charset="0"/>
              </a:rPr>
              <a:t>ان يكون حاصلا علي شهادة قارب النجاة</a:t>
            </a:r>
            <a:r>
              <a:rPr lang="ar-SA"/>
              <a:t> </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ar-SA">
                <a:latin typeface="Times New Roman" pitchFamily="18" charset="0"/>
              </a:rPr>
              <a:t>مواصفات وخواص اطواق النجاة</a:t>
            </a:r>
            <a:endParaRPr lang="en-US">
              <a:latin typeface="Times New Roman" pitchFamily="18" charset="0"/>
            </a:endParaRPr>
          </a:p>
        </p:txBody>
      </p:sp>
      <p:sp>
        <p:nvSpPr>
          <p:cNvPr id="28675" name="Rectangle 3"/>
          <p:cNvSpPr>
            <a:spLocks noGrp="1" noChangeArrowheads="1"/>
          </p:cNvSpPr>
          <p:nvPr>
            <p:ph type="body" idx="1"/>
          </p:nvPr>
        </p:nvSpPr>
        <p:spPr/>
        <p:txBody>
          <a:bodyPr/>
          <a:lstStyle/>
          <a:p>
            <a:r>
              <a:rPr lang="ar-SA" b="1">
                <a:cs typeface="Simplified Arabic" pitchFamily="18" charset="-78"/>
              </a:rPr>
              <a:t>يجب ان تحاط اطواق النجاة بسدادات مثبتة باحكام كما يجب ان يوجد طوق نجاة واحد علي الاقل في كل جانب بالسفينة متصل بحبل نجاة لا يقل طولة عن 15 قامة </a:t>
            </a:r>
            <a:endParaRPr lang="ar-SA" b="1">
              <a:cs typeface="Times New Roman" pitchFamily="18" charset="0"/>
            </a:endParaRPr>
          </a:p>
          <a:p>
            <a:r>
              <a:rPr lang="ar-SA" b="1">
                <a:cs typeface="Simplified Arabic" pitchFamily="18" charset="-78"/>
              </a:rPr>
              <a:t>يجب ان يكون علي الاقل نصف عدد اطواق النجاة مجهزا بانوار تضىء ذاتيا بشرط الا يقل العدد عن ستة اطواق مجهزة بهذة الانوار اذا كانت سفينة ركاب</a:t>
            </a:r>
            <a:endParaRPr lang="ar-SA" b="1">
              <a:cs typeface="Times New Roman" pitchFamily="18" charset="0"/>
            </a:endParaRPr>
          </a:p>
          <a:p>
            <a:r>
              <a:rPr lang="ar-SA" b="1">
                <a:cs typeface="Simplified Arabic" pitchFamily="18" charset="-78"/>
              </a:rPr>
              <a:t>لا يجب ان تنطفيء الانوار التي تضيء ذاتيا في الماء وان يكون في مقدورها ان تطل مضيئة لمدة 45 دقيقة </a:t>
            </a:r>
            <a:endParaRPr lang="ar-SA" b="1">
              <a:cs typeface="Times New Roman" pitchFamily="18" charset="0"/>
            </a:endParaRPr>
          </a:p>
          <a:p>
            <a:endParaRPr 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algn="ctr"/>
            <a:r>
              <a:rPr lang="ar-SA">
                <a:latin typeface="Times New Roman" pitchFamily="18" charset="0"/>
              </a:rPr>
              <a:t>الشروط الواجب توافرها في قوارب و أطواق وعائمات النجاة علي ظهر السفينة</a:t>
            </a:r>
            <a:r>
              <a:rPr lang="ar-SA"/>
              <a:t> </a:t>
            </a:r>
            <a:endParaRPr lang="en-US"/>
          </a:p>
        </p:txBody>
      </p:sp>
      <p:sp>
        <p:nvSpPr>
          <p:cNvPr id="1027" name="Rectangle 3"/>
          <p:cNvSpPr>
            <a:spLocks noGrp="1" noChangeArrowheads="1"/>
          </p:cNvSpPr>
          <p:nvPr>
            <p:ph type="body" idx="1"/>
          </p:nvPr>
        </p:nvSpPr>
        <p:spPr>
          <a:xfrm>
            <a:off x="914400" y="2362200"/>
            <a:ext cx="7848600" cy="3733800"/>
          </a:xfrm>
        </p:spPr>
        <p:txBody>
          <a:bodyPr/>
          <a:lstStyle/>
          <a:p>
            <a:pPr>
              <a:lnSpc>
                <a:spcPct val="90000"/>
              </a:lnSpc>
              <a:buFont typeface="Wingdings" pitchFamily="2" charset="2"/>
              <a:buNone/>
            </a:pPr>
            <a:r>
              <a:rPr lang="ar-SA" sz="2400" b="1">
                <a:latin typeface="Times New Roman" pitchFamily="18" charset="0"/>
                <a:cs typeface="Times New Roman" pitchFamily="18" charset="0"/>
              </a:rPr>
              <a:t>           </a:t>
            </a:r>
            <a:r>
              <a:rPr lang="ar-SA" sz="2400" b="1">
                <a:cs typeface="Simplified Arabic" pitchFamily="18" charset="-78"/>
              </a:rPr>
              <a:t>يجب ان تكون قوارب و أطواق النجاة وعائمات النجاة في حالة الاستعداد الدائم لاستخدامها في ظروف الطوارئ </a:t>
            </a:r>
            <a:endParaRPr lang="ar-SA" sz="2400" b="1">
              <a:cs typeface="Times New Roman" pitchFamily="18" charset="0"/>
            </a:endParaRPr>
          </a:p>
          <a:p>
            <a:pPr>
              <a:lnSpc>
                <a:spcPct val="90000"/>
              </a:lnSpc>
              <a:buFont typeface="Wingdings" pitchFamily="2" charset="2"/>
              <a:buNone/>
            </a:pPr>
            <a:r>
              <a:rPr lang="ar-SA" sz="2400" b="1">
                <a:latin typeface="Times New Roman" pitchFamily="18" charset="0"/>
                <a:cs typeface="Times New Roman" pitchFamily="18" charset="0"/>
              </a:rPr>
              <a:t>       </a:t>
            </a:r>
            <a:r>
              <a:rPr lang="ar-SA" sz="2400" b="1">
                <a:cs typeface="Simplified Arabic" pitchFamily="18" charset="-78"/>
              </a:rPr>
              <a:t>وحتى قوارب النجاة تكون وعائمات النجاة أجهزه الطفو مستعدة دائما يجب الالتزام بما يلي</a:t>
            </a:r>
            <a:r>
              <a:rPr lang="ar-SA" sz="2400">
                <a:cs typeface="Simplified Arabic" pitchFamily="18" charset="-78"/>
              </a:rPr>
              <a:t> :</a:t>
            </a:r>
            <a:endParaRPr lang="ar-SA" sz="2400">
              <a:cs typeface="Times New Roman" pitchFamily="18" charset="0"/>
            </a:endParaRPr>
          </a:p>
          <a:p>
            <a:pPr>
              <a:lnSpc>
                <a:spcPct val="90000"/>
              </a:lnSpc>
              <a:buFont typeface="Wingdings" pitchFamily="2" charset="2"/>
              <a:buNone/>
            </a:pPr>
            <a:r>
              <a:rPr lang="ar-SA" sz="2400">
                <a:cs typeface="Simplified Arabic" pitchFamily="18" charset="-78"/>
              </a:rPr>
              <a:t>1</a:t>
            </a:r>
            <a:r>
              <a:rPr lang="ar-SA" sz="2400">
                <a:latin typeface="Times New Roman" pitchFamily="18" charset="0"/>
                <a:cs typeface="Times New Roman" pitchFamily="18" charset="0"/>
              </a:rPr>
              <a:t>    </a:t>
            </a:r>
            <a:r>
              <a:rPr lang="ar-SA" sz="2400">
                <a:cs typeface="Simplified Arabic" pitchFamily="18" charset="-78"/>
              </a:rPr>
              <a:t>يجب أن تكون مجهزة للإنزال إلى الماء بسلام وبسرعة حتى في الظروف غير المواتية من حيث الميل الطولي وحتى 15 درجة ميل عرض</a:t>
            </a:r>
            <a:endParaRPr lang="ar-SA" sz="2400">
              <a:cs typeface="Times New Roman" pitchFamily="18" charset="0"/>
            </a:endParaRPr>
          </a:p>
          <a:p>
            <a:pPr>
              <a:lnSpc>
                <a:spcPct val="90000"/>
              </a:lnSpc>
              <a:buFont typeface="Wingdings" pitchFamily="2" charset="2"/>
              <a:buNone/>
            </a:pPr>
            <a:r>
              <a:rPr lang="ar-SA" sz="2400">
                <a:cs typeface="Simplified Arabic" pitchFamily="18" charset="-78"/>
              </a:rPr>
              <a:t>2</a:t>
            </a:r>
            <a:r>
              <a:rPr lang="ar-SA" sz="2400">
                <a:latin typeface="Times New Roman" pitchFamily="18" charset="0"/>
                <a:cs typeface="Times New Roman" pitchFamily="18" charset="0"/>
              </a:rPr>
              <a:t>  </a:t>
            </a:r>
            <a:r>
              <a:rPr lang="ar-SA" sz="2400">
                <a:cs typeface="Simplified Arabic" pitchFamily="18" charset="-78"/>
              </a:rPr>
              <a:t>ان يكون من الممكن تنفيذ عملية النزول في قوارب و عوامات النجاة بسرعة ونظام</a:t>
            </a:r>
          </a:p>
          <a:p>
            <a:pPr>
              <a:lnSpc>
                <a:spcPct val="90000"/>
              </a:lnSpc>
              <a:buFont typeface="Wingdings" pitchFamily="2" charset="2"/>
              <a:buNone/>
            </a:pPr>
            <a:r>
              <a:rPr lang="ar-SA" sz="2400">
                <a:cs typeface="Simplified Arabic" pitchFamily="18" charset="-78"/>
              </a:rPr>
              <a:t>   يكون ترتيب كل من قوارب النجاة وعوامات النجاة وأجهزة الطفو بحيث لا يؤثر اى منها علي استخدام الاخر</a:t>
            </a:r>
            <a:endParaRPr lang="en-US" sz="2400">
              <a:cs typeface="Simplified Arabic" pitchFamily="18"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ar-SA">
                <a:latin typeface="Times New Roman" pitchFamily="18" charset="0"/>
              </a:rPr>
              <a:t>مواصفات وخواص اطواق النجاة</a:t>
            </a:r>
            <a:endParaRPr lang="en-US">
              <a:latin typeface="Times New Roman" pitchFamily="18" charset="0"/>
            </a:endParaRPr>
          </a:p>
        </p:txBody>
      </p:sp>
      <p:sp>
        <p:nvSpPr>
          <p:cNvPr id="29699" name="Rectangle 3"/>
          <p:cNvSpPr>
            <a:spLocks noGrp="1" noChangeArrowheads="1"/>
          </p:cNvSpPr>
          <p:nvPr>
            <p:ph type="body" idx="1"/>
          </p:nvPr>
        </p:nvSpPr>
        <p:spPr/>
        <p:txBody>
          <a:bodyPr/>
          <a:lstStyle/>
          <a:p>
            <a:r>
              <a:rPr lang="ar-SA" b="1">
                <a:cs typeface="Simplified Arabic" pitchFamily="18" charset="-78"/>
              </a:rPr>
              <a:t>يجب ان توضع جميع اطواق النجاة بحيث تكون وقت اللزوم في متناول جميع الاشخاص الموجودين بالسفينة كما يجب ان يجهز</a:t>
            </a:r>
          </a:p>
          <a:p>
            <a:r>
              <a:rPr lang="ar-SA" b="1">
                <a:cs typeface="Simplified Arabic" pitchFamily="18" charset="-78"/>
              </a:rPr>
              <a:t> اثنان على الاقل من الاطواق التى تضىء ذاتيا باشارة دخان كافية تطلق تلقائيا دخانا لفترة لا تقل عن 15 دقيقة</a:t>
            </a:r>
            <a:endParaRPr lang="ar-SA" b="1">
              <a:cs typeface="Times New Roman" pitchFamily="18" charset="0"/>
            </a:endParaRPr>
          </a:p>
          <a:p>
            <a:r>
              <a:rPr lang="ar-SA" b="1">
                <a:latin typeface="Times New Roman" pitchFamily="18" charset="0"/>
              </a:rPr>
              <a:t>يجب دائما ان تكون اطواق النجاة سريعة حل وان لا تكون باية مثبتة</a:t>
            </a:r>
            <a:endParaRPr lang="en-US" b="1">
              <a:latin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ar-SA" i="1">
                <a:latin typeface="Times New Roman" pitchFamily="18" charset="0"/>
              </a:rPr>
              <a:t>عدد الأطواق النجاة المطلوب تواجده بسفن الركاب والبضائع</a:t>
            </a:r>
            <a:r>
              <a:rPr lang="ar-SA"/>
              <a:t> </a:t>
            </a:r>
            <a:endParaRPr lang="en-US"/>
          </a:p>
        </p:txBody>
      </p:sp>
      <p:sp>
        <p:nvSpPr>
          <p:cNvPr id="33795" name="Rectangle 3"/>
          <p:cNvSpPr>
            <a:spLocks noGrp="1" noChangeArrowheads="1"/>
          </p:cNvSpPr>
          <p:nvPr>
            <p:ph type="body" idx="1"/>
          </p:nvPr>
        </p:nvSpPr>
        <p:spPr/>
        <p:txBody>
          <a:bodyPr/>
          <a:lstStyle/>
          <a:p>
            <a:r>
              <a:rPr lang="ar-SA">
                <a:latin typeface="Times New Roman" pitchFamily="18" charset="0"/>
                <a:cs typeface="Simplified Arabic" pitchFamily="18" charset="-78"/>
              </a:rPr>
              <a:t>يتوقف ذلك علي طول السفينة ويجب الا يقل عن 8 ويصل الي 30 في بعض السفن </a:t>
            </a:r>
          </a:p>
          <a:p>
            <a:r>
              <a:rPr lang="ar-SA">
                <a:latin typeface="Times New Roman" pitchFamily="18" charset="0"/>
                <a:cs typeface="Simplified Arabic" pitchFamily="18" charset="-78"/>
              </a:rPr>
              <a:t>اما سفن البضائع فيجب الا يقل عدد الاطواق بها عن 8 اطواق </a:t>
            </a:r>
            <a:endParaRPr lang="en-US">
              <a:latin typeface="Times New Roman" pitchFamily="18" charset="0"/>
              <a:cs typeface="Simplified Arabic" pitchFamily="18" charset="-7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51" name="Group 35"/>
          <p:cNvGraphicFramePr>
            <a:graphicFrameLocks noGrp="1"/>
          </p:cNvGraphicFramePr>
          <p:nvPr/>
        </p:nvGraphicFramePr>
        <p:xfrm>
          <a:off x="1600200" y="2286000"/>
          <a:ext cx="6477000" cy="4572000"/>
        </p:xfrm>
        <a:graphic>
          <a:graphicData uri="http://schemas.openxmlformats.org/drawingml/2006/table">
            <a:tbl>
              <a:tblPr rtl="1"/>
              <a:tblGrid>
                <a:gridCol w="3238500"/>
                <a:gridCol w="3238500"/>
              </a:tblGrid>
              <a:tr h="762000">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Times New Roman (Arabic)" charset="0"/>
                        </a:rPr>
                        <a:t>طول السفينة</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Times New Roman (Arabic)" charset="0"/>
                        </a:rPr>
                        <a:t>عدد أطواق النجاة</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62000">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Simplified Arabic" pitchFamily="18" charset="-78"/>
                        </a:rPr>
                        <a:t>اقل من 61</a:t>
                      </a:r>
                      <a:r>
                        <a:rPr kumimoji="0" lang="ar-SA" sz="2800" b="1" i="0" u="none" strike="noStrike" cap="none" normalizeH="0" baseline="0" smtClean="0">
                          <a:ln>
                            <a:noFill/>
                          </a:ln>
                          <a:solidFill>
                            <a:schemeClr val="tx1"/>
                          </a:solidFill>
                          <a:effectLst/>
                          <a:latin typeface="Times New Roman" pitchFamily="18" charset="0"/>
                          <a:cs typeface="Times New Roman (Arabic)" charset="0"/>
                        </a:rPr>
                        <a:t> متر</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Simplified Arabic" pitchFamily="18" charset="-78"/>
                        </a:rPr>
                        <a:t>8</a:t>
                      </a:r>
                      <a:r>
                        <a:rPr kumimoji="0" lang="ar-SA" sz="2800" b="1" i="0" u="none" strike="noStrike" cap="none" normalizeH="0" baseline="0" smtClean="0">
                          <a:ln>
                            <a:noFill/>
                          </a:ln>
                          <a:solidFill>
                            <a:schemeClr val="tx1"/>
                          </a:solidFill>
                          <a:effectLst/>
                          <a:latin typeface="Times New Roman" pitchFamily="18" charset="0"/>
                          <a:cs typeface="Times New Roman (Arabic)" charset="0"/>
                        </a:rPr>
                        <a:t> علي الأقل</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62000">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Simplified Arabic" pitchFamily="18" charset="-78"/>
                        </a:rPr>
                        <a:t>61 الي 122</a:t>
                      </a:r>
                      <a:r>
                        <a:rPr kumimoji="0" lang="ar-SA" sz="2800" b="1" i="0" u="none" strike="noStrike" cap="none" normalizeH="0" baseline="0" smtClean="0">
                          <a:ln>
                            <a:noFill/>
                          </a:ln>
                          <a:solidFill>
                            <a:schemeClr val="tx1"/>
                          </a:solidFill>
                          <a:effectLst/>
                          <a:latin typeface="Times New Roman" pitchFamily="18" charset="0"/>
                          <a:cs typeface="Times New Roman (Arabic)" charset="0"/>
                        </a:rPr>
                        <a:t> متر</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Simplified Arabic" pitchFamily="18" charset="-78"/>
                        </a:rPr>
                        <a:t>12</a:t>
                      </a:r>
                      <a:r>
                        <a:rPr kumimoji="0" lang="ar-SA" sz="2800" b="1" i="0" u="none" strike="noStrike" cap="none" normalizeH="0" baseline="0" smtClean="0">
                          <a:ln>
                            <a:noFill/>
                          </a:ln>
                          <a:solidFill>
                            <a:schemeClr val="tx1"/>
                          </a:solidFill>
                          <a:effectLst/>
                          <a:latin typeface="Times New Roman" pitchFamily="18" charset="0"/>
                          <a:cs typeface="Times New Roman (Arabic)" charset="0"/>
                        </a:rPr>
                        <a:t>علي الأقل</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62000">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Simplified Arabic" pitchFamily="18" charset="-78"/>
                        </a:rPr>
                        <a:t>122 الي183</a:t>
                      </a:r>
                      <a:r>
                        <a:rPr kumimoji="0" lang="ar-SA" sz="2800" b="1" i="0" u="none" strike="noStrike" cap="none" normalizeH="0" baseline="0" smtClean="0">
                          <a:ln>
                            <a:noFill/>
                          </a:ln>
                          <a:solidFill>
                            <a:schemeClr val="tx1"/>
                          </a:solidFill>
                          <a:effectLst/>
                          <a:latin typeface="Times New Roman" pitchFamily="18" charset="0"/>
                          <a:cs typeface="Times New Roman (Arabic)" charset="0"/>
                        </a:rPr>
                        <a:t> متر</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Simplified Arabic" pitchFamily="18" charset="-78"/>
                        </a:rPr>
                        <a:t>18</a:t>
                      </a:r>
                      <a:r>
                        <a:rPr kumimoji="0" lang="ar-SA" sz="2800" b="1" i="0" u="none" strike="noStrike" cap="none" normalizeH="0" baseline="0" smtClean="0">
                          <a:ln>
                            <a:noFill/>
                          </a:ln>
                          <a:solidFill>
                            <a:schemeClr val="tx1"/>
                          </a:solidFill>
                          <a:effectLst/>
                          <a:latin typeface="Times New Roman" pitchFamily="18" charset="0"/>
                          <a:cs typeface="Times New Roman (Arabic)" charset="0"/>
                        </a:rPr>
                        <a:t>علي الأقل</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62000">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Simplified Arabic" pitchFamily="18" charset="-78"/>
                        </a:rPr>
                        <a:t>183 الي 244</a:t>
                      </a:r>
                      <a:r>
                        <a:rPr kumimoji="0" lang="ar-SA" sz="2800" b="1" i="0" u="none" strike="noStrike" cap="none" normalizeH="0" baseline="0" smtClean="0">
                          <a:ln>
                            <a:noFill/>
                          </a:ln>
                          <a:solidFill>
                            <a:schemeClr val="tx1"/>
                          </a:solidFill>
                          <a:effectLst/>
                          <a:latin typeface="Times New Roman" pitchFamily="18" charset="0"/>
                          <a:cs typeface="Times New Roman (Arabic)" charset="0"/>
                        </a:rPr>
                        <a:t> متر</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Simplified Arabic" pitchFamily="18" charset="-78"/>
                        </a:rPr>
                        <a:t>24</a:t>
                      </a:r>
                      <a:r>
                        <a:rPr kumimoji="0" lang="ar-SA" sz="2800" b="1" i="0" u="none" strike="noStrike" cap="none" normalizeH="0" baseline="0" smtClean="0">
                          <a:ln>
                            <a:noFill/>
                          </a:ln>
                          <a:solidFill>
                            <a:schemeClr val="tx1"/>
                          </a:solidFill>
                          <a:effectLst/>
                          <a:latin typeface="Times New Roman" pitchFamily="18" charset="0"/>
                          <a:cs typeface="Times New Roman (Arabic)" charset="0"/>
                        </a:rPr>
                        <a:t>علي الأقل</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62000">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Simplified Arabic" pitchFamily="18" charset="-78"/>
                        </a:rPr>
                        <a:t>244</a:t>
                      </a:r>
                      <a:r>
                        <a:rPr kumimoji="0" lang="ar-SA" sz="2800" b="1" i="0" u="none" strike="noStrike" cap="none" normalizeH="0" baseline="0" smtClean="0">
                          <a:ln>
                            <a:noFill/>
                          </a:ln>
                          <a:solidFill>
                            <a:schemeClr val="tx1"/>
                          </a:solidFill>
                          <a:effectLst/>
                          <a:latin typeface="Times New Roman" pitchFamily="18" charset="0"/>
                          <a:cs typeface="Times New Roman (Arabic)" charset="0"/>
                        </a:rPr>
                        <a:t> فاكثر</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0" u="none" strike="noStrike" cap="none" normalizeH="0" baseline="0" smtClean="0">
                          <a:ln>
                            <a:noFill/>
                          </a:ln>
                          <a:solidFill>
                            <a:schemeClr val="tx1"/>
                          </a:solidFill>
                          <a:effectLst/>
                          <a:latin typeface="Times New Roman" pitchFamily="18" charset="0"/>
                          <a:cs typeface="Simplified Arabic" pitchFamily="18" charset="-78"/>
                        </a:rPr>
                        <a:t>30</a:t>
                      </a:r>
                      <a:r>
                        <a:rPr kumimoji="0" lang="ar-SA" sz="2800" b="1" i="0" u="none" strike="noStrike" cap="none" normalizeH="0" baseline="0" smtClean="0">
                          <a:ln>
                            <a:noFill/>
                          </a:ln>
                          <a:solidFill>
                            <a:schemeClr val="tx1"/>
                          </a:solidFill>
                          <a:effectLst/>
                          <a:latin typeface="Times New Roman" pitchFamily="18" charset="0"/>
                          <a:cs typeface="Times New Roman (Arabic)" charset="0"/>
                        </a:rPr>
                        <a:t>علي الأقل</a:t>
                      </a:r>
                      <a:r>
                        <a:rPr kumimoji="0" lang="ar-SA" sz="2800" b="1" i="0" u="none" strike="noStrike" cap="none" normalizeH="0" baseline="0" smtClean="0">
                          <a:ln>
                            <a:noFill/>
                          </a:ln>
                          <a:solidFill>
                            <a:schemeClr val="tx1"/>
                          </a:solidFill>
                          <a:effectLst/>
                          <a:latin typeface="Arial" pitchFamily="34" charset="0"/>
                          <a:cs typeface="Times New Roman (Arabic)" charset="0"/>
                        </a:rPr>
                        <a:t> </a:t>
                      </a:r>
                      <a:endParaRPr kumimoji="0" lang="en-US" sz="2800" b="1" i="0" u="none" strike="noStrike" cap="none" normalizeH="0" baseline="0" smtClean="0">
                        <a:ln>
                          <a:noFill/>
                        </a:ln>
                        <a:solidFill>
                          <a:schemeClr val="tx1"/>
                        </a:solidFill>
                        <a:effectLst/>
                        <a:latin typeface="Arial" pitchFamily="34" charset="0"/>
                        <a:cs typeface="Times New Roman (Arabic)"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34858" name="Group 42"/>
          <p:cNvGraphicFramePr>
            <a:graphicFrameLocks noGrp="1"/>
          </p:cNvGraphicFramePr>
          <p:nvPr/>
        </p:nvGraphicFramePr>
        <p:xfrm>
          <a:off x="2514600" y="609600"/>
          <a:ext cx="4343400" cy="1219200"/>
        </p:xfrm>
        <a:graphic>
          <a:graphicData uri="http://schemas.openxmlformats.org/drawingml/2006/table">
            <a:tbl>
              <a:tblPr rtl="1"/>
              <a:tblGrid>
                <a:gridCol w="4343400"/>
              </a:tblGrid>
              <a:tr h="1219200">
                <a:tc>
                  <a:txBody>
                    <a:bodyPr/>
                    <a:lstStyle/>
                    <a:p>
                      <a:pPr marL="0" marR="0" lvl="0" indent="0" algn="ctr" defTabSz="914400" rtl="1"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ar-SA" sz="2800" b="1" i="1" u="none" strike="noStrike" cap="none" normalizeH="0" baseline="0" smtClean="0">
                          <a:ln>
                            <a:noFill/>
                          </a:ln>
                          <a:solidFill>
                            <a:schemeClr val="tx1"/>
                          </a:solidFill>
                          <a:effectLst/>
                          <a:latin typeface="Times New Roman" pitchFamily="18" charset="0"/>
                          <a:cs typeface="Times New Roman (Arabic)" charset="0"/>
                        </a:rPr>
                        <a:t>عدد الأطواق النجاة المطلوب تواجده بسفن الركاب والبضائع</a:t>
                      </a:r>
                      <a:r>
                        <a:rPr kumimoji="0" lang="ar-SA" sz="2800" b="0" i="0" u="none" strike="noStrike" cap="none" normalizeH="0" baseline="0" smtClean="0">
                          <a:ln>
                            <a:noFill/>
                          </a:ln>
                          <a:solidFill>
                            <a:schemeClr val="tx1"/>
                          </a:solidFill>
                          <a:effectLst/>
                          <a:latin typeface="Arial" pitchFamily="34" charset="0"/>
                          <a:cs typeface="Times New Roman (Arabic)" charset="0"/>
                        </a:rPr>
                        <a:t> </a:t>
                      </a:r>
                      <a:endParaRPr kumimoji="0" lang="en-US" sz="2800" b="0" i="0" u="none" strike="noStrike" cap="none" normalizeH="0" baseline="0" smtClean="0">
                        <a:ln>
                          <a:noFill/>
                        </a:ln>
                        <a:solidFill>
                          <a:schemeClr val="tx1"/>
                        </a:solidFill>
                        <a:effectLst/>
                        <a:latin typeface="Arial" pitchFamily="34" charset="0"/>
                        <a:cs typeface="Times New Roman (Arabic)" charset="0"/>
                      </a:endParaRPr>
                    </a:p>
                  </a:txBody>
                  <a:tcPr horzOverflow="overflow">
                    <a:lnL w="76200" cap="flat" cmpd="sng" algn="ctr">
                      <a:solidFill>
                        <a:schemeClr val="tx1"/>
                      </a:solidFill>
                      <a:prstDash val="lgDash"/>
                      <a:miter lim="800000"/>
                      <a:headEnd type="none" w="med" len="med"/>
                      <a:tailEnd type="none" w="med" len="med"/>
                    </a:lnL>
                    <a:lnR w="76200" cap="flat" cmpd="sng" algn="ctr">
                      <a:solidFill>
                        <a:schemeClr val="tx1"/>
                      </a:solidFill>
                      <a:prstDash val="lgDash"/>
                      <a:miter lim="800000"/>
                      <a:headEnd type="none" w="med" len="med"/>
                      <a:tailEnd type="none" w="med" len="med"/>
                    </a:lnR>
                    <a:lnT w="76200" cap="flat" cmpd="sng" algn="ctr">
                      <a:solidFill>
                        <a:schemeClr val="tx1"/>
                      </a:solidFill>
                      <a:prstDash val="lgDash"/>
                      <a:miter lim="800000"/>
                      <a:headEnd type="none" w="med" len="med"/>
                      <a:tailEnd type="none" w="med" len="med"/>
                    </a:lnT>
                    <a:lnB w="76200" cap="flat" cmpd="sng" algn="ctr">
                      <a:solidFill>
                        <a:schemeClr val="tx1"/>
                      </a:solidFill>
                      <a:prstDash val="lgDash"/>
                      <a:miter lim="800000"/>
                      <a:headEnd type="none" w="med" len="med"/>
                      <a:tailEnd type="none" w="med" len="med"/>
                    </a:lnB>
                    <a:lnTlToBr>
                      <a:noFill/>
                    </a:lnTlToBr>
                    <a:lnBlToTr>
                      <a:noFill/>
                    </a:lnBlToTr>
                    <a:no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ar-SA">
                <a:latin typeface="Times New Roman" pitchFamily="18" charset="0"/>
              </a:rPr>
              <a:t>احزمة النجاة</a:t>
            </a:r>
            <a:r>
              <a:rPr lang="ar-SA"/>
              <a:t> </a:t>
            </a:r>
            <a:endParaRPr lang="en-US"/>
          </a:p>
        </p:txBody>
      </p:sp>
      <p:sp>
        <p:nvSpPr>
          <p:cNvPr id="30723" name="Rectangle 3"/>
          <p:cNvSpPr>
            <a:spLocks noGrp="1" noChangeArrowheads="1"/>
          </p:cNvSpPr>
          <p:nvPr>
            <p:ph type="body" idx="1"/>
          </p:nvPr>
        </p:nvSpPr>
        <p:spPr/>
        <p:txBody>
          <a:bodyPr/>
          <a:lstStyle/>
          <a:p>
            <a:pPr>
              <a:lnSpc>
                <a:spcPct val="90000"/>
              </a:lnSpc>
            </a:pPr>
            <a:r>
              <a:rPr lang="ar-SA" sz="2400" b="1">
                <a:solidFill>
                  <a:schemeClr val="accent1"/>
                </a:solidFill>
                <a:cs typeface="Simplified Arabic" pitchFamily="18" charset="-78"/>
              </a:rPr>
              <a:t>يجب ان تحمل السفينة لكل شخص فيها حزام نجاة من طراز معتمد وفي حالتة عدم تناسبها مع الاطفال يجب اضافة عدد كاف من احزمه النجاه مناسب للاطفال</a:t>
            </a:r>
          </a:p>
          <a:p>
            <a:pPr>
              <a:lnSpc>
                <a:spcPct val="90000"/>
              </a:lnSpc>
            </a:pPr>
            <a:r>
              <a:rPr lang="ar-SA" sz="2400" b="1">
                <a:solidFill>
                  <a:schemeClr val="accent1"/>
                </a:solidFill>
                <a:cs typeface="Simplified Arabic" pitchFamily="18" charset="-78"/>
              </a:rPr>
              <a:t> يجوز السماح لاستخدام احزمة النجاة التى تعتمد علي النفخ لاطقم جميع السفن الا الركاب والناقلات مع مراعاة الاتى:</a:t>
            </a:r>
            <a:endParaRPr lang="ar-SA" sz="2400" b="1">
              <a:solidFill>
                <a:schemeClr val="accent1"/>
              </a:solidFill>
              <a:cs typeface="Times New Roman" pitchFamily="18" charset="0"/>
            </a:endParaRPr>
          </a:p>
          <a:p>
            <a:pPr>
              <a:lnSpc>
                <a:spcPct val="90000"/>
              </a:lnSpc>
            </a:pPr>
            <a:r>
              <a:rPr lang="ar-SA" sz="2400" b="1">
                <a:solidFill>
                  <a:schemeClr val="accent1"/>
                </a:solidFill>
                <a:cs typeface="Simplified Arabic" pitchFamily="18" charset="-78"/>
              </a:rPr>
              <a:t>ان تكون من قسمين  ينفخان وان يكونا مستقلين تماما</a:t>
            </a:r>
            <a:endParaRPr lang="ar-SA" sz="2400" b="1">
              <a:solidFill>
                <a:schemeClr val="accent1"/>
              </a:solidFill>
              <a:cs typeface="Times New Roman" pitchFamily="18" charset="0"/>
            </a:endParaRPr>
          </a:p>
          <a:p>
            <a:pPr>
              <a:lnSpc>
                <a:spcPct val="90000"/>
              </a:lnSpc>
            </a:pPr>
            <a:r>
              <a:rPr lang="ar-SA" sz="2400" b="1">
                <a:solidFill>
                  <a:schemeClr val="accent1"/>
                </a:solidFill>
                <a:cs typeface="Simplified Arabic" pitchFamily="18" charset="-78"/>
              </a:rPr>
              <a:t>تجهز للنفخ بالفم  وباي وسيلة ميكانيكية</a:t>
            </a:r>
            <a:endParaRPr lang="ar-SA" sz="2400" b="1">
              <a:solidFill>
                <a:schemeClr val="accent1"/>
              </a:solidFill>
              <a:cs typeface="Times New Roman" pitchFamily="18" charset="0"/>
            </a:endParaRPr>
          </a:p>
          <a:p>
            <a:pPr>
              <a:lnSpc>
                <a:spcPct val="90000"/>
              </a:lnSpc>
            </a:pPr>
            <a:r>
              <a:rPr lang="ar-SA" sz="2400" b="1">
                <a:solidFill>
                  <a:schemeClr val="accent1"/>
                </a:solidFill>
                <a:latin typeface="Times New Roman" pitchFamily="18" charset="0"/>
                <a:cs typeface="Simplified Arabic" pitchFamily="18" charset="-78"/>
              </a:rPr>
              <a:t>تودع الاحزمة بحيث يمكن الوصول اليها بسهواة ويميز مكانها بعلامات ظاهرة</a:t>
            </a:r>
            <a:r>
              <a:rPr lang="ar-SA" sz="2400" b="1">
                <a:solidFill>
                  <a:schemeClr val="accent1"/>
                </a:solidFill>
                <a:cs typeface="Simplified Arabic" pitchFamily="18" charset="-78"/>
              </a:rPr>
              <a:t> </a:t>
            </a:r>
            <a:endParaRPr lang="ar-SA" sz="2400" b="1">
              <a:solidFill>
                <a:schemeClr val="accent1"/>
              </a:solidFill>
              <a:cs typeface="Times New Roman" pitchFamily="18" charset="0"/>
            </a:endParaRPr>
          </a:p>
          <a:p>
            <a:pPr>
              <a:lnSpc>
                <a:spcPct val="90000"/>
              </a:lnSpc>
            </a:pPr>
            <a:r>
              <a:rPr lang="ar-SA" sz="2400" b="1">
                <a:solidFill>
                  <a:schemeClr val="accent1"/>
                </a:solidFill>
                <a:latin typeface="Times New Roman" pitchFamily="18" charset="0"/>
                <a:cs typeface="Simplified Arabic" pitchFamily="18" charset="-78"/>
              </a:rPr>
              <a:t>يجب توافر عدد من الاحزمة الضافية يساوي 5% من مجموع الاشخاص </a:t>
            </a:r>
            <a:endParaRPr lang="en-US" sz="2400" b="1">
              <a:solidFill>
                <a:schemeClr val="accent1"/>
              </a:solidFill>
              <a:latin typeface="Times New Roman" pitchFamily="18" charset="0"/>
              <a:cs typeface="Simplified Arabic" pitchFamily="18"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ar-SA">
                <a:latin typeface="Times New Roman" pitchFamily="18" charset="0"/>
              </a:rPr>
              <a:t>المواصفات التى يجب توافرها في احزمة النجاة</a:t>
            </a:r>
            <a:endParaRPr lang="en-US">
              <a:latin typeface="Times New Roman" pitchFamily="18" charset="0"/>
            </a:endParaRPr>
          </a:p>
        </p:txBody>
      </p:sp>
      <p:sp>
        <p:nvSpPr>
          <p:cNvPr id="31747" name="Rectangle 3"/>
          <p:cNvSpPr>
            <a:spLocks noGrp="1" noChangeArrowheads="1"/>
          </p:cNvSpPr>
          <p:nvPr>
            <p:ph type="body" idx="1"/>
          </p:nvPr>
        </p:nvSpPr>
        <p:spPr/>
        <p:txBody>
          <a:bodyPr/>
          <a:lstStyle/>
          <a:p>
            <a:r>
              <a:rPr lang="ar-SA">
                <a:cs typeface="Simplified Arabic" pitchFamily="18" charset="-78"/>
              </a:rPr>
              <a:t>يجب ان تظل طافية في المياه العذبة 24 ساعة وهي محملة بثقل من الحديد 16.5 رطلا 7.5كجم</a:t>
            </a:r>
            <a:endParaRPr lang="ar-SA">
              <a:cs typeface="Times New Roman" pitchFamily="18" charset="0"/>
            </a:endParaRPr>
          </a:p>
          <a:p>
            <a:r>
              <a:rPr lang="ar-SA">
                <a:cs typeface="Simplified Arabic" pitchFamily="18" charset="-78"/>
              </a:rPr>
              <a:t>يجب ان تكون مصنوعة باتقان </a:t>
            </a:r>
            <a:endParaRPr lang="ar-SA">
              <a:cs typeface="Times New Roman" pitchFamily="18" charset="0"/>
            </a:endParaRPr>
          </a:p>
          <a:p>
            <a:r>
              <a:rPr lang="ar-SA">
                <a:cs typeface="Simplified Arabic" pitchFamily="18" charset="-78"/>
              </a:rPr>
              <a:t>يجب  ان يكون صنعها بطريقة تحد بقدر الامكان من خطر ارتدائها بطريقة الخطاء ويمكن ارتدائها من كلتا الجهتين</a:t>
            </a:r>
            <a:endParaRPr lang="ar-SA">
              <a:cs typeface="Times New Roman" pitchFamily="18" charset="0"/>
            </a:endParaRPr>
          </a:p>
          <a:p>
            <a:r>
              <a:rPr lang="ar-SA">
                <a:latin typeface="Times New Roman" pitchFamily="18" charset="0"/>
              </a:rPr>
              <a:t>يجب ان تسند الراس فى حاله فقد الوعي ليظل وجة مرفوع فوق سطح المياة والجسم منحنيا الي الخلف</a:t>
            </a:r>
            <a:r>
              <a:rPr lang="ar-SA"/>
              <a:t> </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ar-SA">
                <a:latin typeface="Times New Roman" pitchFamily="18" charset="0"/>
              </a:rPr>
              <a:t>المواصفات التى يجب توافرها في احزمة النجاة</a:t>
            </a:r>
            <a:endParaRPr lang="en-US">
              <a:latin typeface="Times New Roman" pitchFamily="18" charset="0"/>
            </a:endParaRPr>
          </a:p>
        </p:txBody>
      </p:sp>
      <p:sp>
        <p:nvSpPr>
          <p:cNvPr id="32771" name="Rectangle 3"/>
          <p:cNvSpPr>
            <a:spLocks noGrp="1" noChangeArrowheads="1"/>
          </p:cNvSpPr>
          <p:nvPr>
            <p:ph type="body" idx="1"/>
          </p:nvPr>
        </p:nvSpPr>
        <p:spPr/>
        <p:txBody>
          <a:bodyPr/>
          <a:lstStyle/>
          <a:p>
            <a:r>
              <a:rPr lang="ar-SA">
                <a:cs typeface="Simplified Arabic" pitchFamily="18" charset="-78"/>
              </a:rPr>
              <a:t>يجب ان يكون في مقدورها عند الوصول الجسم الى الماء ان تديرة الي وضع طاف سليم يميل الي الخلف</a:t>
            </a:r>
            <a:endParaRPr lang="ar-SA">
              <a:cs typeface="Times New Roman" pitchFamily="18" charset="0"/>
            </a:endParaRPr>
          </a:p>
          <a:p>
            <a:r>
              <a:rPr lang="ar-SA">
                <a:cs typeface="Simplified Arabic" pitchFamily="18" charset="-78"/>
              </a:rPr>
              <a:t>يجب الا تضار بالزيوت </a:t>
            </a:r>
            <a:endParaRPr lang="ar-SA">
              <a:cs typeface="Times New Roman" pitchFamily="18" charset="0"/>
            </a:endParaRPr>
          </a:p>
          <a:p>
            <a:r>
              <a:rPr lang="ar-SA">
                <a:cs typeface="Simplified Arabic" pitchFamily="18" charset="-78"/>
              </a:rPr>
              <a:t>ان يكون ذات لون عال لدرجة الرؤية</a:t>
            </a:r>
            <a:endParaRPr lang="ar-SA">
              <a:cs typeface="Times New Roman" pitchFamily="18" charset="0"/>
            </a:endParaRPr>
          </a:p>
          <a:p>
            <a:r>
              <a:rPr lang="ar-SA">
                <a:latin typeface="Times New Roman" pitchFamily="18" charset="0"/>
                <a:cs typeface="Simplified Arabic" pitchFamily="18" charset="-78"/>
              </a:rPr>
              <a:t>يجب الا تتاثر قوى طفو الحزام بعد الغمر في الماء العذب لمدة 24 ساعة بنسبة تزيد عن 5</a:t>
            </a:r>
            <a:r>
              <a:rPr lang="ar-SA">
                <a:latin typeface="Times New Roman" pitchFamily="18" charset="0"/>
              </a:rPr>
              <a:t>%</a:t>
            </a:r>
            <a:r>
              <a:rPr lang="ar-SA"/>
              <a:t> </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ar-SA">
                <a:latin typeface="Times New Roman" pitchFamily="18" charset="0"/>
              </a:rPr>
              <a:t>افضل الطرق لمغادرة الافراد للسفينة عند تركها</a:t>
            </a:r>
            <a:r>
              <a:rPr lang="ar-SA"/>
              <a:t> </a:t>
            </a:r>
            <a:endParaRPr lang="en-US"/>
          </a:p>
        </p:txBody>
      </p:sp>
      <p:sp>
        <p:nvSpPr>
          <p:cNvPr id="37891" name="Rectangle 3"/>
          <p:cNvSpPr>
            <a:spLocks noGrp="1" noChangeArrowheads="1"/>
          </p:cNvSpPr>
          <p:nvPr>
            <p:ph type="body" idx="1"/>
          </p:nvPr>
        </p:nvSpPr>
        <p:spPr/>
        <p:txBody>
          <a:bodyPr/>
          <a:lstStyle/>
          <a:p>
            <a:r>
              <a:rPr lang="ar-SA" sz="2400" b="1">
                <a:cs typeface="Simplified Arabic" pitchFamily="18" charset="-78"/>
              </a:rPr>
              <a:t>الافضل انزال القارب وبة نصف عدد حمولتة من الافراد (النساءو الاطفال وكبار السن) واستعمال سلم القارب وحبال لبقية الافراد وعلي الجميع ارتداء احزمة النجاة وملابس كاملة بقدر الامكان ويجب ان يترك القارب جانب السفينة فورا ويتخذ موقعا علي مسافة مناسبة و يكون جاهزا لالتقاط من ينزل البحر من السفينة</a:t>
            </a:r>
            <a:endParaRPr lang="ar-SA" sz="2400" b="1">
              <a:cs typeface="Times New Roman" pitchFamily="18" charset="0"/>
            </a:endParaRPr>
          </a:p>
          <a:p>
            <a:r>
              <a:rPr lang="ar-SA" sz="2400" b="1">
                <a:latin typeface="Times New Roman" pitchFamily="18" charset="0"/>
              </a:rPr>
              <a:t>يجب ان يقوم القارب بالمرور حول السفينة للبحث عن الناجين اللذين يسبحون والتقاطهم علي القوارب الاخري و ان زادت حمولتة عن المقرر لها في هذة الحالة يجب علي الافراد البقاء في الماء متمسكين بالسبح الخارجية للقارب</a:t>
            </a:r>
            <a:r>
              <a:rPr lang="ar-SA" sz="2400" b="1"/>
              <a:t> </a:t>
            </a:r>
            <a:endParaRPr lang="en-US" sz="2400" b="1"/>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ar-SA">
                <a:latin typeface="Times New Roman" pitchFamily="18" charset="0"/>
              </a:rPr>
              <a:t>اهم الاحتياطات التي يجب مراعتها عند القفز من السفينة الي الماء</a:t>
            </a:r>
            <a:r>
              <a:rPr lang="ar-SA"/>
              <a:t> </a:t>
            </a:r>
            <a:endParaRPr lang="en-US"/>
          </a:p>
        </p:txBody>
      </p:sp>
      <p:sp>
        <p:nvSpPr>
          <p:cNvPr id="38915" name="Rectangle 3"/>
          <p:cNvSpPr>
            <a:spLocks noGrp="1" noChangeArrowheads="1"/>
          </p:cNvSpPr>
          <p:nvPr>
            <p:ph type="body" idx="1"/>
          </p:nvPr>
        </p:nvSpPr>
        <p:spPr/>
        <p:txBody>
          <a:bodyPr/>
          <a:lstStyle/>
          <a:p>
            <a:pPr>
              <a:buFont typeface="Wingdings" pitchFamily="2" charset="2"/>
              <a:buNone/>
            </a:pPr>
            <a:r>
              <a:rPr lang="ar-SA" sz="2400" b="1">
                <a:solidFill>
                  <a:schemeClr val="accent1"/>
                </a:solidFill>
                <a:latin typeface="Times New Roman" pitchFamily="18" charset="0"/>
              </a:rPr>
              <a:t>من الافضل ان يرتدى الطاقم والركاب ملابس كاملة تتضمن معاطف مشمع واحذية طويلة لان الملابس تحافظ علي حرارة الجسم وتحمية من الرطوبة واشعة الشمس وتساعد علي الطفو فى الماء</a:t>
            </a:r>
            <a:r>
              <a:rPr lang="ar-SA" sz="2400" b="1"/>
              <a:t> </a:t>
            </a:r>
          </a:p>
          <a:p>
            <a:r>
              <a:rPr lang="ar-SA" sz="2400" b="1">
                <a:cs typeface="Simplified Arabic" pitchFamily="18" charset="-78"/>
              </a:rPr>
              <a:t>ان يتم القفز بالقدم وليس بالراس</a:t>
            </a:r>
            <a:endParaRPr lang="ar-SA" sz="2400" b="1">
              <a:cs typeface="Traditional Arabic" pitchFamily="18" charset="-78"/>
            </a:endParaRPr>
          </a:p>
          <a:p>
            <a:r>
              <a:rPr lang="ar-SA" sz="2400" b="1">
                <a:cs typeface="Simplified Arabic" pitchFamily="18" charset="-78"/>
              </a:rPr>
              <a:t>ان يقفز من اقرب مكان منخفض ولا يزيد ارتفاعة عن 4 متر</a:t>
            </a:r>
            <a:endParaRPr lang="ar-SA" sz="2400" b="1">
              <a:cs typeface="Times New Roman" pitchFamily="18" charset="0"/>
            </a:endParaRPr>
          </a:p>
          <a:p>
            <a:r>
              <a:rPr lang="ar-SA" sz="2400" b="1">
                <a:cs typeface="Simplified Arabic" pitchFamily="18" charset="-78"/>
              </a:rPr>
              <a:t>من الافضل القفز من مقدم السفينة او الجانب الذي تري انة اكثر امنا</a:t>
            </a:r>
            <a:endParaRPr lang="ar-SA" sz="2400" b="1">
              <a:cs typeface="Times New Roman" pitchFamily="18" charset="0"/>
            </a:endParaRPr>
          </a:p>
          <a:p>
            <a:r>
              <a:rPr lang="ar-SA" sz="2400" b="1">
                <a:latin typeface="Times New Roman" pitchFamily="18" charset="0"/>
              </a:rPr>
              <a:t>ان لم يكن هناك مفر من القفز من المكان مرتفع فضع يدك متقاطعتين علي صدرك بحيث تمسك اليد اليمني كتفك الايسر ويدك البسري كتفك الايمن بشدة ثم اقفز بقدمك</a:t>
            </a:r>
            <a:r>
              <a:rPr lang="ar-SA" sz="2400" b="1"/>
              <a:t> </a:t>
            </a:r>
            <a:endParaRPr lang="en-US" sz="2400" b="1"/>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r>
              <a:rPr lang="ar-SA">
                <a:latin typeface="Times New Roman" pitchFamily="18" charset="0"/>
              </a:rPr>
              <a:t>تصرف قائد القارب عقب مغادرة السفينة والابعاد عنها بمسافة امنة</a:t>
            </a:r>
            <a:r>
              <a:rPr lang="ar-SA"/>
              <a:t> </a:t>
            </a:r>
            <a:endParaRPr lang="en-US"/>
          </a:p>
        </p:txBody>
      </p:sp>
      <p:sp>
        <p:nvSpPr>
          <p:cNvPr id="40963" name="Rectangle 3"/>
          <p:cNvSpPr>
            <a:spLocks noGrp="1" noChangeArrowheads="1"/>
          </p:cNvSpPr>
          <p:nvPr>
            <p:ph type="body" idx="1"/>
          </p:nvPr>
        </p:nvSpPr>
        <p:spPr/>
        <p:txBody>
          <a:bodyPr/>
          <a:lstStyle/>
          <a:p>
            <a:pPr>
              <a:lnSpc>
                <a:spcPct val="90000"/>
              </a:lnSpc>
            </a:pPr>
            <a:r>
              <a:rPr lang="ar-SA">
                <a:cs typeface="Simplified Arabic" pitchFamily="18" charset="-78"/>
              </a:rPr>
              <a:t>عدم الابتعاد عن موقع غرق السفينة فقد تكون النجدة اتية</a:t>
            </a:r>
            <a:endParaRPr lang="ar-SA">
              <a:cs typeface="Times New Roman" pitchFamily="18" charset="0"/>
            </a:endParaRPr>
          </a:p>
          <a:p>
            <a:pPr>
              <a:lnSpc>
                <a:spcPct val="90000"/>
              </a:lnSpc>
            </a:pPr>
            <a:r>
              <a:rPr lang="ar-SA">
                <a:cs typeface="Simplified Arabic" pitchFamily="18" charset="-78"/>
              </a:rPr>
              <a:t>ان لم تكن الاستغاثة قد ارسلت او لم يجب عليها وكان الساحل قريبا فيجب الاتجاة بالقوارب الية بدلا من البقاء في منطقة الغرق</a:t>
            </a:r>
            <a:endParaRPr lang="ar-SA">
              <a:cs typeface="Times New Roman" pitchFamily="18" charset="0"/>
            </a:endParaRPr>
          </a:p>
          <a:p>
            <a:pPr>
              <a:lnSpc>
                <a:spcPct val="90000"/>
              </a:lnSpc>
            </a:pPr>
            <a:r>
              <a:rPr lang="ar-SA">
                <a:cs typeface="Simplified Arabic" pitchFamily="18" charset="-78"/>
              </a:rPr>
              <a:t>ان لم يكن الساحل قريبا فعليه ان يسير في طريق الخطوط الملاحية بامل ان تعثر علية السفينة</a:t>
            </a:r>
            <a:endParaRPr lang="ar-SA">
              <a:cs typeface="Times New Roman" pitchFamily="18" charset="0"/>
            </a:endParaRPr>
          </a:p>
          <a:p>
            <a:pPr>
              <a:lnSpc>
                <a:spcPct val="90000"/>
              </a:lnSpc>
            </a:pPr>
            <a:r>
              <a:rPr lang="ar-SA">
                <a:latin typeface="Times New Roman" pitchFamily="18" charset="0"/>
                <a:cs typeface="Simplified Arabic" pitchFamily="18" charset="-78"/>
              </a:rPr>
              <a:t>اذا ما شاهد سفنا اخرى بالعين المجردة فعلية الاتصال بها بجميع الوسائل الممكنة بما فى ذلك استخدام صواريخ الاستغاثة خاصة ليلا</a:t>
            </a:r>
            <a:r>
              <a:rPr lang="ar-SA">
                <a:latin typeface="Times New Roman" pitchFamily="18" charset="0"/>
              </a:rPr>
              <a:t>.</a:t>
            </a:r>
            <a:r>
              <a:rPr lang="ar-SA"/>
              <a:t> </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r>
              <a:rPr lang="ar-SA">
                <a:latin typeface="Times New Roman" pitchFamily="18" charset="0"/>
              </a:rPr>
              <a:t>تصرف قائد القارب مع الأفراد في الظروف المختلفة</a:t>
            </a:r>
            <a:r>
              <a:rPr lang="ar-SA"/>
              <a:t> </a:t>
            </a:r>
            <a:endParaRPr lang="en-US"/>
          </a:p>
        </p:txBody>
      </p:sp>
      <p:sp>
        <p:nvSpPr>
          <p:cNvPr id="41987" name="Rectangle 3"/>
          <p:cNvSpPr>
            <a:spLocks noGrp="1" noChangeArrowheads="1"/>
          </p:cNvSpPr>
          <p:nvPr>
            <p:ph type="body" idx="1"/>
          </p:nvPr>
        </p:nvSpPr>
        <p:spPr/>
        <p:txBody>
          <a:bodyPr/>
          <a:lstStyle/>
          <a:p>
            <a:pPr>
              <a:lnSpc>
                <a:spcPct val="90000"/>
              </a:lnSpc>
              <a:buFont typeface="Wingdings" pitchFamily="2" charset="2"/>
              <a:buNone/>
            </a:pPr>
            <a:r>
              <a:rPr lang="ar-SA" sz="2400" b="1">
                <a:latin typeface="Times New Roman"/>
                <a:cs typeface="Traditional Arabic" pitchFamily="18" charset="-78"/>
              </a:rPr>
              <a:t> </a:t>
            </a:r>
            <a:endParaRPr lang="ar-SA" sz="2400" b="1">
              <a:cs typeface="Times New Roman" pitchFamily="18" charset="0"/>
            </a:endParaRPr>
          </a:p>
          <a:p>
            <a:pPr>
              <a:lnSpc>
                <a:spcPct val="90000"/>
              </a:lnSpc>
            </a:pPr>
            <a:r>
              <a:rPr lang="ar-SA" sz="2400" b="1">
                <a:cs typeface="Simplified Arabic" pitchFamily="18" charset="-78"/>
              </a:rPr>
              <a:t>يقوم بتوزيع نصيب كل شخص من الماء و الطعام يوميا بطريقة عادلة وظاهرة وواضحة امام الجميع</a:t>
            </a:r>
            <a:endParaRPr lang="ar-SA" sz="2400" b="1">
              <a:cs typeface="Times New Roman" pitchFamily="18" charset="0"/>
            </a:endParaRPr>
          </a:p>
          <a:p>
            <a:pPr>
              <a:lnSpc>
                <a:spcPct val="90000"/>
              </a:lnSpc>
            </a:pPr>
            <a:r>
              <a:rPr lang="ar-SA" sz="2400" b="1">
                <a:cs typeface="Simplified Arabic" pitchFamily="18" charset="-78"/>
              </a:rPr>
              <a:t>ان يكلف كل شخص بواجب معين مقبول وغير ثقيل</a:t>
            </a:r>
            <a:endParaRPr lang="ar-SA" sz="2400" b="1">
              <a:cs typeface="Times New Roman" pitchFamily="18" charset="0"/>
            </a:endParaRPr>
          </a:p>
          <a:p>
            <a:pPr>
              <a:lnSpc>
                <a:spcPct val="90000"/>
              </a:lnSpc>
            </a:pPr>
            <a:r>
              <a:rPr lang="ar-SA" sz="2400" b="1">
                <a:cs typeface="Simplified Arabic" pitchFamily="18" charset="-78"/>
              </a:rPr>
              <a:t>يحفظ لدية صواريخ الاستغاثة حتى لا يساء  استخدامها وكذا الأسلحة كالمطاوي </a:t>
            </a:r>
            <a:endParaRPr lang="ar-SA" sz="2400" b="1">
              <a:cs typeface="Times New Roman" pitchFamily="18" charset="0"/>
            </a:endParaRPr>
          </a:p>
          <a:p>
            <a:pPr>
              <a:lnSpc>
                <a:spcPct val="90000"/>
              </a:lnSpc>
            </a:pPr>
            <a:r>
              <a:rPr lang="ar-SA" sz="2400" b="1">
                <a:cs typeface="Simplified Arabic" pitchFamily="18" charset="-78"/>
              </a:rPr>
              <a:t>يلتقط من يسبح في الماء بحيث لايؤثر علي سلامة القارب</a:t>
            </a:r>
            <a:endParaRPr lang="ar-SA" sz="2400" b="1">
              <a:cs typeface="Times New Roman" pitchFamily="18" charset="0"/>
            </a:endParaRPr>
          </a:p>
          <a:p>
            <a:pPr>
              <a:lnSpc>
                <a:spcPct val="90000"/>
              </a:lnSpc>
            </a:pPr>
            <a:r>
              <a:rPr lang="ar-SA" sz="2400" b="1">
                <a:cs typeface="Simplified Arabic" pitchFamily="18" charset="-78"/>
              </a:rPr>
              <a:t>يقسم الركاب الى ثلاثة اقسام –قسم المقدم والمؤخر-وقسم بمنتصف القارب للجرحى والمرضى </a:t>
            </a:r>
            <a:endParaRPr lang="ar-SA" sz="2400" b="1">
              <a:cs typeface="Times New Roman" pitchFamily="18" charset="0"/>
            </a:endParaRPr>
          </a:p>
          <a:p>
            <a:pPr>
              <a:lnSpc>
                <a:spcPct val="90000"/>
              </a:lnSpc>
            </a:pPr>
            <a:r>
              <a:rPr lang="ar-SA" sz="2400" b="1">
                <a:cs typeface="Simplified Arabic" pitchFamily="18" charset="-78"/>
              </a:rPr>
              <a:t>لايسمح بارتداء الاشخاص لاحزمة النجاة في الجو الحسن ويمكن استعمالها كمخدات ومساند</a:t>
            </a:r>
            <a:endParaRPr lang="ar-SA" sz="2400" b="1">
              <a:cs typeface="Times New Roman" pitchFamily="18" charset="0"/>
            </a:endParaRPr>
          </a:p>
          <a:p>
            <a:pPr>
              <a:lnSpc>
                <a:spcPct val="90000"/>
              </a:lnSpc>
            </a:pPr>
            <a:endParaRPr lang="en-US" sz="2400" b="1">
              <a:latin typeface="Times New Roman" pitchFamily="18" charset="0"/>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r"/>
            <a:r>
              <a:rPr lang="ar-SA">
                <a:latin typeface="Times New Roman" pitchFamily="18" charset="0"/>
              </a:rPr>
              <a:t>الشروط الواجب توافرها في قوارب و أطواق وعائمات النجاة علي ظهر السفينة</a:t>
            </a:r>
            <a:endParaRPr lang="en-US">
              <a:latin typeface="Times New Roman" pitchFamily="18" charset="0"/>
            </a:endParaRPr>
          </a:p>
        </p:txBody>
      </p:sp>
      <p:sp>
        <p:nvSpPr>
          <p:cNvPr id="6147" name="Rectangle 3"/>
          <p:cNvSpPr>
            <a:spLocks noGrp="1" noChangeArrowheads="1"/>
          </p:cNvSpPr>
          <p:nvPr>
            <p:ph type="body" idx="1"/>
          </p:nvPr>
        </p:nvSpPr>
        <p:spPr/>
        <p:txBody>
          <a:bodyPr/>
          <a:lstStyle/>
          <a:p>
            <a:pPr>
              <a:buFont typeface="Wingdings" pitchFamily="2" charset="2"/>
              <a:buNone/>
            </a:pPr>
            <a:r>
              <a:rPr lang="ar-SA" sz="2400" b="1">
                <a:latin typeface="Times New Roman" pitchFamily="18" charset="0"/>
                <a:cs typeface="Times New Roman" pitchFamily="18" charset="0"/>
              </a:rPr>
              <a:t> </a:t>
            </a:r>
            <a:endParaRPr lang="ar-SA" sz="2400" b="1">
              <a:cs typeface="Times New Roman" pitchFamily="18" charset="0"/>
            </a:endParaRPr>
          </a:p>
          <a:p>
            <a:pPr>
              <a:buFont typeface="Wingdings" pitchFamily="2" charset="2"/>
              <a:buNone/>
            </a:pPr>
            <a:r>
              <a:rPr lang="ar-SA" sz="2400" b="1">
                <a:latin typeface="Times New Roman" pitchFamily="18" charset="0"/>
                <a:cs typeface="Simplified Arabic" pitchFamily="18" charset="-78"/>
              </a:rPr>
              <a:t>يجب المحافظة علي معدات إنقاذ الأرواح في حالة جيدة صالحة للعمل وجاهزة للاستخدام </a:t>
            </a:r>
            <a:endParaRPr lang="en-US" sz="2400" b="1">
              <a:latin typeface="Times New Roman" pitchFamily="18" charset="0"/>
              <a:cs typeface="Simplified Arabic" pitchFamily="18" charset="-7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r"/>
            <a:r>
              <a:rPr lang="ar-SA">
                <a:latin typeface="Times New Roman" pitchFamily="18" charset="0"/>
              </a:rPr>
              <a:t>تصرف قائد القارب مع الأفراد في الظروف المختلفة</a:t>
            </a:r>
            <a:endParaRPr lang="en-US">
              <a:latin typeface="Times New Roman" pitchFamily="18" charset="0"/>
            </a:endParaRPr>
          </a:p>
        </p:txBody>
      </p:sp>
      <p:sp>
        <p:nvSpPr>
          <p:cNvPr id="43011" name="Rectangle 3"/>
          <p:cNvSpPr>
            <a:spLocks noGrp="1" noChangeArrowheads="1"/>
          </p:cNvSpPr>
          <p:nvPr>
            <p:ph type="body" idx="1"/>
          </p:nvPr>
        </p:nvSpPr>
        <p:spPr/>
        <p:txBody>
          <a:bodyPr/>
          <a:lstStyle/>
          <a:p>
            <a:pPr>
              <a:lnSpc>
                <a:spcPct val="90000"/>
              </a:lnSpc>
            </a:pPr>
            <a:r>
              <a:rPr lang="ar-SA" sz="2400" b="1">
                <a:latin typeface="Times New Roman" pitchFamily="18" charset="0"/>
                <a:cs typeface="Simplified Arabic" pitchFamily="18" charset="-78"/>
              </a:rPr>
              <a:t>ان يحتفظ بقاع القارب دائما في حالة جافة</a:t>
            </a:r>
          </a:p>
          <a:p>
            <a:pPr>
              <a:lnSpc>
                <a:spcPct val="90000"/>
              </a:lnSpc>
            </a:pPr>
            <a:r>
              <a:rPr lang="ar-SA" sz="2400" b="1">
                <a:latin typeface="Times New Roman" pitchFamily="18" charset="0"/>
                <a:cs typeface="Simplified Arabic" pitchFamily="18" charset="-78"/>
              </a:rPr>
              <a:t>في الجو الحار يتخذ الاحتياطات للوقاية من ضربة الشمس</a:t>
            </a:r>
            <a:endParaRPr lang="ar-SA" sz="2400" b="1">
              <a:latin typeface="Times New Roman" pitchFamily="18" charset="0"/>
              <a:cs typeface="Times New Roman" pitchFamily="18" charset="0"/>
            </a:endParaRPr>
          </a:p>
          <a:p>
            <a:pPr>
              <a:lnSpc>
                <a:spcPct val="90000"/>
              </a:lnSpc>
            </a:pPr>
            <a:r>
              <a:rPr lang="ar-SA" sz="2400" b="1">
                <a:latin typeface="Times New Roman" pitchFamily="18" charset="0"/>
                <a:cs typeface="Simplified Arabic" pitchFamily="18" charset="-78"/>
              </a:rPr>
              <a:t>يمنع منعا باتا الاستحمام في البحر لان ذلك يستهلك طاقة الجسم</a:t>
            </a:r>
            <a:endParaRPr lang="ar-SA" sz="2400" b="1">
              <a:latin typeface="Times New Roman" pitchFamily="18" charset="0"/>
              <a:cs typeface="Times New Roman" pitchFamily="18" charset="0"/>
            </a:endParaRPr>
          </a:p>
          <a:p>
            <a:pPr>
              <a:lnSpc>
                <a:spcPct val="90000"/>
              </a:lnSpc>
            </a:pPr>
            <a:r>
              <a:rPr lang="ar-SA" sz="2400" b="1">
                <a:latin typeface="Times New Roman" pitchFamily="18" charset="0"/>
                <a:cs typeface="Simplified Arabic" pitchFamily="18" charset="-78"/>
              </a:rPr>
              <a:t>يجب عدم تكليف الناجين في القارب بعمل شاق فالتجديف لمسافات طويلة لا فائدة منة ويقتصر فقط للإبعاد عن السفينة</a:t>
            </a:r>
            <a:endParaRPr lang="ar-SA" sz="2400" b="1">
              <a:latin typeface="Times New Roman" pitchFamily="18" charset="0"/>
              <a:cs typeface="Times New Roman" pitchFamily="18" charset="0"/>
            </a:endParaRPr>
          </a:p>
          <a:p>
            <a:pPr>
              <a:lnSpc>
                <a:spcPct val="90000"/>
              </a:lnSpc>
            </a:pPr>
            <a:r>
              <a:rPr lang="ar-SA" sz="2400" b="1">
                <a:latin typeface="Times New Roman" pitchFamily="18" charset="0"/>
                <a:cs typeface="Simplified Arabic" pitchFamily="18" charset="-78"/>
              </a:rPr>
              <a:t>في حالة الجو البارد ينصح بالتصاق الافراد ببعض لحفظ درجة الحرارة ويتم تحريك اليدي والارجل والاصابع باستمرار</a:t>
            </a:r>
            <a:endParaRPr lang="ar-SA" sz="2400" b="1">
              <a:latin typeface="Times New Roman" pitchFamily="18" charset="0"/>
              <a:cs typeface="Times New Roman" pitchFamily="18" charset="0"/>
            </a:endParaRPr>
          </a:p>
          <a:p>
            <a:pPr>
              <a:lnSpc>
                <a:spcPct val="90000"/>
              </a:lnSpc>
            </a:pPr>
            <a:r>
              <a:rPr lang="ar-SA" sz="2400" b="1">
                <a:latin typeface="Times New Roman" pitchFamily="18" charset="0"/>
                <a:cs typeface="Simplified Arabic" pitchFamily="18" charset="-78"/>
              </a:rPr>
              <a:t>لاتستخدم مياة البحر ابدا في الشرب فانها تؤدى الي الموت ويمكن تجميع مياة المطر بقدر المستطاع </a:t>
            </a:r>
          </a:p>
          <a:p>
            <a:pPr>
              <a:lnSpc>
                <a:spcPct val="90000"/>
              </a:lnSpc>
            </a:pPr>
            <a:r>
              <a:rPr lang="ar-SA" sz="2400" b="1">
                <a:latin typeface="Times New Roman" pitchFamily="18" charset="0"/>
                <a:cs typeface="Simplified Arabic" pitchFamily="18" charset="-78"/>
              </a:rPr>
              <a:t>رفع الروح المعنوية بكل الوسائل </a:t>
            </a:r>
            <a:endParaRPr lang="en-US" sz="2400" b="1">
              <a:latin typeface="Times New Roman" pitchFamily="18" charset="0"/>
              <a:cs typeface="Simplified Arabic" pitchFamily="18" charset="-7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a:r>
              <a:rPr lang="ar-SA">
                <a:latin typeface="Times New Roman" pitchFamily="18" charset="0"/>
              </a:rPr>
              <a:t>تصرف قائد القارب مع الأفراد في الظروف المختلفة</a:t>
            </a:r>
            <a:endParaRPr lang="en-US">
              <a:latin typeface="Times New Roman" pitchFamily="18" charset="0"/>
            </a:endParaRPr>
          </a:p>
        </p:txBody>
      </p:sp>
      <p:sp>
        <p:nvSpPr>
          <p:cNvPr id="44035" name="Rectangle 3"/>
          <p:cNvSpPr>
            <a:spLocks noGrp="1" noChangeArrowheads="1"/>
          </p:cNvSpPr>
          <p:nvPr>
            <p:ph type="body" idx="1"/>
          </p:nvPr>
        </p:nvSpPr>
        <p:spPr/>
        <p:txBody>
          <a:bodyPr/>
          <a:lstStyle/>
          <a:p>
            <a:pPr>
              <a:lnSpc>
                <a:spcPct val="90000"/>
              </a:lnSpc>
            </a:pPr>
            <a:r>
              <a:rPr lang="ar-SA" sz="2400" b="1">
                <a:cs typeface="Simplified Arabic" pitchFamily="18" charset="-78"/>
              </a:rPr>
              <a:t>التدخين يساعد علي رفع الروح المعنوية ولكنة يسبب العطش</a:t>
            </a:r>
            <a:endParaRPr lang="ar-SA" sz="2400" b="1">
              <a:cs typeface="Times New Roman" pitchFamily="18" charset="0"/>
            </a:endParaRPr>
          </a:p>
          <a:p>
            <a:pPr>
              <a:lnSpc>
                <a:spcPct val="90000"/>
              </a:lnSpc>
            </a:pPr>
            <a:r>
              <a:rPr lang="ar-SA" sz="2400" b="1">
                <a:cs typeface="Simplified Arabic" pitchFamily="18" charset="-78"/>
              </a:rPr>
              <a:t>تستخدم اغذية قوارب النجاة وتفصل عن الاغذية الاخري </a:t>
            </a:r>
            <a:endParaRPr lang="ar-SA" sz="2400" b="1">
              <a:cs typeface="Times New Roman" pitchFamily="18" charset="0"/>
            </a:endParaRPr>
          </a:p>
          <a:p>
            <a:pPr>
              <a:lnSpc>
                <a:spcPct val="90000"/>
              </a:lnSpc>
            </a:pPr>
            <a:r>
              <a:rPr lang="ar-SA" sz="2400" b="1">
                <a:cs typeface="Simplified Arabic" pitchFamily="18" charset="-78"/>
              </a:rPr>
              <a:t>اعطاء اهمية كبيرة للمياة العذبة التي في القارب فالانسان يستطبع ان يعيش بدون طعام لمدة اسبوع ولكنة لايستطيع الحياة لفترة بدون مياة</a:t>
            </a:r>
            <a:endParaRPr lang="ar-SA" sz="2400" b="1">
              <a:cs typeface="Times New Roman" pitchFamily="18" charset="0"/>
            </a:endParaRPr>
          </a:p>
          <a:p>
            <a:pPr>
              <a:lnSpc>
                <a:spcPct val="90000"/>
              </a:lnSpc>
            </a:pPr>
            <a:r>
              <a:rPr lang="ar-SA" sz="2400" b="1">
                <a:cs typeface="Simplified Arabic" pitchFamily="18" charset="-78"/>
              </a:rPr>
              <a:t>تستخدم الادوية المضادة لدوار البحر و الموجودة في علبة الاسعافات الاوليه </a:t>
            </a:r>
            <a:endParaRPr lang="ar-SA" sz="2400" b="1">
              <a:cs typeface="Times New Roman" pitchFamily="18" charset="0"/>
            </a:endParaRPr>
          </a:p>
          <a:p>
            <a:pPr>
              <a:lnSpc>
                <a:spcPct val="90000"/>
              </a:lnSpc>
            </a:pPr>
            <a:r>
              <a:rPr lang="ar-SA" sz="2400" b="1">
                <a:cs typeface="Simplified Arabic" pitchFamily="18" charset="-78"/>
              </a:rPr>
              <a:t>يجب اتخاذ خط سير مريح للقارب ويجب ترك الشراع عاملا ومسحوبا حتى في حالة عدم وجود رياح</a:t>
            </a:r>
            <a:endParaRPr lang="ar-SA" sz="2400" b="1">
              <a:cs typeface="Times New Roman" pitchFamily="18" charset="0"/>
            </a:endParaRPr>
          </a:p>
          <a:p>
            <a:pPr>
              <a:lnSpc>
                <a:spcPct val="90000"/>
              </a:lnSpc>
            </a:pPr>
            <a:r>
              <a:rPr lang="ar-SA" sz="2400" b="1">
                <a:cs typeface="Simplified Arabic" pitchFamily="18" charset="-78"/>
              </a:rPr>
              <a:t>يستعمل جهاز الاسلكى الموجود في القارب باستمرار </a:t>
            </a:r>
            <a:endParaRPr lang="ar-SA" sz="2400" b="1">
              <a:cs typeface="Times New Roman" pitchFamily="18" charset="0"/>
            </a:endParaRPr>
          </a:p>
          <a:p>
            <a:pPr>
              <a:lnSpc>
                <a:spcPct val="90000"/>
              </a:lnSpc>
            </a:pPr>
            <a:r>
              <a:rPr lang="ar-SA" sz="2400" b="1">
                <a:latin typeface="Times New Roman" pitchFamily="18" charset="0"/>
              </a:rPr>
              <a:t>الاحتفاظ علي الدفة باثنين في كل وردية</a:t>
            </a:r>
            <a:r>
              <a:rPr lang="ar-SA" sz="2400" b="1"/>
              <a:t> </a:t>
            </a:r>
          </a:p>
          <a:p>
            <a:pPr>
              <a:lnSpc>
                <a:spcPct val="90000"/>
              </a:lnSpc>
              <a:buFont typeface="Wingdings" pitchFamily="2" charset="2"/>
              <a:buNone/>
            </a:pPr>
            <a:endParaRPr lang="en-US" sz="2400" b="1"/>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ar-SA">
                <a:latin typeface="Times New Roman" pitchFamily="18" charset="0"/>
              </a:rPr>
              <a:t>تصرف قائد القارب مع الأفراد في الظروف المختلفة</a:t>
            </a:r>
            <a:endParaRPr lang="en-US">
              <a:latin typeface="Times New Roman" pitchFamily="18" charset="0"/>
            </a:endParaRPr>
          </a:p>
        </p:txBody>
      </p:sp>
      <p:sp>
        <p:nvSpPr>
          <p:cNvPr id="45059" name="Rectangle 3"/>
          <p:cNvSpPr>
            <a:spLocks noGrp="1" noChangeArrowheads="1"/>
          </p:cNvSpPr>
          <p:nvPr>
            <p:ph type="body" idx="1"/>
          </p:nvPr>
        </p:nvSpPr>
        <p:spPr/>
        <p:txBody>
          <a:bodyPr/>
          <a:lstStyle/>
          <a:p>
            <a:pPr>
              <a:lnSpc>
                <a:spcPct val="90000"/>
              </a:lnSpc>
            </a:pPr>
            <a:r>
              <a:rPr lang="ar-SA">
                <a:latin typeface="Times New Roman" pitchFamily="18" charset="0"/>
                <a:cs typeface="Simplified Arabic" pitchFamily="18" charset="-78"/>
              </a:rPr>
              <a:t>اذا اقتربت اسماك متوحشة او كبيرة من القارب مثل  القرش او البراكودا فلا يجب الانزعاج ويستحسن الالتزام بالصمت والسكون التام وعدم اقاء اية مخلفات حتى تذهب </a:t>
            </a:r>
          </a:p>
          <a:p>
            <a:pPr>
              <a:lnSpc>
                <a:spcPct val="90000"/>
              </a:lnSpc>
            </a:pPr>
            <a:endParaRPr lang="ar-SA">
              <a:latin typeface="Times New Roman" pitchFamily="18" charset="0"/>
              <a:cs typeface="Simplified Arabic" pitchFamily="18" charset="-78"/>
            </a:endParaRPr>
          </a:p>
          <a:p>
            <a:pPr>
              <a:lnSpc>
                <a:spcPct val="90000"/>
              </a:lnSpc>
            </a:pPr>
            <a:r>
              <a:rPr lang="ar-SA">
                <a:solidFill>
                  <a:schemeClr val="accent1"/>
                </a:solidFill>
                <a:latin typeface="Times New Roman" pitchFamily="18" charset="0"/>
                <a:cs typeface="Simplified Arabic" pitchFamily="18" charset="-78"/>
              </a:rPr>
              <a:t>دلائل الاقتراب من الارض:</a:t>
            </a:r>
            <a:endParaRPr lang="ar-SA">
              <a:solidFill>
                <a:schemeClr val="accent1"/>
              </a:solidFill>
              <a:latin typeface="Times New Roman" pitchFamily="18" charset="0"/>
              <a:cs typeface="Times New Roman" pitchFamily="18" charset="0"/>
            </a:endParaRPr>
          </a:p>
          <a:p>
            <a:pPr>
              <a:lnSpc>
                <a:spcPct val="90000"/>
              </a:lnSpc>
            </a:pPr>
            <a:r>
              <a:rPr lang="ar-SA">
                <a:latin typeface="Times New Roman" pitchFamily="18" charset="0"/>
                <a:cs typeface="Simplified Arabic" pitchFamily="18" charset="-78"/>
              </a:rPr>
              <a:t>السحب المنخفض الثابتة</a:t>
            </a:r>
            <a:endParaRPr lang="ar-SA">
              <a:latin typeface="Times New Roman" pitchFamily="18" charset="0"/>
              <a:cs typeface="Times New Roman" pitchFamily="18" charset="0"/>
            </a:endParaRPr>
          </a:p>
          <a:p>
            <a:pPr>
              <a:lnSpc>
                <a:spcPct val="90000"/>
              </a:lnSpc>
            </a:pPr>
            <a:r>
              <a:rPr lang="ar-SA">
                <a:latin typeface="Times New Roman" pitchFamily="18" charset="0"/>
                <a:cs typeface="Simplified Arabic" pitchFamily="18" charset="-78"/>
              </a:rPr>
              <a:t>الاتجاه الذي تسلكه الطيور قبل حلول المساء</a:t>
            </a:r>
            <a:endParaRPr lang="ar-SA">
              <a:latin typeface="Times New Roman" pitchFamily="18" charset="0"/>
              <a:cs typeface="Times New Roman" pitchFamily="18" charset="0"/>
            </a:endParaRPr>
          </a:p>
          <a:p>
            <a:pPr>
              <a:lnSpc>
                <a:spcPct val="90000"/>
              </a:lnSpc>
            </a:pPr>
            <a:r>
              <a:rPr lang="ar-SA">
                <a:latin typeface="Times New Roman" pitchFamily="18" charset="0"/>
                <a:cs typeface="Simplified Arabic" pitchFamily="18" charset="-78"/>
              </a:rPr>
              <a:t>اختلاف لون مياة البحر نهارا </a:t>
            </a:r>
            <a:endParaRPr lang="en-US">
              <a:latin typeface="Times New Roman" pitchFamily="18" charset="0"/>
              <a:cs typeface="Simplified Arabic" pitchFamily="18" charset="-7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755576" y="3753036"/>
            <a:ext cx="8001000"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fontAlgn="base">
              <a:lnSpc>
                <a:spcPct val="90000"/>
              </a:lnSpc>
              <a:spcBef>
                <a:spcPct val="0"/>
              </a:spcBef>
              <a:spcAft>
                <a:spcPct val="0"/>
              </a:spcAft>
              <a:defRPr sz="3600" b="1">
                <a:solidFill>
                  <a:schemeClr val="tx2"/>
                </a:solidFill>
                <a:latin typeface="+mj-lt"/>
                <a:ea typeface="+mj-ea"/>
                <a:cs typeface="+mj-cs"/>
              </a:defRPr>
            </a:lvl1pPr>
            <a:lvl2pPr algn="l" rtl="1" fontAlgn="base">
              <a:lnSpc>
                <a:spcPct val="90000"/>
              </a:lnSpc>
              <a:spcBef>
                <a:spcPct val="0"/>
              </a:spcBef>
              <a:spcAft>
                <a:spcPct val="0"/>
              </a:spcAft>
              <a:defRPr sz="3600" b="1">
                <a:solidFill>
                  <a:schemeClr val="tx2"/>
                </a:solidFill>
                <a:latin typeface="Arial" pitchFamily="34" charset="0"/>
                <a:cs typeface="Times New Roman (Arabic)" charset="0"/>
              </a:defRPr>
            </a:lvl2pPr>
            <a:lvl3pPr algn="l" rtl="1" fontAlgn="base">
              <a:lnSpc>
                <a:spcPct val="90000"/>
              </a:lnSpc>
              <a:spcBef>
                <a:spcPct val="0"/>
              </a:spcBef>
              <a:spcAft>
                <a:spcPct val="0"/>
              </a:spcAft>
              <a:defRPr sz="3600" b="1">
                <a:solidFill>
                  <a:schemeClr val="tx2"/>
                </a:solidFill>
                <a:latin typeface="Arial" pitchFamily="34" charset="0"/>
                <a:cs typeface="Times New Roman (Arabic)" charset="0"/>
              </a:defRPr>
            </a:lvl3pPr>
            <a:lvl4pPr algn="l" rtl="1" fontAlgn="base">
              <a:lnSpc>
                <a:spcPct val="90000"/>
              </a:lnSpc>
              <a:spcBef>
                <a:spcPct val="0"/>
              </a:spcBef>
              <a:spcAft>
                <a:spcPct val="0"/>
              </a:spcAft>
              <a:defRPr sz="3600" b="1">
                <a:solidFill>
                  <a:schemeClr val="tx2"/>
                </a:solidFill>
                <a:latin typeface="Arial" pitchFamily="34" charset="0"/>
                <a:cs typeface="Times New Roman (Arabic)" charset="0"/>
              </a:defRPr>
            </a:lvl4pPr>
            <a:lvl5pPr algn="l" rtl="1" fontAlgn="base">
              <a:lnSpc>
                <a:spcPct val="90000"/>
              </a:lnSpc>
              <a:spcBef>
                <a:spcPct val="0"/>
              </a:spcBef>
              <a:spcAft>
                <a:spcPct val="0"/>
              </a:spcAft>
              <a:defRPr sz="3600" b="1">
                <a:solidFill>
                  <a:schemeClr val="tx2"/>
                </a:solidFill>
                <a:latin typeface="Arial" pitchFamily="34" charset="0"/>
                <a:cs typeface="Times New Roman (Arabic)" charset="0"/>
              </a:defRPr>
            </a:lvl5pPr>
            <a:lvl6pPr marL="457200" algn="l" rtl="1" fontAlgn="base">
              <a:lnSpc>
                <a:spcPct val="90000"/>
              </a:lnSpc>
              <a:spcBef>
                <a:spcPct val="0"/>
              </a:spcBef>
              <a:spcAft>
                <a:spcPct val="0"/>
              </a:spcAft>
              <a:defRPr sz="3600" b="1">
                <a:solidFill>
                  <a:schemeClr val="tx2"/>
                </a:solidFill>
                <a:latin typeface="Arial" pitchFamily="34" charset="0"/>
                <a:cs typeface="Times New Roman (Arabic)" charset="0"/>
              </a:defRPr>
            </a:lvl6pPr>
            <a:lvl7pPr marL="914400" algn="l" rtl="1" fontAlgn="base">
              <a:lnSpc>
                <a:spcPct val="90000"/>
              </a:lnSpc>
              <a:spcBef>
                <a:spcPct val="0"/>
              </a:spcBef>
              <a:spcAft>
                <a:spcPct val="0"/>
              </a:spcAft>
              <a:defRPr sz="3600" b="1">
                <a:solidFill>
                  <a:schemeClr val="tx2"/>
                </a:solidFill>
                <a:latin typeface="Arial" pitchFamily="34" charset="0"/>
                <a:cs typeface="Times New Roman (Arabic)" charset="0"/>
              </a:defRPr>
            </a:lvl7pPr>
            <a:lvl8pPr marL="1371600" algn="l" rtl="1" fontAlgn="base">
              <a:lnSpc>
                <a:spcPct val="90000"/>
              </a:lnSpc>
              <a:spcBef>
                <a:spcPct val="0"/>
              </a:spcBef>
              <a:spcAft>
                <a:spcPct val="0"/>
              </a:spcAft>
              <a:defRPr sz="3600" b="1">
                <a:solidFill>
                  <a:schemeClr val="tx2"/>
                </a:solidFill>
                <a:latin typeface="Arial" pitchFamily="34" charset="0"/>
                <a:cs typeface="Times New Roman (Arabic)" charset="0"/>
              </a:defRPr>
            </a:lvl8pPr>
            <a:lvl9pPr marL="1828800" algn="l" rtl="1" fontAlgn="base">
              <a:lnSpc>
                <a:spcPct val="90000"/>
              </a:lnSpc>
              <a:spcBef>
                <a:spcPct val="0"/>
              </a:spcBef>
              <a:spcAft>
                <a:spcPct val="0"/>
              </a:spcAft>
              <a:defRPr sz="3600" b="1">
                <a:solidFill>
                  <a:schemeClr val="tx2"/>
                </a:solidFill>
                <a:latin typeface="Arial" pitchFamily="34" charset="0"/>
                <a:cs typeface="Times New Roman (Arabic)" charset="0"/>
              </a:defRPr>
            </a:lvl9pPr>
          </a:lstStyle>
          <a:p>
            <a:pPr algn="ctr"/>
            <a:r>
              <a:rPr lang="ar-SA" smtClean="0"/>
              <a:t>الجمعيه العربيه لخبراء و محترفي السلامه</a:t>
            </a:r>
            <a:r>
              <a:rPr lang="en-US" smtClean="0"/>
              <a:t/>
            </a:r>
            <a:br>
              <a:rPr lang="en-US" smtClean="0"/>
            </a:br>
            <a:r>
              <a:rPr lang="ar-SA" smtClean="0"/>
              <a:t> و الصحه المهنيه </a:t>
            </a:r>
            <a:r>
              <a:rPr lang="en-US" smtClean="0"/>
              <a:t/>
            </a:r>
            <a:br>
              <a:rPr lang="en-US" smtClean="0"/>
            </a:br>
            <a:r>
              <a:rPr lang="en-US" smtClean="0"/>
              <a:t>Arab Qosh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090" y="58056"/>
            <a:ext cx="8123684" cy="1881176"/>
          </a:xfrm>
          <a:prstGeom prst="rect">
            <a:avLst/>
          </a:prstGeom>
        </p:spPr>
      </p:pic>
      <p:sp>
        <p:nvSpPr>
          <p:cNvPr id="4" name="Rectangle 3"/>
          <p:cNvSpPr/>
          <p:nvPr/>
        </p:nvSpPr>
        <p:spPr>
          <a:xfrm>
            <a:off x="3325505" y="2967335"/>
            <a:ext cx="2492991" cy="923330"/>
          </a:xfrm>
          <a:prstGeom prst="rect">
            <a:avLst/>
          </a:prstGeom>
          <a:noFill/>
        </p:spPr>
        <p:txBody>
          <a:bodyPr wrap="none" lIns="91440" tIns="45720" rIns="91440" bIns="45720">
            <a:spAutoFit/>
          </a:bodyPr>
          <a:lstStyle/>
          <a:p>
            <a:pPr algn="ctr"/>
            <a:r>
              <a:rPr lang="ar-EG"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مع تحيات </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618452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r"/>
            <a:r>
              <a:rPr lang="ar-SA">
                <a:latin typeface="Times New Roman" pitchFamily="18" charset="0"/>
                <a:cs typeface="Simplified Arabic" pitchFamily="18" charset="-78"/>
              </a:rPr>
              <a:t> الشروط التي يجب مراعاتها عند بناء قوارب النجاة</a:t>
            </a:r>
            <a:endParaRPr lang="en-US"/>
          </a:p>
        </p:txBody>
      </p:sp>
      <p:sp>
        <p:nvSpPr>
          <p:cNvPr id="7171" name="Rectangle 3"/>
          <p:cNvSpPr>
            <a:spLocks noGrp="1" noChangeArrowheads="1"/>
          </p:cNvSpPr>
          <p:nvPr>
            <p:ph type="body" idx="1"/>
          </p:nvPr>
        </p:nvSpPr>
        <p:spPr/>
        <p:txBody>
          <a:bodyPr/>
          <a:lstStyle/>
          <a:p>
            <a:r>
              <a:rPr lang="ar-SA">
                <a:cs typeface="Simplified Arabic" pitchFamily="18" charset="-78"/>
              </a:rPr>
              <a:t>تكون جميع قوارب النجاة مبنية بطريقة سليمة ويكون شكلها وتناسب ابعادها بحيث يتوفر لها اتزان كاف بكامل حمولتها من الافراد والمعدات فى البحر المضطرب</a:t>
            </a:r>
          </a:p>
          <a:p>
            <a:pPr>
              <a:buFont typeface="Wingdings" pitchFamily="2" charset="2"/>
              <a:buNone/>
            </a:pPr>
            <a:r>
              <a:rPr lang="ar-SA">
                <a:cs typeface="Simplified Arabic" pitchFamily="18" charset="-78"/>
              </a:rPr>
              <a:t>  </a:t>
            </a:r>
            <a:endParaRPr lang="ar-SA">
              <a:cs typeface="Times New Roman" pitchFamily="18" charset="0"/>
            </a:endParaRPr>
          </a:p>
          <a:p>
            <a:r>
              <a:rPr lang="ar-SA">
                <a:latin typeface="Times New Roman" pitchFamily="18" charset="0"/>
                <a:cs typeface="Simplified Arabic" pitchFamily="18" charset="-78"/>
              </a:rPr>
              <a:t>يجوز تزويد قوارب النجاة الآلية بوسائل نزح تسرب المياه إلى الداخل من مقدم القارب </a:t>
            </a:r>
            <a:endParaRPr lang="en-US">
              <a:latin typeface="Times New Roman" pitchFamily="18" charset="0"/>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ar-SA">
                <a:latin typeface="Times New Roman" pitchFamily="18" charset="0"/>
              </a:rPr>
              <a:t>اماكن قوارب واطواق وعائمات النجاة علي ظهر السفينة وتداولها</a:t>
            </a:r>
            <a:r>
              <a:rPr lang="ar-SA"/>
              <a:t> </a:t>
            </a:r>
            <a:endParaRPr lang="en-US"/>
          </a:p>
        </p:txBody>
      </p:sp>
      <p:sp>
        <p:nvSpPr>
          <p:cNvPr id="8195" name="Rectangle 3"/>
          <p:cNvSpPr>
            <a:spLocks noGrp="1" noChangeArrowheads="1"/>
          </p:cNvSpPr>
          <p:nvPr>
            <p:ph type="body" idx="1"/>
          </p:nvPr>
        </p:nvSpPr>
        <p:spPr/>
        <p:txBody>
          <a:bodyPr/>
          <a:lstStyle/>
          <a:p>
            <a:r>
              <a:rPr lang="ar-SA">
                <a:cs typeface="Simplified Arabic" pitchFamily="18" charset="-78"/>
              </a:rPr>
              <a:t>توضع بحيث يمكن إنزالها الي الماء في اقصر وقت ممكن وعلي ألا تزيد فترة إنزالها عن 30 دقيقة</a:t>
            </a:r>
            <a:endParaRPr lang="ar-SA">
              <a:cs typeface="Times New Roman" pitchFamily="18" charset="0"/>
            </a:endParaRPr>
          </a:p>
          <a:p>
            <a:r>
              <a:rPr lang="ar-SA">
                <a:cs typeface="Simplified Arabic" pitchFamily="18" charset="-78"/>
              </a:rPr>
              <a:t>الا تعوق باية حال من الأحوال تداول أي قوارب نجاة أخرى او أطواق او عائمات </a:t>
            </a:r>
            <a:endParaRPr lang="ar-SA">
              <a:cs typeface="Times New Roman" pitchFamily="18" charset="0"/>
            </a:endParaRPr>
          </a:p>
          <a:p>
            <a:r>
              <a:rPr lang="ar-SA">
                <a:cs typeface="Simplified Arabic" pitchFamily="18" charset="-78"/>
              </a:rPr>
              <a:t>تكون القوارب والرماثات مجهزة بحيث يمكن انزال القارب بحمولتة كاملة من الاشخاص والمعدات </a:t>
            </a:r>
            <a:endParaRPr lang="ar-SA">
              <a:cs typeface="Times New Roman" pitchFamily="18" charset="0"/>
            </a:endParaRPr>
          </a:p>
          <a:p>
            <a:pPr>
              <a:buFont typeface="Wingdings" pitchFamily="2" charset="2"/>
              <a:buNone/>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ar-SA">
                <a:latin typeface="Times New Roman" pitchFamily="18" charset="0"/>
              </a:rPr>
              <a:t>اماكن قوارب واطواق وعائمات النجاة علي ظهر السفينة وتداولها</a:t>
            </a:r>
            <a:endParaRPr lang="en-US">
              <a:latin typeface="Times New Roman" pitchFamily="18" charset="0"/>
            </a:endParaRPr>
          </a:p>
        </p:txBody>
      </p:sp>
      <p:sp>
        <p:nvSpPr>
          <p:cNvPr id="9219" name="Rectangle 3"/>
          <p:cNvSpPr>
            <a:spLocks noGrp="1" noChangeArrowheads="1"/>
          </p:cNvSpPr>
          <p:nvPr>
            <p:ph type="body" idx="1"/>
          </p:nvPr>
        </p:nvSpPr>
        <p:spPr/>
        <p:txBody>
          <a:bodyPr/>
          <a:lstStyle/>
          <a:p>
            <a:pPr>
              <a:lnSpc>
                <a:spcPct val="90000"/>
              </a:lnSpc>
              <a:buFont typeface="Wingdings" pitchFamily="2" charset="2"/>
              <a:buNone/>
            </a:pPr>
            <a:r>
              <a:rPr lang="ar-SA" sz="2400" b="1">
                <a:latin typeface="Times New Roman" pitchFamily="18" charset="0"/>
              </a:rPr>
              <a:t>تكون الرماثات التي لا يتحتم تزويدها بأجهزة إنزال معتمدة وكذا العائمات الخري مجهزة بطريق تسمح لها بالانزال الي الماء بحمولتها كاملة</a:t>
            </a:r>
          </a:p>
          <a:p>
            <a:pPr>
              <a:lnSpc>
                <a:spcPct val="90000"/>
              </a:lnSpc>
              <a:buFont typeface="Wingdings" pitchFamily="2" charset="2"/>
              <a:buNone/>
            </a:pPr>
            <a:endParaRPr lang="ar-SA" sz="2400" b="1">
              <a:latin typeface="Times New Roman" pitchFamily="18" charset="0"/>
            </a:endParaRPr>
          </a:p>
          <a:p>
            <a:pPr>
              <a:lnSpc>
                <a:spcPct val="90000"/>
              </a:lnSpc>
            </a:pPr>
            <a:r>
              <a:rPr lang="ar-SA" sz="2400">
                <a:latin typeface="Times New Roman" pitchFamily="18" charset="0"/>
                <a:cs typeface="Simplified Arabic" pitchFamily="18" charset="-78"/>
              </a:rPr>
              <a:t>يجب أن يكون لكل قارب نجاة مجموعة روافع مستقلة</a:t>
            </a:r>
            <a:r>
              <a:rPr lang="ar-SA" sz="2400">
                <a:solidFill>
                  <a:srgbClr val="FF6600"/>
                </a:solidFill>
                <a:latin typeface="Times New Roman" pitchFamily="18" charset="0"/>
                <a:cs typeface="Simplified Arabic" pitchFamily="18" charset="-78"/>
              </a:rPr>
              <a:t> </a:t>
            </a:r>
            <a:endParaRPr lang="ar-SA" sz="2400">
              <a:latin typeface="Times New Roman" pitchFamily="18" charset="0"/>
              <a:cs typeface="Times New Roman" pitchFamily="18" charset="0"/>
            </a:endParaRPr>
          </a:p>
          <a:p>
            <a:pPr>
              <a:lnSpc>
                <a:spcPct val="90000"/>
              </a:lnSpc>
            </a:pPr>
            <a:r>
              <a:rPr lang="ar-SA" sz="2400">
                <a:latin typeface="Times New Roman" pitchFamily="18" charset="0"/>
                <a:cs typeface="Simplified Arabic" pitchFamily="18" charset="-78"/>
              </a:rPr>
              <a:t>يجوز وضع قوارب النجاة في اكثر من سطح اذا تم اتخاذ الوسائل الملائمة لضمان عدم إعاقة عمل القارب الموجود في السطح السفلي عند استخدام القوارب الموجودة في السطح الأعلى </a:t>
            </a:r>
            <a:endParaRPr lang="ar-SA" sz="2400">
              <a:latin typeface="Times New Roman" pitchFamily="18" charset="0"/>
              <a:cs typeface="Times New Roman" pitchFamily="18" charset="0"/>
            </a:endParaRPr>
          </a:p>
          <a:p>
            <a:pPr>
              <a:lnSpc>
                <a:spcPct val="90000"/>
              </a:lnSpc>
            </a:pPr>
            <a:r>
              <a:rPr lang="ar-SA" sz="2400">
                <a:latin typeface="Times New Roman" pitchFamily="18" charset="0"/>
                <a:cs typeface="Simplified Arabic" pitchFamily="18" charset="-78"/>
              </a:rPr>
              <a:t>لا يسمح بوضع تلك القوارب او العائمات التي يتحتم تزويدها بمعدات انزال في مقدمة السفينة بل يراعي وضعها في مواقع تؤمن سلامة انزالها </a:t>
            </a:r>
            <a:endParaRPr lang="ar-SA" sz="2400">
              <a:latin typeface="Times New Roman" pitchFamily="18" charset="0"/>
              <a:cs typeface="Times New Roman" pitchFamily="18" charset="0"/>
            </a:endParaRPr>
          </a:p>
          <a:p>
            <a:pPr>
              <a:lnSpc>
                <a:spcPct val="90000"/>
              </a:lnSpc>
            </a:pPr>
            <a:r>
              <a:rPr lang="ar-SA" sz="2400">
                <a:latin typeface="Times New Roman" pitchFamily="18" charset="0"/>
                <a:cs typeface="Times New Roman" pitchFamily="18" charset="0"/>
              </a:rPr>
              <a:t>تكون روافع القوارب من تصميم معتمدة توضع في اماكن مناسبة توافق عليها سلطات مسئولة مختصة وتوزع علي سطح او اكثر</a:t>
            </a:r>
            <a:r>
              <a:rPr lang="ar-SA" sz="2400" b="1">
                <a:latin typeface="Times New Roman" pitchFamily="18" charset="0"/>
                <a:cs typeface="Times New Roman" pitchFamily="18" charset="0"/>
              </a:rPr>
              <a:t> </a:t>
            </a:r>
            <a:endParaRPr lang="en-US" sz="2400" b="1">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ar-SA">
                <a:latin typeface="Times New Roman" pitchFamily="18" charset="0"/>
              </a:rPr>
              <a:t>المواصفات القانونية التى يجب توافرها لقوارب النجاة ذات الموتور</a:t>
            </a:r>
            <a:r>
              <a:rPr lang="ar-SA"/>
              <a:t> </a:t>
            </a:r>
            <a:endParaRPr lang="en-US"/>
          </a:p>
        </p:txBody>
      </p:sp>
      <p:sp>
        <p:nvSpPr>
          <p:cNvPr id="10243" name="Rectangle 3"/>
          <p:cNvSpPr>
            <a:spLocks noGrp="1" noChangeArrowheads="1"/>
          </p:cNvSpPr>
          <p:nvPr>
            <p:ph type="body" idx="1"/>
          </p:nvPr>
        </p:nvSpPr>
        <p:spPr/>
        <p:txBody>
          <a:bodyPr/>
          <a:lstStyle/>
          <a:p>
            <a:pPr>
              <a:lnSpc>
                <a:spcPct val="90000"/>
              </a:lnSpc>
            </a:pPr>
            <a:r>
              <a:rPr lang="ar-SA" sz="2400" b="1">
                <a:cs typeface="Simplified Arabic" pitchFamily="18" charset="-78"/>
              </a:rPr>
              <a:t>ان يكون مجهزا بآلة ضغط ذات احتراق داخلي وبحيث يكون علي استعداد للعمل في كل وقت </a:t>
            </a:r>
            <a:endParaRPr lang="ar-SA" sz="2400" b="1">
              <a:cs typeface="Traditional Arabic" pitchFamily="18" charset="-78"/>
            </a:endParaRPr>
          </a:p>
          <a:p>
            <a:pPr>
              <a:lnSpc>
                <a:spcPct val="90000"/>
              </a:lnSpc>
            </a:pPr>
            <a:r>
              <a:rPr lang="ar-SA" sz="2400" b="1">
                <a:cs typeface="Simplified Arabic" pitchFamily="18" charset="-78"/>
              </a:rPr>
              <a:t>تكون الالة وقطع الغيار الخاصة بها في حيز محكم لضمان تشغيلها في ظروف الطقس غير الملائمة </a:t>
            </a:r>
            <a:endParaRPr lang="ar-SA" sz="2400" b="1">
              <a:cs typeface="Times New Roman" pitchFamily="18" charset="0"/>
            </a:endParaRPr>
          </a:p>
          <a:p>
            <a:pPr>
              <a:lnSpc>
                <a:spcPct val="90000"/>
              </a:lnSpc>
            </a:pPr>
            <a:r>
              <a:rPr lang="ar-SA" sz="2400" b="1">
                <a:cs typeface="Simplified Arabic" pitchFamily="18" charset="-78"/>
              </a:rPr>
              <a:t>تكون سرعة القارب الى الامام في المياة الهادئة وهو بكامل حمولتة من الأشخاص كمابلي:</a:t>
            </a:r>
            <a:endParaRPr lang="ar-SA" sz="2400" b="1">
              <a:cs typeface="Times New Roman" pitchFamily="18" charset="0"/>
            </a:endParaRPr>
          </a:p>
          <a:p>
            <a:pPr>
              <a:lnSpc>
                <a:spcPct val="90000"/>
              </a:lnSpc>
              <a:buFont typeface="Wingdings" pitchFamily="2" charset="2"/>
              <a:buNone/>
            </a:pPr>
            <a:r>
              <a:rPr lang="ar-SA" sz="2400">
                <a:cs typeface="Simplified Arabic" pitchFamily="18" charset="-78"/>
              </a:rPr>
              <a:t>ست عقدات علي الأقل في حالة قوارب النجاة ذات الموتور لسفن الركاب وناقلات الزيت </a:t>
            </a:r>
            <a:endParaRPr lang="ar-SA" sz="2400">
              <a:cs typeface="Times New Roman" pitchFamily="18" charset="0"/>
            </a:endParaRPr>
          </a:p>
          <a:p>
            <a:pPr>
              <a:lnSpc>
                <a:spcPct val="90000"/>
              </a:lnSpc>
              <a:buFont typeface="Wingdings" pitchFamily="2" charset="2"/>
              <a:buNone/>
            </a:pPr>
            <a:r>
              <a:rPr lang="ar-SA" sz="2400">
                <a:latin typeface="Times New Roman" pitchFamily="18" charset="0"/>
              </a:rPr>
              <a:t>أربع عقدات علي الاقل في حالة قوارب النجاة ذات الموتور للسفن الأخرى</a:t>
            </a:r>
            <a:r>
              <a:rPr lang="ar-SA" sz="2400"/>
              <a:t> </a:t>
            </a:r>
          </a:p>
          <a:p>
            <a:pPr>
              <a:lnSpc>
                <a:spcPct val="90000"/>
              </a:lnSpc>
            </a:pPr>
            <a:r>
              <a:rPr lang="ar-SA" sz="2400" b="1">
                <a:latin typeface="Times New Roman" pitchFamily="18" charset="0"/>
                <a:cs typeface="Simplified Arabic" pitchFamily="18" charset="-78"/>
              </a:rPr>
              <a:t>حجم وسائل الطفو الداخلية يجب أن يزيد بالمقدار الذي يلزم ليوجهة الآلة وقطع الغيار الخاصة بها</a:t>
            </a:r>
            <a:r>
              <a:rPr lang="ar-SA" sz="2400">
                <a:latin typeface="Times New Roman" pitchFamily="18" charset="0"/>
                <a:cs typeface="Simplified Arabic" pitchFamily="18" charset="-78"/>
              </a:rPr>
              <a:t> </a:t>
            </a:r>
            <a:endParaRPr lang="en-US" sz="2400">
              <a:latin typeface="Times New Roman" pitchFamily="18" charset="0"/>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ar-SA" i="1">
                <a:latin typeface="Times New Roman" pitchFamily="18" charset="0"/>
              </a:rPr>
              <a:t>معدات انقاذ الأرواح التي يجب توافرها كحد ادني علي سفن النقل للبضائع بأعلى البحار</a:t>
            </a:r>
            <a:r>
              <a:rPr lang="ar-SA"/>
              <a:t> </a:t>
            </a:r>
            <a:endParaRPr lang="en-US"/>
          </a:p>
        </p:txBody>
      </p:sp>
      <p:sp>
        <p:nvSpPr>
          <p:cNvPr id="11267" name="Rectangle 3"/>
          <p:cNvSpPr>
            <a:spLocks noGrp="1" noChangeArrowheads="1"/>
          </p:cNvSpPr>
          <p:nvPr>
            <p:ph type="body" idx="1"/>
          </p:nvPr>
        </p:nvSpPr>
        <p:spPr/>
        <p:txBody>
          <a:bodyPr/>
          <a:lstStyle/>
          <a:p>
            <a:pPr>
              <a:lnSpc>
                <a:spcPct val="90000"/>
              </a:lnSpc>
            </a:pPr>
            <a:r>
              <a:rPr lang="ar-SA" sz="2400" b="1">
                <a:cs typeface="Simplified Arabic" pitchFamily="18" charset="-78"/>
              </a:rPr>
              <a:t>تحمل كل سفينة بضاعة عدد من قوارب النجاة علي كل جانب يكون اجمالى سعتها كافيا لاستيعاب جميع الافراد علي ظهر السفينة</a:t>
            </a:r>
          </a:p>
          <a:p>
            <a:pPr>
              <a:lnSpc>
                <a:spcPct val="90000"/>
              </a:lnSpc>
            </a:pPr>
            <a:endParaRPr lang="ar-SA" sz="2400" b="1">
              <a:cs typeface="Times New Roman" pitchFamily="18" charset="0"/>
            </a:endParaRPr>
          </a:p>
          <a:p>
            <a:pPr>
              <a:lnSpc>
                <a:spcPct val="90000"/>
              </a:lnSpc>
            </a:pPr>
            <a:r>
              <a:rPr lang="ar-SA" sz="2400" b="1">
                <a:cs typeface="Simplified Arabic" pitchFamily="18" charset="-78"/>
              </a:rPr>
              <a:t>يجب ان لا يقل طول قارب النجاة عن 7.2 متر وان يكون محمولا على بتافورة تعمل بالجاذبية </a:t>
            </a:r>
          </a:p>
          <a:p>
            <a:pPr>
              <a:lnSpc>
                <a:spcPct val="90000"/>
              </a:lnSpc>
            </a:pPr>
            <a:endParaRPr lang="ar-SA" sz="2400" b="1">
              <a:cs typeface="Times New Roman" pitchFamily="18" charset="0"/>
            </a:endParaRPr>
          </a:p>
          <a:p>
            <a:pPr>
              <a:lnSpc>
                <a:spcPct val="90000"/>
              </a:lnSpc>
            </a:pPr>
            <a:r>
              <a:rPr lang="ar-SA" sz="2400" b="1">
                <a:cs typeface="Simplified Arabic" pitchFamily="18" charset="-78"/>
              </a:rPr>
              <a:t>ما عدا الناقلات يجب ان  يكون بها عددا من رماثات النجاة كافيا لاستيعاب 50 % من اجمالى عدد افراد السفينة </a:t>
            </a:r>
          </a:p>
          <a:p>
            <a:pPr>
              <a:lnSpc>
                <a:spcPct val="90000"/>
              </a:lnSpc>
            </a:pPr>
            <a:endParaRPr lang="ar-SA" sz="2400" b="1">
              <a:cs typeface="Times New Roman" pitchFamily="18" charset="0"/>
            </a:endParaRPr>
          </a:p>
          <a:p>
            <a:pPr>
              <a:lnSpc>
                <a:spcPct val="90000"/>
              </a:lnSpc>
            </a:pPr>
            <a:r>
              <a:rPr lang="ar-SA" sz="2400" b="1">
                <a:cs typeface="Simplified Arabic" pitchFamily="18" charset="-78"/>
              </a:rPr>
              <a:t>ان يكون أحدهما قارب ذو موتور </a:t>
            </a:r>
            <a:endParaRPr lang="ar-SA" sz="2400" b="1">
              <a:cs typeface="Times New Roman" pitchFamily="18" charset="0"/>
            </a:endParaRPr>
          </a:p>
          <a:p>
            <a:pPr>
              <a:lnSpc>
                <a:spcPct val="90000"/>
              </a:lnSpc>
              <a:buFont typeface="Wingdings" pitchFamily="2" charset="2"/>
              <a:buNone/>
            </a:pPr>
            <a:endParaRPr lang="ar-SA" sz="2400" b="1">
              <a:cs typeface="Times New Roman" pitchFamily="18" charset="0"/>
            </a:endParaRPr>
          </a:p>
          <a:p>
            <a:pPr>
              <a:lnSpc>
                <a:spcPct val="90000"/>
              </a:lnSpc>
            </a:pPr>
            <a:endParaRPr lang="en-US" sz="2400" b="1"/>
          </a:p>
        </p:txBody>
      </p:sp>
    </p:spTree>
  </p:cSld>
  <p:clrMapOvr>
    <a:masterClrMapping/>
  </p:clrMapOvr>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Times New Roman (Arabic)"/>
      </a:majorFont>
      <a:minorFont>
        <a:latin typeface="Arial"/>
        <a:ea typeface=""/>
        <a:cs typeface="Times New Roman (Arab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Times New Roman" pitchFamily="18" charset="0"/>
            <a:cs typeface="Times New Roman (Arabic)"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Times New Roman" pitchFamily="18" charset="0"/>
            <a:cs typeface="Times New Roman (Arabic)"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214</TotalTime>
  <Words>2776</Words>
  <Application>Microsoft Office PowerPoint</Application>
  <PresentationFormat>On-screen Show (4:3)</PresentationFormat>
  <Paragraphs>257</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Times New Roman</vt:lpstr>
      <vt:lpstr>Times New Roman (Arabic)</vt:lpstr>
      <vt:lpstr>Arial</vt:lpstr>
      <vt:lpstr>Wingdings</vt:lpstr>
      <vt:lpstr>Simplified Arabic</vt:lpstr>
      <vt:lpstr>Traditional Arabic</vt:lpstr>
      <vt:lpstr>Capsules</vt:lpstr>
      <vt:lpstr>الجمعيه العربيه لخبراء و محترفي السلامه  و الصحه المهنيه  Arab Qosh </vt:lpstr>
      <vt:lpstr>معدات إنقاذ الأرواح التي يجب توفيرها علي ظهر السفن التجارية بأعلى البحار </vt:lpstr>
      <vt:lpstr>الشروط الواجب توافرها في قوارب و أطواق وعائمات النجاة علي ظهر السفينة </vt:lpstr>
      <vt:lpstr>الشروط الواجب توافرها في قوارب و أطواق وعائمات النجاة علي ظهر السفينة</vt:lpstr>
      <vt:lpstr> الشروط التي يجب مراعاتها عند بناء قوارب النجاة</vt:lpstr>
      <vt:lpstr>اماكن قوارب واطواق وعائمات النجاة علي ظهر السفينة وتداولها </vt:lpstr>
      <vt:lpstr>اماكن قوارب واطواق وعائمات النجاة علي ظهر السفينة وتداولها</vt:lpstr>
      <vt:lpstr>المواصفات القانونية التى يجب توافرها لقوارب النجاة ذات الموتور </vt:lpstr>
      <vt:lpstr>معدات انقاذ الأرواح التي يجب توافرها كحد ادني علي سفن النقل للبضائع بأعلى البحار </vt:lpstr>
      <vt:lpstr>معدات انقاذ الأرواح التي يجب توافرها كحد ادني علي سفن النقل للبضائع بأعلى البحار</vt:lpstr>
      <vt:lpstr>ادوات الاستغاثة بفلوكة النجاة وميعاد تغيرها </vt:lpstr>
      <vt:lpstr>تعرف افراد السفينة علي واجباتهم في حالة مناورة ترك السفينة ومناورة الحريق </vt:lpstr>
      <vt:lpstr>تعرف افراد السفينة علي واجباتهم في حالة مناورة ترك السفينة ومناورة الحريق</vt:lpstr>
      <vt:lpstr>انزال القارب وبة جميع المعدات والافراد </vt:lpstr>
      <vt:lpstr>انزال القارب واسفينة مائلة </vt:lpstr>
      <vt:lpstr>الاحتياطات الواجب مراعتها قبل انزال القارب مباشرة للماء </vt:lpstr>
      <vt:lpstr>الشروط التى يجب توافرها في رماثات النجاة </vt:lpstr>
      <vt:lpstr>الشروط التى يجب توافرها في رماثات النجاة</vt:lpstr>
      <vt:lpstr>المعدات التى يجب توافرها بعائمات النجاة التي تملاء بالنفخ والعومات الصلبة </vt:lpstr>
      <vt:lpstr>المعدات التى يجب توافرها بعائمات النجاة التي تملاء بالنفخ والعومات الصلبة</vt:lpstr>
      <vt:lpstr>المعدات التى يجب توافرها بعائمات النجاة التي تملاء بالنفخ والعومات الصلبة</vt:lpstr>
      <vt:lpstr>يجب اتخاذ الترتيبات المناسبة للركوب في القوارب النجاة </vt:lpstr>
      <vt:lpstr> الترتيبات المناسبة للركوب علي عوامات النجاة </vt:lpstr>
      <vt:lpstr>PowerPoint Presentation</vt:lpstr>
      <vt:lpstr>مواصفات وخواص اطواق النجاة </vt:lpstr>
      <vt:lpstr>تطقيم قوارب ورماثات النجاة بالطريقة التي توفر السلامة في كل منهما </vt:lpstr>
      <vt:lpstr>توفير إنارة إضافية لاسطح القوارب ورماثات النجاة</vt:lpstr>
      <vt:lpstr>الصفات التي يجب توافرها في قائد قارب النجاة </vt:lpstr>
      <vt:lpstr>مواصفات وخواص اطواق النجاة</vt:lpstr>
      <vt:lpstr>مواصفات وخواص اطواق النجاة</vt:lpstr>
      <vt:lpstr>عدد الأطواق النجاة المطلوب تواجده بسفن الركاب والبضائع </vt:lpstr>
      <vt:lpstr>PowerPoint Presentation</vt:lpstr>
      <vt:lpstr>احزمة النجاة </vt:lpstr>
      <vt:lpstr>المواصفات التى يجب توافرها في احزمة النجاة</vt:lpstr>
      <vt:lpstr>المواصفات التى يجب توافرها في احزمة النجاة</vt:lpstr>
      <vt:lpstr>افضل الطرق لمغادرة الافراد للسفينة عند تركها </vt:lpstr>
      <vt:lpstr>اهم الاحتياطات التي يجب مراعتها عند القفز من السفينة الي الماء </vt:lpstr>
      <vt:lpstr>تصرف قائد القارب عقب مغادرة السفينة والابعاد عنها بمسافة امنة </vt:lpstr>
      <vt:lpstr>تصرف قائد القارب مع الأفراد في الظروف المختلفة </vt:lpstr>
      <vt:lpstr>تصرف قائد القارب مع الأفراد في الظروف المختلفة</vt:lpstr>
      <vt:lpstr>تصرف قائد القارب مع الأفراد في الظروف المختلفة</vt:lpstr>
      <vt:lpstr>تصرف قائد القارب مع الأفراد في الظروف المختلفة</vt:lpstr>
      <vt:lpstr>PowerPoint Presentation</vt:lpstr>
    </vt:vector>
  </TitlesOfParts>
  <Company>auto graphic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معدات إنقاذ الأرواح</dc:title>
  <dc:creator>walid</dc:creator>
  <cp:lastModifiedBy>tamer sharakyi</cp:lastModifiedBy>
  <cp:revision>30</cp:revision>
  <dcterms:created xsi:type="dcterms:W3CDTF">2004-04-30T18:50:51Z</dcterms:created>
  <dcterms:modified xsi:type="dcterms:W3CDTF">2012-05-18T21:50:37Z</dcterms:modified>
</cp:coreProperties>
</file>