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A0B1613-D3CD-437D-AE42-C4CCF3D37C22}" type="datetimeFigureOut">
              <a:rPr lang="ar-EG" smtClean="0"/>
              <a:t>03/01/1437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1641455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A0B1613-D3CD-437D-AE42-C4CCF3D37C22}" type="datetimeFigureOut">
              <a:rPr lang="ar-EG" smtClean="0"/>
              <a:t>03/01/1437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38288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A0B1613-D3CD-437D-AE42-C4CCF3D37C22}" type="datetimeFigureOut">
              <a:rPr lang="ar-EG" smtClean="0"/>
              <a:t>03/01/1437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263150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A0B1613-D3CD-437D-AE42-C4CCF3D37C22}" type="datetimeFigureOut">
              <a:rPr lang="ar-EG" smtClean="0"/>
              <a:t>03/01/1437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302093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0B1613-D3CD-437D-AE42-C4CCF3D37C22}" type="datetimeFigureOut">
              <a:rPr lang="ar-EG" smtClean="0"/>
              <a:t>03/01/1437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76037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A0B1613-D3CD-437D-AE42-C4CCF3D37C22}" type="datetimeFigureOut">
              <a:rPr lang="ar-EG" smtClean="0"/>
              <a:t>03/01/1437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119643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A0B1613-D3CD-437D-AE42-C4CCF3D37C22}" type="datetimeFigureOut">
              <a:rPr lang="ar-EG" smtClean="0"/>
              <a:t>03/01/1437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65582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A0B1613-D3CD-437D-AE42-C4CCF3D37C22}" type="datetimeFigureOut">
              <a:rPr lang="ar-EG" smtClean="0"/>
              <a:t>03/01/1437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32815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B1613-D3CD-437D-AE42-C4CCF3D37C22}" type="datetimeFigureOut">
              <a:rPr lang="ar-EG" smtClean="0"/>
              <a:t>03/01/1437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2933139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0B1613-D3CD-437D-AE42-C4CCF3D37C22}" type="datetimeFigureOut">
              <a:rPr lang="ar-EG" smtClean="0"/>
              <a:t>03/01/1437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112055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0B1613-D3CD-437D-AE42-C4CCF3D37C22}" type="datetimeFigureOut">
              <a:rPr lang="ar-EG" smtClean="0"/>
              <a:t>03/01/1437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6AB340E-55CB-4602-9167-A1B53B489A8C}" type="slidenum">
              <a:rPr lang="ar-EG" smtClean="0"/>
              <a:t>‹#›</a:t>
            </a:fld>
            <a:endParaRPr lang="ar-EG"/>
          </a:p>
        </p:txBody>
      </p:sp>
    </p:spTree>
    <p:extLst>
      <p:ext uri="{BB962C8B-B14F-4D97-AF65-F5344CB8AC3E}">
        <p14:creationId xmlns:p14="http://schemas.microsoft.com/office/powerpoint/2010/main" val="76907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0B1613-D3CD-437D-AE42-C4CCF3D37C22}" type="datetimeFigureOut">
              <a:rPr lang="ar-EG" smtClean="0"/>
              <a:t>03/01/1437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AB340E-55CB-4602-9167-A1B53B489A8C}" type="slidenum">
              <a:rPr lang="ar-EG" smtClean="0"/>
              <a:t>‹#›</a:t>
            </a:fld>
            <a:endParaRPr lang="ar-EG"/>
          </a:p>
        </p:txBody>
      </p:sp>
    </p:spTree>
    <p:extLst>
      <p:ext uri="{BB962C8B-B14F-4D97-AF65-F5344CB8AC3E}">
        <p14:creationId xmlns:p14="http://schemas.microsoft.com/office/powerpoint/2010/main" val="3127247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dirty="0"/>
              <a:t>بينما يقوم حساب معدلات التطبيق بحساب جميع الموارد المطلوبة لمكافحة الحريق والتأمين المبدئي للحريق ولكن لا يضع في حساباته الوقت الذي يقوم فيه فريق تأمين ما بعد الحريق بعمله حيث أنه ممكن أن يكون وقت رد فعل فريق التطهير بعد الحريق طويل وممكن أن يكون نوع واحد من الرغوة فقط غير فعال لتأمين التطهير بعد الحادث كما أنه ممكن استخدام جهاز للكشف عن العازات المشتعلة أو التي تؤدي للاشتعال وهذا يمكن من حساب معدلات إعادة التطبيق للتحكم في الغازات المشتعلة أو التي قد تعود للاشتعال.</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تأمين ما بعد الحريق</a:t>
            </a:r>
            <a:endParaRPr lang="en-US" sz="4000" dirty="0"/>
          </a:p>
        </p:txBody>
      </p:sp>
    </p:spTree>
    <p:extLst>
      <p:ext uri="{BB962C8B-B14F-4D97-AF65-F5344CB8AC3E}">
        <p14:creationId xmlns:p14="http://schemas.microsoft.com/office/powerpoint/2010/main" val="3426046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dirty="0"/>
              <a:t>هذا النوع من الرغوة يستعمل بتركيزات قليلة جدا بحيث تكون نسب الخلط فيه من 0.1% إلى 1% وبالإضافة لطريق الخلط التي تم شرحها سابقاً فإنه يجب أن يحدث خلط قبلي لهذا النوع من الرغوة بالاختلاف مع الرغوة الخاصة بمجموعة الحريق</a:t>
            </a:r>
            <a:r>
              <a:rPr lang="en-US" sz="2800" dirty="0"/>
              <a:t>B</a:t>
            </a:r>
            <a:r>
              <a:rPr lang="ar-EG" sz="2800" dirty="0"/>
              <a:t> فإن نسب الخلط لا تعتبر نقطة أساسية في الحكم على آداء الرغوة.</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الرغوة الخاصة بمجموعة الحريق </a:t>
            </a:r>
            <a:r>
              <a:rPr lang="en-US" sz="4000" b="1" dirty="0"/>
              <a:t>A</a:t>
            </a:r>
            <a:endParaRPr lang="en-US" sz="4000" dirty="0"/>
          </a:p>
        </p:txBody>
      </p:sp>
    </p:spTree>
    <p:extLst>
      <p:ext uri="{BB962C8B-B14F-4D97-AF65-F5344CB8AC3E}">
        <p14:creationId xmlns:p14="http://schemas.microsoft.com/office/powerpoint/2010/main" val="1794795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u="sng" dirty="0"/>
              <a:t>عملية مكافحة مجموعة الحريق </a:t>
            </a:r>
            <a:r>
              <a:rPr lang="en-US" sz="2800" u="sng" dirty="0"/>
              <a:t>A</a:t>
            </a:r>
            <a:r>
              <a:rPr lang="ar-EG" sz="2800" u="sng" dirty="0"/>
              <a:t> بالرغوة</a:t>
            </a:r>
            <a:endParaRPr lang="en-US" sz="2800" dirty="0"/>
          </a:p>
          <a:p>
            <a:pPr marL="45720" indent="0" algn="just" eaLnBrk="1" fontAlgn="auto" hangingPunct="1">
              <a:lnSpc>
                <a:spcPct val="150000"/>
              </a:lnSpc>
              <a:spcAft>
                <a:spcPts val="0"/>
              </a:spcAft>
              <a:buFont typeface="Wingdings 2" pitchFamily="18" charset="2"/>
              <a:buNone/>
              <a:defRPr/>
            </a:pPr>
            <a:r>
              <a:rPr lang="ar-EG" sz="2800" dirty="0" smtClean="0"/>
              <a:t>تقوم </a:t>
            </a:r>
            <a:r>
              <a:rPr lang="ar-EG" sz="2800" dirty="0"/>
              <a:t>المكافحة على فكرة عزل الوقود وتقليل درجة حرارته وعزل الاكسجين عنه , الطرق المعتادة لاستعمال المياه هي التبريد وامتصاص الحرارة ومميزات المياه أنها متوفرة وسهلة الاستخدام وتمتص كمية كبيرة جدا من الحرارة وتتحول لبخار الماء ويجب التأكد من أن كل نقطة ماء تستعمل في التبريد تتحول إلى بخار.</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الرغوة الخاصة بمجموعة الحريق </a:t>
            </a:r>
            <a:r>
              <a:rPr lang="en-US" sz="4000" b="1" dirty="0"/>
              <a:t>A</a:t>
            </a:r>
            <a:endParaRPr lang="en-US" sz="4000" dirty="0"/>
          </a:p>
        </p:txBody>
      </p:sp>
    </p:spTree>
    <p:extLst>
      <p:ext uri="{BB962C8B-B14F-4D97-AF65-F5344CB8AC3E}">
        <p14:creationId xmlns:p14="http://schemas.microsoft.com/office/powerpoint/2010/main" val="2807194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u="sng" dirty="0"/>
              <a:t>عملية مكافحة مجموعة الحريق </a:t>
            </a:r>
            <a:r>
              <a:rPr lang="en-US" sz="2800" u="sng" dirty="0"/>
              <a:t>A</a:t>
            </a:r>
            <a:r>
              <a:rPr lang="ar-EG" sz="2800" u="sng" dirty="0"/>
              <a:t> بالرغوة</a:t>
            </a:r>
            <a:endParaRPr lang="en-US" sz="2800" dirty="0"/>
          </a:p>
          <a:p>
            <a:pPr marL="45720" indent="0" algn="just" eaLnBrk="1" fontAlgn="auto" hangingPunct="1">
              <a:lnSpc>
                <a:spcPct val="150000"/>
              </a:lnSpc>
              <a:spcAft>
                <a:spcPts val="0"/>
              </a:spcAft>
              <a:buFont typeface="Wingdings 2" pitchFamily="18" charset="2"/>
              <a:buNone/>
              <a:defRPr/>
            </a:pPr>
            <a:r>
              <a:rPr lang="ar-EG" sz="2800" dirty="0"/>
              <a:t>أما الرغوة :</a:t>
            </a:r>
            <a:endParaRPr lang="en-US" sz="2800" dirty="0"/>
          </a:p>
          <a:p>
            <a:pPr marL="548640" lvl="1" indent="-182880" algn="just" eaLnBrk="1" fontAlgn="auto" hangingPunct="1">
              <a:lnSpc>
                <a:spcPct val="150000"/>
              </a:lnSpc>
              <a:spcAft>
                <a:spcPts val="0"/>
              </a:spcAft>
              <a:defRPr/>
            </a:pPr>
            <a:r>
              <a:rPr lang="ar-EG" sz="2600" dirty="0"/>
              <a:t>فيتم نشر الماء على المواد المشتعلة من المجموعة </a:t>
            </a:r>
            <a:r>
              <a:rPr lang="en-US" sz="2600" dirty="0"/>
              <a:t>A</a:t>
            </a:r>
            <a:r>
              <a:rPr lang="ar-EG" sz="2600" dirty="0"/>
              <a:t>.</a:t>
            </a:r>
            <a:endParaRPr lang="en-US" sz="2600" dirty="0"/>
          </a:p>
          <a:p>
            <a:pPr marL="548640" lvl="1" indent="-182880" algn="just" eaLnBrk="1" fontAlgn="auto" hangingPunct="1">
              <a:lnSpc>
                <a:spcPct val="150000"/>
              </a:lnSpc>
              <a:spcAft>
                <a:spcPts val="0"/>
              </a:spcAft>
              <a:defRPr/>
            </a:pPr>
            <a:r>
              <a:rPr lang="ar-EG" sz="2600" dirty="0"/>
              <a:t>وتحرر الماء بشكل بطئ جدا.</a:t>
            </a:r>
            <a:endParaRPr lang="en-US" sz="2600" dirty="0"/>
          </a:p>
          <a:p>
            <a:pPr marL="548640" lvl="1" indent="-182880" algn="just" eaLnBrk="1" fontAlgn="auto" hangingPunct="1">
              <a:lnSpc>
                <a:spcPct val="150000"/>
              </a:lnSpc>
              <a:spcAft>
                <a:spcPts val="0"/>
              </a:spcAft>
              <a:defRPr/>
            </a:pPr>
            <a:r>
              <a:rPr lang="ar-EG" sz="2600" dirty="0"/>
              <a:t>وتكون ملتصقة ببعضها.</a:t>
            </a:r>
            <a:endParaRPr lang="en-US" sz="2600" dirty="0"/>
          </a:p>
          <a:p>
            <a:pPr marL="548640" lvl="1" indent="-182880" algn="just" eaLnBrk="1" fontAlgn="auto" hangingPunct="1">
              <a:lnSpc>
                <a:spcPct val="150000"/>
              </a:lnSpc>
              <a:spcAft>
                <a:spcPts val="0"/>
              </a:spcAft>
              <a:defRPr/>
            </a:pPr>
            <a:r>
              <a:rPr lang="ar-EG" sz="2600" dirty="0"/>
              <a:t>وتخترق الوقود المشتعل.</a:t>
            </a:r>
            <a:endParaRPr lang="en-US" sz="26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الرغوة الخاصة بمجموعة الحريق </a:t>
            </a:r>
            <a:r>
              <a:rPr lang="en-US" sz="4000" b="1" dirty="0"/>
              <a:t>A</a:t>
            </a:r>
            <a:endParaRPr lang="en-US" sz="4000" dirty="0"/>
          </a:p>
        </p:txBody>
      </p:sp>
    </p:spTree>
    <p:extLst>
      <p:ext uri="{BB962C8B-B14F-4D97-AF65-F5344CB8AC3E}">
        <p14:creationId xmlns:p14="http://schemas.microsoft.com/office/powerpoint/2010/main" val="2425344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dirty="0"/>
              <a:t>ممكن أن تستعمل الرغوة من هذا النوع كمكافح مباشر للحريق أو أن تكون عازل للحريق.</a:t>
            </a:r>
            <a:endParaRPr lang="en-US" sz="2800" dirty="0"/>
          </a:p>
          <a:p>
            <a:pPr marL="274320" algn="just" eaLnBrk="1" fontAlgn="auto" hangingPunct="1">
              <a:spcAft>
                <a:spcPts val="0"/>
              </a:spcAft>
              <a:defRPr/>
            </a:pPr>
            <a:r>
              <a:rPr lang="ar-EG" sz="2800" dirty="0"/>
              <a:t>وكعامل مبلل يقلل هذا الغنوع من الرغوة التوتر السطحي للماء لأنه عندما يرتفع التوتر السطحي للماء لا تخترق الماء الوقود مما يساعد في وجود الوقود منفصل عن الماء ولا يتمكن من اختراقه ولا تبريد الحريق وهذا يجعل استعمال الماء يزيد لمكافحة الحريق والرغوة من هذا النوع تستخدم بتركيزات قليلة من 0.1% إلى 1% مما يساعد في تغير صفات الماء نوعاً ما بتقليل توتره </a:t>
            </a:r>
            <a:r>
              <a:rPr lang="ar-EG" sz="2800" dirty="0" smtClean="0"/>
              <a:t>السطحي </a:t>
            </a:r>
            <a:r>
              <a:rPr lang="ar-EG" sz="2800" dirty="0"/>
              <a:t>وهذا يجعل الماء قادر على اختراق السطح المشتعل وتمتص الحرارة وتبرد الحريق أسرع بأقل كمية ماء ويساعد أيضاً في ان الماء يقوم باختراق أماكن كثيرة وعميقة بالمواد المشتعلة.</a:t>
            </a:r>
            <a:endParaRPr lang="en-US" sz="2800" dirty="0"/>
          </a:p>
          <a:p>
            <a:pPr marL="45720" indent="0" algn="just" eaLnBrk="1" fontAlgn="auto" hangingPunct="1">
              <a:spcAft>
                <a:spcPts val="0"/>
              </a:spcAft>
              <a:buFont typeface="Wingdings 2" pitchFamily="18" charset="2"/>
              <a:buNone/>
              <a:defRPr/>
            </a:pPr>
            <a:r>
              <a:rPr lang="ar-EG" sz="2800" dirty="0" smtClean="0"/>
              <a:t> </a:t>
            </a:r>
            <a:endParaRPr lang="en-US" sz="26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تطبيق الرغوة على مجموعة الحريق </a:t>
            </a:r>
            <a:r>
              <a:rPr lang="en-US" sz="4000" b="1" dirty="0"/>
              <a:t>A</a:t>
            </a:r>
            <a:endParaRPr lang="en-US" sz="4000" dirty="0"/>
          </a:p>
        </p:txBody>
      </p:sp>
    </p:spTree>
    <p:extLst>
      <p:ext uri="{BB962C8B-B14F-4D97-AF65-F5344CB8AC3E}">
        <p14:creationId xmlns:p14="http://schemas.microsoft.com/office/powerpoint/2010/main" val="315832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endParaRPr lang="en-US" sz="26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تطبيق الرغوة على مجموعة الحريق </a:t>
            </a:r>
            <a:r>
              <a:rPr lang="en-US" sz="4000" b="1" dirty="0"/>
              <a:t>A</a:t>
            </a:r>
            <a:endParaRPr lang="en-US" sz="4000" dirty="0"/>
          </a:p>
        </p:txBody>
      </p:sp>
      <p:pic>
        <p:nvPicPr>
          <p:cNvPr id="942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525" y="2133600"/>
            <a:ext cx="9007475"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2437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eaLnBrk="1" fontAlgn="auto" hangingPunct="1">
              <a:spcAft>
                <a:spcPts val="0"/>
              </a:spcAft>
              <a:defRPr/>
            </a:pPr>
            <a:r>
              <a:rPr lang="ar-EG" sz="2800" dirty="0"/>
              <a:t>تزيد من فعالية الماء.</a:t>
            </a:r>
            <a:endParaRPr lang="en-US" sz="2800" dirty="0"/>
          </a:p>
          <a:p>
            <a:pPr marL="274320" eaLnBrk="1" fontAlgn="auto" hangingPunct="1">
              <a:spcAft>
                <a:spcPts val="0"/>
              </a:spcAft>
              <a:defRPr/>
            </a:pPr>
            <a:r>
              <a:rPr lang="ar-EG" sz="2800" dirty="0"/>
              <a:t>تقلل وقت قمع الحريق والانتهاء منه.</a:t>
            </a:r>
            <a:endParaRPr lang="en-US" sz="2800" dirty="0"/>
          </a:p>
          <a:p>
            <a:pPr marL="274320" eaLnBrk="1" fontAlgn="auto" hangingPunct="1">
              <a:spcAft>
                <a:spcPts val="0"/>
              </a:spcAft>
              <a:defRPr/>
            </a:pPr>
            <a:r>
              <a:rPr lang="ar-EG" sz="2800" dirty="0"/>
              <a:t>سهولة عملية الخلط المبدئي.</a:t>
            </a:r>
            <a:endParaRPr lang="en-US" sz="2800" dirty="0"/>
          </a:p>
          <a:p>
            <a:pPr marL="274320" eaLnBrk="1" fontAlgn="auto" hangingPunct="1">
              <a:spcAft>
                <a:spcPts val="0"/>
              </a:spcAft>
              <a:defRPr/>
            </a:pPr>
            <a:r>
              <a:rPr lang="ar-EG" sz="2800" dirty="0"/>
              <a:t>فعالة في جميع المواد الخاصة بحرائق المجموعة </a:t>
            </a:r>
            <a:r>
              <a:rPr lang="en-US" sz="2800" dirty="0"/>
              <a:t>A</a:t>
            </a:r>
          </a:p>
          <a:p>
            <a:pPr marL="274320" eaLnBrk="1" fontAlgn="auto" hangingPunct="1">
              <a:spcAft>
                <a:spcPts val="0"/>
              </a:spcAft>
              <a:defRPr/>
            </a:pPr>
            <a:r>
              <a:rPr lang="ar-EG" sz="2800" dirty="0"/>
              <a:t>تكون عازل للحريق قصير الأجل.</a:t>
            </a:r>
            <a:endParaRPr lang="en-US" sz="2800" dirty="0"/>
          </a:p>
          <a:p>
            <a:pPr marL="274320" eaLnBrk="1" fontAlgn="auto" hangingPunct="1">
              <a:spcAft>
                <a:spcPts val="0"/>
              </a:spcAft>
              <a:defRPr/>
            </a:pPr>
            <a:r>
              <a:rPr lang="ar-EG" sz="2800" dirty="0"/>
              <a:t>نسب الخطل نقطة غير أساسية مثل مجموعة الحرائق </a:t>
            </a:r>
            <a:r>
              <a:rPr lang="en-US" sz="2800" dirty="0"/>
              <a:t>B</a:t>
            </a:r>
          </a:p>
          <a:p>
            <a:pPr marL="274320" eaLnBrk="1" fontAlgn="auto" hangingPunct="1">
              <a:spcAft>
                <a:spcPts val="0"/>
              </a:spcAft>
              <a:defRPr/>
            </a:pPr>
            <a:r>
              <a:rPr lang="ar-EG" sz="2800" dirty="0"/>
              <a:t>تزيد من الرطوبة بالمادة بنسبة 50%.</a:t>
            </a:r>
            <a:endParaRPr lang="en-US" sz="2800" dirty="0"/>
          </a:p>
          <a:p>
            <a:pPr marL="274320" eaLnBrk="1" fontAlgn="auto" hangingPunct="1">
              <a:spcAft>
                <a:spcPts val="0"/>
              </a:spcAft>
              <a:defRPr/>
            </a:pPr>
            <a:r>
              <a:rPr lang="ar-EG" sz="2800" dirty="0"/>
              <a:t>تمتص 3 مرات أكثر حرارة من الماء العادي.</a:t>
            </a:r>
            <a:endParaRPr lang="en-US" sz="2800" dirty="0"/>
          </a:p>
          <a:p>
            <a:pPr marL="45720" indent="0" algn="just" eaLnBrk="1" fontAlgn="auto" hangingPunct="1">
              <a:spcAft>
                <a:spcPts val="0"/>
              </a:spcAft>
              <a:buFont typeface="Wingdings 2" pitchFamily="18" charset="2"/>
              <a:buNone/>
              <a:defRPr/>
            </a:pPr>
            <a:endParaRPr lang="en-US" sz="26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مميزات الرغوة المسخدمة لمجموعة الحريق </a:t>
            </a:r>
            <a:r>
              <a:rPr lang="en-US" sz="4000" b="1" dirty="0"/>
              <a:t>A</a:t>
            </a:r>
            <a:endParaRPr lang="en-US" sz="4000" dirty="0"/>
          </a:p>
        </p:txBody>
      </p:sp>
    </p:spTree>
    <p:extLst>
      <p:ext uri="{BB962C8B-B14F-4D97-AF65-F5344CB8AC3E}">
        <p14:creationId xmlns:p14="http://schemas.microsoft.com/office/powerpoint/2010/main" val="254518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endParaRPr lang="ar-EG" sz="2800" dirty="0" smtClean="0"/>
          </a:p>
          <a:p>
            <a:pPr marL="274320" algn="just" eaLnBrk="1" fontAlgn="auto" hangingPunct="1">
              <a:lnSpc>
                <a:spcPct val="150000"/>
              </a:lnSpc>
              <a:spcAft>
                <a:spcPts val="0"/>
              </a:spcAft>
              <a:defRPr/>
            </a:pPr>
            <a:r>
              <a:rPr lang="ar-EG" sz="2800" dirty="0" smtClean="0"/>
              <a:t>ويستعمل </a:t>
            </a:r>
            <a:r>
              <a:rPr lang="ar-EG" sz="2800" dirty="0"/>
              <a:t>هذا النوع من الرغوة للخلط المبدئي لمعالجة المواد المشتعلة وعندما يستعمل كعازل انتشار الرغوة يعتبر عامل أساسي فيها وتعتمد مقدرة احتفاظ الرغوة بالماء على تكون الفقاقيع حيث أن الرغوة لو كانت غير منتشرة ستخرج منها الماء وبالتالي يقلل من كفاءة عمل الماء.</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مميزات الرغوة المسخدمة لمجموعة الحريق </a:t>
            </a:r>
            <a:r>
              <a:rPr lang="en-US" sz="4000" b="1" dirty="0"/>
              <a:t>A</a:t>
            </a:r>
            <a:endParaRPr lang="en-US" sz="4000" dirty="0"/>
          </a:p>
        </p:txBody>
      </p:sp>
    </p:spTree>
    <p:extLst>
      <p:ext uri="{BB962C8B-B14F-4D97-AF65-F5344CB8AC3E}">
        <p14:creationId xmlns:p14="http://schemas.microsoft.com/office/powerpoint/2010/main" val="3632882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dirty="0"/>
              <a:t>تقوم عملية الاستنشاق في هذا النوع من الرغوة على نظام ضغط هواء الرغوة </a:t>
            </a:r>
            <a:r>
              <a:rPr lang="en-US" sz="2800" dirty="0"/>
              <a:t>compressed air foam system “CAFS”</a:t>
            </a:r>
            <a:r>
              <a:rPr lang="ar-SA" sz="2800" dirty="0"/>
              <a:t> وهذا النظام يستعمل ضاغط هواء للمساعدة في انتشار الرغوة ونحصل على مدى أكبر من الانتشار عن طريق استعمال نظام الضغط المدفوع ويقل بهذه الطريقة استعمال الماء وتستعمل هذه الطريقة في مكافحة حرائق الغابات والبراري.</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مميزات الرغوة المسخدمة لمجموعة الحريق </a:t>
            </a:r>
            <a:r>
              <a:rPr lang="en-US" sz="4000" b="1" dirty="0"/>
              <a:t>A</a:t>
            </a:r>
            <a:endParaRPr lang="en-US" sz="4000" dirty="0"/>
          </a:p>
        </p:txBody>
      </p:sp>
    </p:spTree>
    <p:extLst>
      <p:ext uri="{BB962C8B-B14F-4D97-AF65-F5344CB8AC3E}">
        <p14:creationId xmlns:p14="http://schemas.microsoft.com/office/powerpoint/2010/main" val="2297010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SA" sz="2800" dirty="0"/>
              <a:t>وبعزل أو مكان أو جسم موجود بالغابات عن طيق الغطاء الرغوي يستعمل الرغوة كحاجز للجسم المغطى من الوصول لنقطة الاحتراق وهذا الغطاء أيضاً يمنع تكون الجمرات المحملولة جواً نتيجة احتراق هذا الجسم  وللمقدرة الفائقة للرغوة لتكون فقاعات فإن هذه الطريقة تستعمل لعزل الأشجار والطرق وحمايتها من الاحتراق برفع رطوبة هذه الأجسام والاماكن سيساعد هذا في إيقاف انتشار الحريق ووصوله لهذه المنطقة.</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مميزات الرغوة المسخدمة لمجموعة الحريق </a:t>
            </a:r>
            <a:r>
              <a:rPr lang="en-US" sz="4000" b="1" dirty="0"/>
              <a:t>A</a:t>
            </a:r>
            <a:endParaRPr lang="en-US" sz="4000" dirty="0"/>
          </a:p>
        </p:txBody>
      </p:sp>
    </p:spTree>
    <p:extLst>
      <p:ext uri="{BB962C8B-B14F-4D97-AF65-F5344CB8AC3E}">
        <p14:creationId xmlns:p14="http://schemas.microsoft.com/office/powerpoint/2010/main" val="3043909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SA" sz="2800" dirty="0"/>
              <a:t>كثير من الإطفائيين المحترفين لا يعلمون الفرق بين الرغوة والعامل المبلل والمعلق فالرغوة تستعمل فقط في ال مكافحة مجموعة الحريق </a:t>
            </a:r>
            <a:r>
              <a:rPr lang="en-US" sz="2800" dirty="0"/>
              <a:t>B</a:t>
            </a:r>
            <a:r>
              <a:rPr lang="ar-EG" sz="2800" dirty="0"/>
              <a:t> ويعتبر </a:t>
            </a:r>
            <a:r>
              <a:rPr lang="en-US" sz="2800" dirty="0"/>
              <a:t>AFFF</a:t>
            </a:r>
            <a:r>
              <a:rPr lang="ar-EG" sz="2800" dirty="0"/>
              <a:t>عمال مبلل لمجموعة الحرائق </a:t>
            </a:r>
            <a:r>
              <a:rPr lang="en-US" sz="2800" dirty="0"/>
              <a:t>A</a:t>
            </a:r>
            <a:r>
              <a:rPr lang="ar-EG" sz="2800" dirty="0"/>
              <a:t> لذلك يكون استعمال العامل المبلل لمجموعة الحرائق </a:t>
            </a:r>
            <a:r>
              <a:rPr lang="en-US" sz="2800" dirty="0"/>
              <a:t>A</a:t>
            </a:r>
            <a:r>
              <a:rPr lang="ar-EG" sz="2800" dirty="0"/>
              <a:t> والغير ذائبة في الما منها يستعمل في مكافحة مجموعة الحرائق </a:t>
            </a:r>
            <a:r>
              <a:rPr lang="en-US" sz="2800" dirty="0"/>
              <a:t>B</a:t>
            </a:r>
            <a:r>
              <a:rPr lang="ar-EG" sz="2800" dirty="0"/>
              <a:t>.</a:t>
            </a:r>
            <a:endParaRPr lang="en-US" sz="2800" dirty="0"/>
          </a:p>
          <a:p>
            <a:pPr marL="274320" algn="just" eaLnBrk="1" fontAlgn="auto" hangingPunct="1">
              <a:lnSpc>
                <a:spcPct val="150000"/>
              </a:lnSpc>
              <a:spcAft>
                <a:spcPts val="0"/>
              </a:spcAft>
              <a:defRPr/>
            </a:pPr>
            <a:r>
              <a:rPr lang="ar-EG" sz="2800" dirty="0"/>
              <a:t>الرغوة والعامل المبلل ليسوا شيئاً واحداً حيث أن </a:t>
            </a:r>
            <a:r>
              <a:rPr lang="en-US" sz="2800" dirty="0"/>
              <a:t>NFPA</a:t>
            </a:r>
            <a:r>
              <a:rPr lang="ar-EG" sz="2800" dirty="0"/>
              <a:t> أقرت أنهما لكل منهما مواصفة خاصة.</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SA" sz="4000" b="1" dirty="0"/>
              <a:t>العامل المبلل</a:t>
            </a:r>
            <a:endParaRPr lang="en-US" sz="4000" dirty="0"/>
          </a:p>
        </p:txBody>
      </p:sp>
    </p:spTree>
    <p:extLst>
      <p:ext uri="{BB962C8B-B14F-4D97-AF65-F5344CB8AC3E}">
        <p14:creationId xmlns:p14="http://schemas.microsoft.com/office/powerpoint/2010/main" val="4027739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b="1" u="sng" dirty="0"/>
              <a:t>طريقة الارتداد</a:t>
            </a:r>
            <a:endParaRPr lang="en-US" sz="2800" dirty="0"/>
          </a:p>
          <a:p>
            <a:pPr marL="45720" indent="0" algn="just" eaLnBrk="1" fontAlgn="auto" hangingPunct="1">
              <a:spcAft>
                <a:spcPts val="0"/>
              </a:spcAft>
              <a:buFont typeface="Wingdings 2" pitchFamily="18" charset="2"/>
              <a:buNone/>
              <a:defRPr/>
            </a:pPr>
            <a:r>
              <a:rPr lang="ar-EG" sz="2800" dirty="0"/>
              <a:t>عند استعمال حنفيات ورشاشات الرغوة يجب العمل بها بحرص شديد كلما أمكن حيث يتم العمل بطريقة مستقيمة ومستمرة حيث يتم ضرب الرغوة في حائط أو أي شئ مقابل للحريق كما بالصورة </a:t>
            </a:r>
            <a:r>
              <a:rPr lang="ar-EG" sz="2800" dirty="0" smtClean="0"/>
              <a:t>.</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طرق وآليات مكافحة الحريق بالرغوة</a:t>
            </a:r>
            <a:endParaRPr lang="en-US" sz="4000" dirty="0"/>
          </a:p>
        </p:txBody>
      </p:sp>
      <p:pic>
        <p:nvPicPr>
          <p:cNvPr id="819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3716338"/>
            <a:ext cx="6840538" cy="301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3806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dirty="0"/>
              <a:t>تعرف </a:t>
            </a:r>
            <a:r>
              <a:rPr lang="en-US" sz="2800" dirty="0"/>
              <a:t>NFPA-11</a:t>
            </a:r>
            <a:r>
              <a:rPr lang="ar-EG" sz="2800" dirty="0"/>
              <a:t> المواصفة الخاصة بالرغوة قليلة الانتشار الرغوة على أنها تجميعة من الفقاعات قليلة الكثافة عن الماء والزيت والتي تتماسك مع بعضها لتغطية الأسطح الأفقية, وهي تسري بحرية على السطح المشتعل والتي تشكل بدورها عازل وواقي قوي للهواء عن السطح المشتعل والتي تعتبر غطاء مستمر لحجز الأبخرة الناتجة عن الاشتعال وإلتقائها بالهواء.</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SA" sz="4000" b="1" dirty="0"/>
              <a:t>العامل المبلل</a:t>
            </a:r>
            <a:endParaRPr lang="en-US" sz="4000" dirty="0"/>
          </a:p>
        </p:txBody>
      </p:sp>
    </p:spTree>
    <p:extLst>
      <p:ext uri="{BB962C8B-B14F-4D97-AF65-F5344CB8AC3E}">
        <p14:creationId xmlns:p14="http://schemas.microsoft.com/office/powerpoint/2010/main" val="36141394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dirty="0"/>
              <a:t>وتعتبر نظرية العمل الأساسية في المكافحة بالرغوة هي فصل الهواء عن السطح المشتعل والذي بدوره يؤدي إلى كسر المسطح الرباعي للحريق والذي بدوره يوقف عملية الاحتراق وفي الحالات التي لم يصل الوقود لعملية الاحتراق يعتبر استعمال الرغوة تأكيد مشاهد للجميع بأن الوقود قد تم تغطيته تماماً ولن يشارك في عملية الاحتراق.</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SA" sz="4000" b="1" dirty="0"/>
              <a:t>العامل المبلل</a:t>
            </a:r>
            <a:endParaRPr lang="en-US" sz="4000" dirty="0"/>
          </a:p>
        </p:txBody>
      </p:sp>
    </p:spTree>
    <p:extLst>
      <p:ext uri="{BB962C8B-B14F-4D97-AF65-F5344CB8AC3E}">
        <p14:creationId xmlns:p14="http://schemas.microsoft.com/office/powerpoint/2010/main" val="4209388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dirty="0"/>
              <a:t>تعرف </a:t>
            </a:r>
            <a:r>
              <a:rPr lang="en-US" sz="2800" dirty="0"/>
              <a:t>NFPA-18 </a:t>
            </a:r>
            <a:r>
              <a:rPr lang="ar-EG" sz="2800" dirty="0"/>
              <a:t>المواصفة الخاصة بالعامل المبلل على أنه مركب كيميائي عندما يضاف للماء بكميات كافية تقوم بتقليل التوتر السطحي للماء وتزيد من صفات الاختراق والانتشار وقد تعطي محلول معلق أو رغوي.</a:t>
            </a:r>
            <a:endParaRPr lang="en-US" sz="2800" dirty="0"/>
          </a:p>
          <a:p>
            <a:pPr marL="274320" algn="just" eaLnBrk="1" fontAlgn="auto" hangingPunct="1">
              <a:lnSpc>
                <a:spcPct val="150000"/>
              </a:lnSpc>
              <a:spcAft>
                <a:spcPts val="0"/>
              </a:spcAft>
              <a:defRPr/>
            </a:pPr>
            <a:r>
              <a:rPr lang="ar-EG" sz="2800" dirty="0"/>
              <a:t>تحتوي العوامل المبللة دائماً على مواد ذات توتر سطحي أو مواد معلقة والتي تمكنها من الاختلاط بالوقود الهيدروكربوني مثل خلط الماء بالزيت في السلطات وهذا يمكن أ، نطلق عليه تغليف أو حبس للوقود.</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SA" sz="4000" b="1" dirty="0"/>
              <a:t>العامل المبلل</a:t>
            </a:r>
            <a:endParaRPr lang="en-US" sz="4000" dirty="0"/>
          </a:p>
        </p:txBody>
      </p:sp>
    </p:spTree>
    <p:extLst>
      <p:ext uri="{BB962C8B-B14F-4D97-AF65-F5344CB8AC3E}">
        <p14:creationId xmlns:p14="http://schemas.microsoft.com/office/powerpoint/2010/main" val="53614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dirty="0"/>
              <a:t>وتعتبر نظرية العمل الأساسية للعامل المبلل هي تقليل تركيز الوقود الذي يصل لنقطة الاشتعال ويقلل فرص تبخر الوقود في درجات الحرارة العادية أو عندما ترتقع درجة حرارته, ومع الوقت سينفصل الوقود عن العامل المبلل, وهذا الوقت يعتمد على نوع الوقود ودرجة حرارة الوقود وكمية العامل المبلل المستعمل وغيرها, وعموماً العامل المبلل يحتاج إلى تخفيف تركيزه إلى تركيز 6% بالحجم.</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SA" sz="4000" b="1" dirty="0"/>
              <a:t>العامل المبلل</a:t>
            </a:r>
            <a:endParaRPr lang="en-US" sz="4000" dirty="0"/>
          </a:p>
        </p:txBody>
      </p:sp>
    </p:spTree>
    <p:extLst>
      <p:ext uri="{BB962C8B-B14F-4D97-AF65-F5344CB8AC3E}">
        <p14:creationId xmlns:p14="http://schemas.microsoft.com/office/powerpoint/2010/main" val="582699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200000"/>
              </a:lnSpc>
              <a:spcAft>
                <a:spcPts val="0"/>
              </a:spcAft>
              <a:defRPr/>
            </a:pPr>
            <a:r>
              <a:rPr lang="ar-EG" sz="2800" dirty="0"/>
              <a:t>هذا يعني أنه في حالة وجود حريق ل 10000 جالون وقود فإننا بحاجة إلى عامل مبلل بحجم 600 جالون للتأكد من المكافحة الكاملة ويجب أن يكون هناك مساحة كافية داخل تانك الوقود لتتمكن من استيعاب كمية العامل المبلل الزائدة حيث سيختلط الوقود مع العامل المبلل.</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SA" sz="4000" b="1" dirty="0"/>
              <a:t>العامل المبلل</a:t>
            </a:r>
            <a:endParaRPr lang="en-US" sz="4000" dirty="0"/>
          </a:p>
        </p:txBody>
      </p:sp>
    </p:spTree>
    <p:extLst>
      <p:ext uri="{BB962C8B-B14F-4D97-AF65-F5344CB8AC3E}">
        <p14:creationId xmlns:p14="http://schemas.microsoft.com/office/powerpoint/2010/main" val="3770922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dirty="0"/>
              <a:t>والعامل المبلل والرغوة مثلها مثل كل القطع التي تستعمل ممكن أيضاً أن تعتمد حسب مختبرات التأمين </a:t>
            </a:r>
            <a:r>
              <a:rPr lang="en-US" sz="2800" dirty="0"/>
              <a:t>(U.L. listed) </a:t>
            </a:r>
            <a:r>
              <a:rPr lang="ar-EG" sz="2800" dirty="0"/>
              <a:t>حيث أنها تكون مطابقة لمواصفات محددة مثل اعتماد مواصفات لخراطيم المياه والسلالم الأرضية فهذه المواصفات تختلف عن بعضهما وهذا مثل مواصفات الرغوة والعامل المبلل فهي تختلف عن بعضها أيضاً وباعتبار العامل المبلل يتعبر عامل أولي في مكافحة حرائق المجموعة </a:t>
            </a:r>
            <a:r>
              <a:rPr lang="en-US" sz="2800" dirty="0"/>
              <a:t>B</a:t>
            </a:r>
            <a:r>
              <a:rPr lang="ar-EG" sz="2800" dirty="0"/>
              <a:t> فيعتبر </a:t>
            </a:r>
            <a:r>
              <a:rPr lang="en-US" sz="2800" dirty="0"/>
              <a:t>U.L list</a:t>
            </a:r>
            <a:r>
              <a:rPr lang="ar-EG" sz="2800" dirty="0"/>
              <a:t> في هذه الحالة هو مقارنة بين العامل المبللة وكفائتها.</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SA" sz="4000" b="1" dirty="0"/>
              <a:t>العامل المبلل</a:t>
            </a:r>
            <a:endParaRPr lang="en-US" sz="4000" dirty="0"/>
          </a:p>
        </p:txBody>
      </p:sp>
    </p:spTree>
    <p:extLst>
      <p:ext uri="{BB962C8B-B14F-4D97-AF65-F5344CB8AC3E}">
        <p14:creationId xmlns:p14="http://schemas.microsoft.com/office/powerpoint/2010/main" val="101099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dirty="0"/>
              <a:t>وهناك اختلافات للاختبارات التي تحصل منها على </a:t>
            </a:r>
            <a:r>
              <a:rPr lang="en-US" sz="2800" dirty="0"/>
              <a:t>U.L list </a:t>
            </a:r>
            <a:r>
              <a:rPr lang="ar-EG" sz="2800" dirty="0"/>
              <a:t>للتطبيق على حرائق المجموعة </a:t>
            </a:r>
            <a:r>
              <a:rPr lang="en-US" sz="2800" dirty="0"/>
              <a:t>B</a:t>
            </a:r>
            <a:r>
              <a:rPr lang="ar-EG" sz="2800" dirty="0"/>
              <a:t> يتم اختبار الرغوة لخمس مناطق أساسية :</a:t>
            </a:r>
            <a:endParaRPr lang="en-US" sz="2800" dirty="0"/>
          </a:p>
          <a:p>
            <a:pPr marL="548640" lvl="1" indent="-182880" algn="just" eaLnBrk="1" fontAlgn="auto" hangingPunct="1">
              <a:spcAft>
                <a:spcPts val="0"/>
              </a:spcAft>
              <a:defRPr/>
            </a:pPr>
            <a:r>
              <a:rPr lang="ar-EG" sz="2600" dirty="0"/>
              <a:t>معدلات التطبيق.</a:t>
            </a:r>
            <a:endParaRPr lang="en-US" sz="2600" dirty="0"/>
          </a:p>
          <a:p>
            <a:pPr marL="548640" lvl="1" indent="-182880" algn="just" eaLnBrk="1" fontAlgn="auto" hangingPunct="1">
              <a:spcAft>
                <a:spcPts val="0"/>
              </a:spcAft>
              <a:defRPr/>
            </a:pPr>
            <a:r>
              <a:rPr lang="ar-EG" sz="2600" dirty="0"/>
              <a:t>وقت المكافحة.</a:t>
            </a:r>
            <a:endParaRPr lang="en-US" sz="2600" dirty="0"/>
          </a:p>
          <a:p>
            <a:pPr marL="548640" lvl="1" indent="-182880" algn="just" eaLnBrk="1" fontAlgn="auto" hangingPunct="1">
              <a:spcAft>
                <a:spcPts val="0"/>
              </a:spcAft>
              <a:defRPr/>
            </a:pPr>
            <a:r>
              <a:rPr lang="ar-EG" sz="2600" dirty="0"/>
              <a:t>الثبات.</a:t>
            </a:r>
            <a:endParaRPr lang="en-US" sz="2600" dirty="0"/>
          </a:p>
          <a:p>
            <a:pPr marL="548640" lvl="1" indent="-182880" algn="just" eaLnBrk="1" fontAlgn="auto" hangingPunct="1">
              <a:spcAft>
                <a:spcPts val="0"/>
              </a:spcAft>
              <a:defRPr/>
            </a:pPr>
            <a:r>
              <a:rPr lang="ar-EG" sz="2600" dirty="0" smtClean="0"/>
              <a:t>المقاومة </a:t>
            </a:r>
            <a:r>
              <a:rPr lang="ar-EG" sz="2600" dirty="0"/>
              <a:t>لإعادة الاحتراق.</a:t>
            </a:r>
            <a:endParaRPr lang="en-US" sz="2600" dirty="0"/>
          </a:p>
          <a:p>
            <a:pPr marL="548640" lvl="1" indent="-182880" algn="just" eaLnBrk="1" fontAlgn="auto" hangingPunct="1">
              <a:spcAft>
                <a:spcPts val="0"/>
              </a:spcAft>
              <a:defRPr/>
            </a:pPr>
            <a:r>
              <a:rPr lang="ar-EG" sz="2600" dirty="0"/>
              <a:t>جودة الرغوة (الانتشار وطرق الصرف)</a:t>
            </a:r>
            <a:endParaRPr lang="en-US" sz="2600" dirty="0"/>
          </a:p>
          <a:p>
            <a:pPr marL="274320" algn="just" eaLnBrk="1" fontAlgn="auto" hangingPunct="1">
              <a:spcAft>
                <a:spcPts val="0"/>
              </a:spcAft>
              <a:defRPr/>
            </a:pPr>
            <a:r>
              <a:rPr lang="ar-EG" sz="2800" dirty="0"/>
              <a:t>حيث يتم اختبار العامل المبلل على المكافحة فقط لا يوجد حدود للوقت ولا اختبار الثبات ولا اختبار مقاومة إعادة الاحتراق ولا جودة الرغوة.</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SA" sz="4000" b="1" dirty="0"/>
              <a:t>العامل المبلل</a:t>
            </a:r>
            <a:endParaRPr lang="en-US" sz="4000" dirty="0"/>
          </a:p>
        </p:txBody>
      </p:sp>
    </p:spTree>
    <p:extLst>
      <p:ext uri="{BB962C8B-B14F-4D97-AF65-F5344CB8AC3E}">
        <p14:creationId xmlns:p14="http://schemas.microsoft.com/office/powerpoint/2010/main" val="2914590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dirty="0"/>
              <a:t>تتكون الرغوة عالية الانتشار من تركيزات محددة ودقيقة جداً من مواد ذات توتر سطحي عالي ورغوة من نوع المنظفات الصناعية وهذه التركيزات يتم خلطها على نسبة 1.5% مع الماء ثم يتم نشرها وتمديدها بالهواء لتكون الرغوة عالية الانتشار ولإنتاجها يجب استعمال مولد رغوة عالي الانتشار وبدورها تكون رغوة يصل إنتشارها وتمددها من 500 إلى 1 ولكن يمكن استعمالها مع مولدات رغوة من 200:1 إلى 1000:1 حيث ينتج محلول الرغوة فقاقيع من الرغوة مثل النسيج والتي لها خاصية الانتشار واختراق جميع العواقب ودرجة التصاقها تجعلها ذات صفات أفضل كما أنه يمكن استعماله مع المياه العذبة أو مياه البحر.</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الرغوة ذات الانتشار العالي</a:t>
            </a:r>
            <a:endParaRPr lang="en-US" sz="4000" dirty="0"/>
          </a:p>
        </p:txBody>
      </p:sp>
    </p:spTree>
    <p:extLst>
      <p:ext uri="{BB962C8B-B14F-4D97-AF65-F5344CB8AC3E}">
        <p14:creationId xmlns:p14="http://schemas.microsoft.com/office/powerpoint/2010/main" val="4062020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200000"/>
              </a:lnSpc>
              <a:spcAft>
                <a:spcPts val="0"/>
              </a:spcAft>
              <a:defRPr/>
            </a:pPr>
            <a:r>
              <a:rPr lang="ar-EG" sz="2800" dirty="0"/>
              <a:t>كما أنه رغوة واسعة الانتشار إلا أنها ممكن أن تعمل كعامل مبلل وتصل إلى كل الأماكن في حرائق المجموعة </a:t>
            </a:r>
            <a:r>
              <a:rPr lang="en-US" sz="2800" dirty="0"/>
              <a:t>A </a:t>
            </a:r>
            <a:r>
              <a:rPr lang="ar-EG" sz="2800" dirty="0"/>
              <a:t>ويعتبر متعدد الاستخدامات ويمكن الاستغناء عن تخزين عامل مبلل.</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الرغوة ذات الانتشار العالي</a:t>
            </a:r>
            <a:endParaRPr lang="en-US" sz="4000" dirty="0"/>
          </a:p>
        </p:txBody>
      </p:sp>
    </p:spTree>
    <p:extLst>
      <p:ext uri="{BB962C8B-B14F-4D97-AF65-F5344CB8AC3E}">
        <p14:creationId xmlns:p14="http://schemas.microsoft.com/office/powerpoint/2010/main" val="3431116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200000"/>
              </a:lnSpc>
              <a:spcAft>
                <a:spcPts val="0"/>
              </a:spcAft>
              <a:defRPr/>
            </a:pPr>
            <a:r>
              <a:rPr lang="ar-EG" sz="2800" b="1" dirty="0"/>
              <a:t>كيف يعمل؟</a:t>
            </a:r>
            <a:endParaRPr lang="en-US" sz="2800" dirty="0"/>
          </a:p>
          <a:p>
            <a:pPr marL="45720" indent="0" algn="just" eaLnBrk="1" fontAlgn="auto" hangingPunct="1">
              <a:lnSpc>
                <a:spcPct val="200000"/>
              </a:lnSpc>
              <a:spcAft>
                <a:spcPts val="0"/>
              </a:spcAft>
              <a:buFont typeface="Wingdings 2" pitchFamily="18" charset="2"/>
              <a:buNone/>
              <a:defRPr/>
            </a:pPr>
            <a:r>
              <a:rPr lang="ar-EG" sz="2800" dirty="0"/>
              <a:t>تتحكم الرغوة عالية الانتشار بالحريق عن طريق التبريد ومنع وصول الاكسجين عن طريق الاختلاط مع المواد المشتعلة ويعتبر مواد سهلة التصريف حيث أنها تفقد مياهها بسهولة وتترك فقط طبقة رقيقة جدا من الفقاعات على السطح وقد تم تصميمها خصيصاً لحل مشاكل التصريف للرغوة والثبات.</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الرغوة ذات الانتشار العالي</a:t>
            </a:r>
            <a:endParaRPr lang="en-US" sz="4000" dirty="0"/>
          </a:p>
        </p:txBody>
      </p:sp>
    </p:spTree>
    <p:extLst>
      <p:ext uri="{BB962C8B-B14F-4D97-AF65-F5344CB8AC3E}">
        <p14:creationId xmlns:p14="http://schemas.microsoft.com/office/powerpoint/2010/main" val="4157305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b="1" u="sng" dirty="0"/>
              <a:t>التوجيه الجانبي</a:t>
            </a:r>
            <a:endParaRPr lang="en-US" sz="2800" dirty="0"/>
          </a:p>
          <a:p>
            <a:pPr marL="45720" indent="0" algn="just" eaLnBrk="1" fontAlgn="auto" hangingPunct="1">
              <a:spcAft>
                <a:spcPts val="0"/>
              </a:spcAft>
              <a:buFont typeface="Wingdings 2" pitchFamily="18" charset="2"/>
              <a:buNone/>
              <a:defRPr/>
            </a:pPr>
            <a:r>
              <a:rPr lang="ar-EG" sz="2800" dirty="0"/>
              <a:t>يمكن بهذه الطريقة تغطية سطح السائل المشتعل عن طريق ضرب الأرض التي عليها تسريب المادة المشتعلة وبهذا نمكن الرغوة من التكدس أمام السائل المشتعل وسرعة الضخ تمكن من فرد الرغوة على السائل المشتعل كما هو موضح بالصورة.</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طرق وآليات مكافحة الحريق بالرغوة</a:t>
            </a:r>
            <a:endParaRPr lang="en-US" sz="4000" dirty="0"/>
          </a:p>
        </p:txBody>
      </p:sp>
      <p:pic>
        <p:nvPicPr>
          <p:cNvPr id="829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33825"/>
            <a:ext cx="8316913" cy="280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2817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b="1" dirty="0"/>
              <a:t>كيف تصنع؟</a:t>
            </a:r>
            <a:endParaRPr lang="en-US" sz="2800" dirty="0"/>
          </a:p>
          <a:p>
            <a:pPr marL="45720" indent="0" algn="just" eaLnBrk="1" fontAlgn="auto" hangingPunct="1">
              <a:spcAft>
                <a:spcPts val="0"/>
              </a:spcAft>
              <a:buFont typeface="Wingdings 2" pitchFamily="18" charset="2"/>
              <a:buNone/>
              <a:defRPr/>
            </a:pPr>
            <a:r>
              <a:rPr lang="ar-EG" sz="2800" dirty="0"/>
              <a:t>تنتج هذه الرغوة من خلال عمل محلول بتركيز 1.5% يضخ من خلال مولد رغوة حيث يتم خلط الهواء مع محلول الرغوة بكمية تصل إلى 1000 ضعف الماء والرغوة وخلطها بشكل عنيف, وهذا نتج غطاء رغوى كبير جداً.</a:t>
            </a:r>
            <a:endParaRPr lang="en-US" sz="2800" dirty="0"/>
          </a:p>
          <a:p>
            <a:pPr marL="45720" indent="0" algn="just" eaLnBrk="1" fontAlgn="auto" hangingPunct="1">
              <a:spcAft>
                <a:spcPts val="0"/>
              </a:spcAft>
              <a:buFont typeface="Wingdings 2" pitchFamily="18" charset="2"/>
              <a:buNone/>
              <a:defRPr/>
            </a:pPr>
            <a:r>
              <a:rPr lang="ar-EG" sz="2800" dirty="0"/>
              <a:t>درجة حرارة الماء وجودة الهواء تؤثر بشكل مباشر على انتشار الرغوة يجب أن تكون درجة الحرارة أقل من 32 درجة مئوية كما يجب الحيطة في وضع المولد في مكان مناسب لا يتسرب إلى الهواء الداخل إليه أي من أجزاء الغاز المشتعل.</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الرغوة ذات الانتشار العالي</a:t>
            </a:r>
            <a:endParaRPr lang="en-US" sz="4000" dirty="0"/>
          </a:p>
        </p:txBody>
      </p:sp>
    </p:spTree>
    <p:extLst>
      <p:ext uri="{BB962C8B-B14F-4D97-AF65-F5344CB8AC3E}">
        <p14:creationId xmlns:p14="http://schemas.microsoft.com/office/powerpoint/2010/main" val="1120333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b="1" dirty="0"/>
              <a:t>كيف تصنع؟</a:t>
            </a:r>
            <a:endParaRPr lang="en-US" sz="2800" dirty="0"/>
          </a:p>
          <a:p>
            <a:pPr marL="45720" indent="0" algn="just" eaLnBrk="1" fontAlgn="auto" hangingPunct="1">
              <a:spcAft>
                <a:spcPts val="0"/>
              </a:spcAft>
              <a:buFont typeface="Wingdings 2" pitchFamily="18" charset="2"/>
              <a:buNone/>
              <a:defRPr/>
            </a:pPr>
            <a:r>
              <a:rPr lang="ar-EG" sz="2800" dirty="0"/>
              <a:t>وفي حالة أن الرشاشات الأوتوماتيكية كانت تعمل في نفس المكان فيعتبر نسبة كبيرة من الرغوة ستكون هالكة وقد وجد أن هناك حسابات معقدة جدا في </a:t>
            </a:r>
            <a:r>
              <a:rPr lang="en-US" sz="2800" dirty="0"/>
              <a:t>NFPA-11A</a:t>
            </a:r>
            <a:r>
              <a:rPr lang="ar-EG" sz="2800" dirty="0"/>
              <a:t>.</a:t>
            </a:r>
            <a:endParaRPr lang="en-US" sz="2800" dirty="0"/>
          </a:p>
          <a:p>
            <a:pPr marL="45720" indent="0" algn="just" eaLnBrk="1" fontAlgn="auto" hangingPunct="1">
              <a:spcAft>
                <a:spcPts val="0"/>
              </a:spcAft>
              <a:buFont typeface="Wingdings 2" pitchFamily="18" charset="2"/>
              <a:buNone/>
              <a:defRPr/>
            </a:pPr>
            <a:r>
              <a:rPr lang="ar-EG" sz="2800" dirty="0"/>
              <a:t>وتعتبر التهوية عامل أساسي وفعال في استعمال الرغوة عالية الانتشار لذا يجب عمل فتحة تهوية في الجهة المقابلة لمولد الرغوة حيث أن الرغوة لن تسري في المكان إلى إذا كان فيه فتحة تهوية وفي حالة أن المبني له شكل شاذ يجب عمل أكثر من فتحة تهوية.</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الرغوة ذات الانتشار العالي</a:t>
            </a:r>
            <a:endParaRPr lang="en-US" sz="4000" dirty="0"/>
          </a:p>
        </p:txBody>
      </p:sp>
    </p:spTree>
    <p:extLst>
      <p:ext uri="{BB962C8B-B14F-4D97-AF65-F5344CB8AC3E}">
        <p14:creationId xmlns:p14="http://schemas.microsoft.com/office/powerpoint/2010/main" val="334820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b="1" u="sng" dirty="0"/>
              <a:t>طريقة سقوط الأمطار</a:t>
            </a:r>
            <a:endParaRPr lang="en-US" sz="2800" dirty="0"/>
          </a:p>
          <a:p>
            <a:pPr marL="45720" indent="0" algn="just" eaLnBrk="1" fontAlgn="auto" hangingPunct="1">
              <a:spcAft>
                <a:spcPts val="0"/>
              </a:spcAft>
              <a:buFont typeface="Wingdings 2" pitchFamily="18" charset="2"/>
              <a:buNone/>
              <a:defRPr/>
            </a:pPr>
            <a:r>
              <a:rPr lang="ar-EG" sz="2800" dirty="0"/>
              <a:t>يتم توجيه حنفية الرشاش إلى أعلى نقطة فوق السائل المشتعل بحيث ترتفع لأقصى نقطة ومن ثم يتكون المطر من قطرات الرغوة الصغيرة جداً كما يجب أن يكون مشغل الحنفية قادر على التحكم في سلوك المطر المتساقط حيث يجب أن يكون فوق السائل المشتعل مباشرة وهذه الطريقة تسعد في القضاء على الحريق بشكل أسرع ولكن في حالة اشتعال بخار العاز المتصاعد وكون عمود لهب أو أن الطقس غير مستقر (الرياح عالية) ستكون هذه الطريقة غير فعالة.</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طرق وآليات مكافحة الحريق بالرغوة</a:t>
            </a:r>
            <a:endParaRPr lang="en-US" sz="4000" dirty="0"/>
          </a:p>
        </p:txBody>
      </p:sp>
    </p:spTree>
    <p:extLst>
      <p:ext uri="{BB962C8B-B14F-4D97-AF65-F5344CB8AC3E}">
        <p14:creationId xmlns:p14="http://schemas.microsoft.com/office/powerpoint/2010/main" val="3188688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b="1" u="sng" dirty="0"/>
              <a:t>طريقة سقوط </a:t>
            </a:r>
            <a:r>
              <a:rPr lang="ar-EG" sz="2800" b="1" u="sng" dirty="0" smtClean="0"/>
              <a:t>الأمطار</a:t>
            </a:r>
          </a:p>
          <a:p>
            <a:pPr marL="274320" algn="just" eaLnBrk="1" fontAlgn="auto" hangingPunct="1">
              <a:spcAft>
                <a:spcPts val="0"/>
              </a:spcAft>
              <a:defRPr/>
            </a:pP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طرق وآليات مكافحة الحريق بالرغوة</a:t>
            </a:r>
            <a:endParaRPr lang="en-US" sz="4000" dirty="0"/>
          </a:p>
        </p:txBody>
      </p:sp>
      <p:pic>
        <p:nvPicPr>
          <p:cNvPr id="849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3" y="2133600"/>
            <a:ext cx="8891587" cy="457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3201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b="1" u="sng" dirty="0"/>
              <a:t>لا تقوم بعملية الإغراق بالتوجيه المباشر</a:t>
            </a:r>
            <a:endParaRPr lang="en-US" sz="2800" dirty="0"/>
          </a:p>
          <a:p>
            <a:pPr marL="45720" indent="0" algn="just" eaLnBrk="1" fontAlgn="auto" hangingPunct="1">
              <a:lnSpc>
                <a:spcPct val="150000"/>
              </a:lnSpc>
              <a:spcAft>
                <a:spcPts val="0"/>
              </a:spcAft>
              <a:buFont typeface="Wingdings 2" pitchFamily="18" charset="2"/>
              <a:buNone/>
              <a:defRPr/>
            </a:pPr>
            <a:r>
              <a:rPr lang="ar-EG" sz="2800" dirty="0"/>
              <a:t>إن التوجيه المباشر للحريق يساعد في زيادة انتشار الحريق وفي حالة عمل غطاء من الرغوة فإن التوجيه المباشر يقوم بتكسير هذا الغطا العازل مما يشاعد في هروب الأبخرة المحتجزة وهذا يساعد في انتشار الحريق أو إعادة الاشتعال وفي بعض الحالات الانفجار وللعلم فإن النحريق يقوم بالمكافحة الذاتية وتقل كثافته في حالة إيقاف عملية الإراق بالتوجيه المباشر.</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طرق وآليات مكافحة الحريق بالرغوة</a:t>
            </a:r>
            <a:endParaRPr lang="en-US" sz="4000" dirty="0"/>
          </a:p>
        </p:txBody>
      </p:sp>
    </p:spTree>
    <p:extLst>
      <p:ext uri="{BB962C8B-B14F-4D97-AF65-F5344CB8AC3E}">
        <p14:creationId xmlns:p14="http://schemas.microsoft.com/office/powerpoint/2010/main" val="1693596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b="1" u="sng" dirty="0"/>
              <a:t>لا تقوم بعملية الإغراق بالتوجيه المباشر</a:t>
            </a:r>
            <a:endParaRPr lang="en-US" sz="2800" dirty="0"/>
          </a:p>
          <a:p>
            <a:pPr marL="274320" algn="just" eaLnBrk="1" fontAlgn="auto" hangingPunct="1">
              <a:spcAft>
                <a:spcPts val="0"/>
              </a:spcAft>
              <a:defRPr/>
            </a:pPr>
            <a:r>
              <a:rPr lang="ar-EG" sz="2800" dirty="0"/>
              <a:t>في حالة أن الحنفية الرشاشة مربوطة برشاش اسبراي يجب أن تستخدم لتطبيق أفضل طريقة وتقليل خلط الرغوة مع الوقود المشتعل وفي بعض الحالات القليلة جدا يعتبر الملاذ الأخير هو الإغراق بالتوجيه المباشر وفي هذه الحالة ستكون نسبة الخلط ثلث أو أقل من الكمية التي ينصح باستعمالها الرغوة من النوع العادي </a:t>
            </a:r>
            <a:r>
              <a:rPr lang="en-US" sz="2800" dirty="0"/>
              <a:t>AFFF</a:t>
            </a:r>
            <a:r>
              <a:rPr lang="ar-EG" sz="2800" dirty="0"/>
              <a:t> يتم استعمالها مع الحنفيات التي تحمل رشاش اسبراي وأيضاً الرغوة الغير ثابتة والتي تكون مقاومتها لإعادة الاشتعال ضعيفة يستعمل معها هذه الأجهزة.</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طرق وآليات مكافحة الحريق بالرغوة</a:t>
            </a:r>
            <a:endParaRPr lang="en-US" sz="4000" dirty="0"/>
          </a:p>
        </p:txBody>
      </p:sp>
    </p:spTree>
    <p:extLst>
      <p:ext uri="{BB962C8B-B14F-4D97-AF65-F5344CB8AC3E}">
        <p14:creationId xmlns:p14="http://schemas.microsoft.com/office/powerpoint/2010/main" val="783855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spcAft>
                <a:spcPts val="0"/>
              </a:spcAft>
              <a:defRPr/>
            </a:pPr>
            <a:r>
              <a:rPr lang="ar-EG" sz="2800" b="1" u="sng" dirty="0"/>
              <a:t>لا تقوم بعملية الإغراق بالتوجيه المباشر</a:t>
            </a:r>
            <a:endParaRPr lang="en-US" sz="2800" dirty="0"/>
          </a:p>
          <a:p>
            <a:pPr marL="274320" algn="just" eaLnBrk="1" fontAlgn="auto" hangingPunct="1">
              <a:spcAft>
                <a:spcPts val="0"/>
              </a:spcAft>
              <a:defRPr/>
            </a:pPr>
            <a:r>
              <a:rPr lang="ar-EG" sz="2800" dirty="0" smtClean="0"/>
              <a:t>ا </a:t>
            </a:r>
            <a:r>
              <a:rPr lang="ar-EG" sz="2800" dirty="0"/>
              <a:t>تستعمل التوجيه المباشر للماء لتجنب كسر الغطاء من على سطح السائل المشتعل كما أن الماء أيضاً يستعمل في التبريد ويستعمل كإسبراي </a:t>
            </a:r>
            <a:r>
              <a:rPr lang="ar-EG" sz="2800" dirty="0" smtClean="0"/>
              <a:t>لتقليل </a:t>
            </a:r>
            <a:r>
              <a:rPr lang="ar-EG" sz="2800" dirty="0"/>
              <a:t>إنتشار الحرارة بعد الحريق.</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طرق وآليات مكافحة الحريق بالرغوة</a:t>
            </a:r>
            <a:endParaRPr lang="en-US" sz="4000" dirty="0"/>
          </a:p>
        </p:txBody>
      </p:sp>
      <p:pic>
        <p:nvPicPr>
          <p:cNvPr id="880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3573463"/>
            <a:ext cx="3600450" cy="320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8828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7338"/>
            <a:ext cx="8583613" cy="4406900"/>
          </a:xfrm>
        </p:spPr>
        <p:txBody>
          <a:bodyPr>
            <a:noAutofit/>
          </a:bodyPr>
          <a:lstStyle/>
          <a:p>
            <a:pPr marL="274320" algn="just" eaLnBrk="1" fontAlgn="auto" hangingPunct="1">
              <a:lnSpc>
                <a:spcPct val="150000"/>
              </a:lnSpc>
              <a:spcAft>
                <a:spcPts val="0"/>
              </a:spcAft>
              <a:defRPr/>
            </a:pPr>
            <a:r>
              <a:rPr lang="ar-EG" sz="2800" dirty="0"/>
              <a:t>يتكون هذا النوع من الرغوة من خليط من المواد الرغوية والمبللة في مذيب غير قابل للاشتعال وهذه المنتجات عادة ما تكون غير خطيرة وغير أكلة وغير مشتعلة.</a:t>
            </a:r>
            <a:endParaRPr lang="en-US" sz="2800" dirty="0"/>
          </a:p>
        </p:txBody>
      </p:sp>
      <p:sp>
        <p:nvSpPr>
          <p:cNvPr id="2" name="Title 1"/>
          <p:cNvSpPr>
            <a:spLocks noGrp="1"/>
          </p:cNvSpPr>
          <p:nvPr>
            <p:ph type="title"/>
          </p:nvPr>
        </p:nvSpPr>
        <p:spPr/>
        <p:txBody>
          <a:bodyPr/>
          <a:lstStyle/>
          <a:p>
            <a:pPr eaLnBrk="1" fontAlgn="auto" hangingPunct="1">
              <a:spcAft>
                <a:spcPts val="0"/>
              </a:spcAft>
              <a:defRPr/>
            </a:pPr>
            <a:r>
              <a:rPr lang="ar-EG" sz="4000" b="1" dirty="0"/>
              <a:t>الرغوة الخاصة بمجموعة الحريق </a:t>
            </a:r>
            <a:r>
              <a:rPr lang="en-US" sz="4000" b="1" dirty="0"/>
              <a:t>A</a:t>
            </a:r>
            <a:endParaRPr lang="en-US" sz="4000" dirty="0"/>
          </a:p>
        </p:txBody>
      </p:sp>
      <p:pic>
        <p:nvPicPr>
          <p:cNvPr id="890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3765550"/>
            <a:ext cx="9001125" cy="298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8272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1878</Words>
  <Application>Microsoft Office PowerPoint</Application>
  <PresentationFormat>On-screen Show (4:3)</PresentationFormat>
  <Paragraphs>96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تأمين ما بعد الحريق</vt:lpstr>
      <vt:lpstr>طرق وآليات مكافحة الحريق بالرغوة</vt:lpstr>
      <vt:lpstr>طرق وآليات مكافحة الحريق بالرغوة</vt:lpstr>
      <vt:lpstr>طرق وآليات مكافحة الحريق بالرغوة</vt:lpstr>
      <vt:lpstr>طرق وآليات مكافحة الحريق بالرغوة</vt:lpstr>
      <vt:lpstr>طرق وآليات مكافحة الحريق بالرغوة</vt:lpstr>
      <vt:lpstr>طرق وآليات مكافحة الحريق بالرغوة</vt:lpstr>
      <vt:lpstr>طرق وآليات مكافحة الحريق بالرغوة</vt:lpstr>
      <vt:lpstr>الرغوة الخاصة بمجموعة الحريق A</vt:lpstr>
      <vt:lpstr>الرغوة الخاصة بمجموعة الحريق A</vt:lpstr>
      <vt:lpstr>الرغوة الخاصة بمجموعة الحريق A</vt:lpstr>
      <vt:lpstr>الرغوة الخاصة بمجموعة الحريق A</vt:lpstr>
      <vt:lpstr>تطبيق الرغوة على مجموعة الحريق A</vt:lpstr>
      <vt:lpstr>تطبيق الرغوة على مجموعة الحريق A</vt:lpstr>
      <vt:lpstr>مميزات الرغوة المسخدمة لمجموعة الحريق A</vt:lpstr>
      <vt:lpstr>مميزات الرغوة المسخدمة لمجموعة الحريق A</vt:lpstr>
      <vt:lpstr>مميزات الرغوة المسخدمة لمجموعة الحريق A</vt:lpstr>
      <vt:lpstr>مميزات الرغوة المسخدمة لمجموعة الحريق A</vt:lpstr>
      <vt:lpstr>العامل المبلل</vt:lpstr>
      <vt:lpstr>العامل المبلل</vt:lpstr>
      <vt:lpstr>العامل المبلل</vt:lpstr>
      <vt:lpstr>العامل المبلل</vt:lpstr>
      <vt:lpstr>العامل المبلل</vt:lpstr>
      <vt:lpstr>العامل المبلل</vt:lpstr>
      <vt:lpstr>العامل المبلل</vt:lpstr>
      <vt:lpstr>العامل المبلل</vt:lpstr>
      <vt:lpstr>الرغوة ذات الانتشار العالي</vt:lpstr>
      <vt:lpstr>الرغوة ذات الانتشار العالي</vt:lpstr>
      <vt:lpstr>الرغوة ذات الانتشار العالي</vt:lpstr>
      <vt:lpstr>الرغوة ذات الانتشار العالي</vt:lpstr>
      <vt:lpstr>الرغوة ذات الانتشار العالي</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تأمين ما بعد الحريق</dc:title>
  <dc:creator>Aly</dc:creator>
  <cp:lastModifiedBy>Aly</cp:lastModifiedBy>
  <cp:revision>1</cp:revision>
  <dcterms:created xsi:type="dcterms:W3CDTF">2015-10-16T07:48:13Z</dcterms:created>
  <dcterms:modified xsi:type="dcterms:W3CDTF">2015-10-16T07:48:56Z</dcterms:modified>
</cp:coreProperties>
</file>