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1" r:id="rId19"/>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C4E6631F-AA43-4D69-B2BE-D25AE86F7401}" type="datetimeFigureOut">
              <a:rPr lang="ar-EG" smtClean="0"/>
              <a:pPr/>
              <a:t>16/02/1440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53B0F3A-FCB0-4992-8E89-097D2D6510D5}" type="slidenum">
              <a:rPr lang="ar-EG" smtClean="0"/>
              <a:pPr/>
              <a:t>‹#›</a:t>
            </a:fld>
            <a:endParaRPr lang="ar-EG"/>
          </a:p>
        </p:txBody>
      </p:sp>
    </p:spTree>
    <p:extLst>
      <p:ext uri="{BB962C8B-B14F-4D97-AF65-F5344CB8AC3E}">
        <p14:creationId xmlns="" xmlns:p14="http://schemas.microsoft.com/office/powerpoint/2010/main" val="574249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C4E6631F-AA43-4D69-B2BE-D25AE86F7401}" type="datetimeFigureOut">
              <a:rPr lang="ar-EG" smtClean="0"/>
              <a:pPr/>
              <a:t>16/02/1440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53B0F3A-FCB0-4992-8E89-097D2D6510D5}" type="slidenum">
              <a:rPr lang="ar-EG" smtClean="0"/>
              <a:pPr/>
              <a:t>‹#›</a:t>
            </a:fld>
            <a:endParaRPr lang="ar-EG"/>
          </a:p>
        </p:txBody>
      </p:sp>
    </p:spTree>
    <p:extLst>
      <p:ext uri="{BB962C8B-B14F-4D97-AF65-F5344CB8AC3E}">
        <p14:creationId xmlns="" xmlns:p14="http://schemas.microsoft.com/office/powerpoint/2010/main" val="767772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C4E6631F-AA43-4D69-B2BE-D25AE86F7401}" type="datetimeFigureOut">
              <a:rPr lang="ar-EG" smtClean="0"/>
              <a:pPr/>
              <a:t>16/02/1440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53B0F3A-FCB0-4992-8E89-097D2D6510D5}" type="slidenum">
              <a:rPr lang="ar-EG" smtClean="0"/>
              <a:pPr/>
              <a:t>‹#›</a:t>
            </a:fld>
            <a:endParaRPr lang="ar-EG"/>
          </a:p>
        </p:txBody>
      </p:sp>
    </p:spTree>
    <p:extLst>
      <p:ext uri="{BB962C8B-B14F-4D97-AF65-F5344CB8AC3E}">
        <p14:creationId xmlns="" xmlns:p14="http://schemas.microsoft.com/office/powerpoint/2010/main" val="198038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C4E6631F-AA43-4D69-B2BE-D25AE86F7401}" type="datetimeFigureOut">
              <a:rPr lang="ar-EG" smtClean="0"/>
              <a:pPr/>
              <a:t>16/02/1440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53B0F3A-FCB0-4992-8E89-097D2D6510D5}" type="slidenum">
              <a:rPr lang="ar-EG" smtClean="0"/>
              <a:pPr/>
              <a:t>‹#›</a:t>
            </a:fld>
            <a:endParaRPr lang="ar-EG"/>
          </a:p>
        </p:txBody>
      </p:sp>
    </p:spTree>
    <p:extLst>
      <p:ext uri="{BB962C8B-B14F-4D97-AF65-F5344CB8AC3E}">
        <p14:creationId xmlns="" xmlns:p14="http://schemas.microsoft.com/office/powerpoint/2010/main" val="95537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E6631F-AA43-4D69-B2BE-D25AE86F7401}" type="datetimeFigureOut">
              <a:rPr lang="ar-EG" smtClean="0"/>
              <a:pPr/>
              <a:t>16/02/1440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53B0F3A-FCB0-4992-8E89-097D2D6510D5}" type="slidenum">
              <a:rPr lang="ar-EG" smtClean="0"/>
              <a:pPr/>
              <a:t>‹#›</a:t>
            </a:fld>
            <a:endParaRPr lang="ar-EG"/>
          </a:p>
        </p:txBody>
      </p:sp>
    </p:spTree>
    <p:extLst>
      <p:ext uri="{BB962C8B-B14F-4D97-AF65-F5344CB8AC3E}">
        <p14:creationId xmlns="" xmlns:p14="http://schemas.microsoft.com/office/powerpoint/2010/main" val="109531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C4E6631F-AA43-4D69-B2BE-D25AE86F7401}" type="datetimeFigureOut">
              <a:rPr lang="ar-EG" smtClean="0"/>
              <a:pPr/>
              <a:t>16/02/1440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53B0F3A-FCB0-4992-8E89-097D2D6510D5}" type="slidenum">
              <a:rPr lang="ar-EG" smtClean="0"/>
              <a:pPr/>
              <a:t>‹#›</a:t>
            </a:fld>
            <a:endParaRPr lang="ar-EG"/>
          </a:p>
        </p:txBody>
      </p:sp>
    </p:spTree>
    <p:extLst>
      <p:ext uri="{BB962C8B-B14F-4D97-AF65-F5344CB8AC3E}">
        <p14:creationId xmlns="" xmlns:p14="http://schemas.microsoft.com/office/powerpoint/2010/main" val="404077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C4E6631F-AA43-4D69-B2BE-D25AE86F7401}" type="datetimeFigureOut">
              <a:rPr lang="ar-EG" smtClean="0"/>
              <a:pPr/>
              <a:t>16/02/1440</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353B0F3A-FCB0-4992-8E89-097D2D6510D5}" type="slidenum">
              <a:rPr lang="ar-EG" smtClean="0"/>
              <a:pPr/>
              <a:t>‹#›</a:t>
            </a:fld>
            <a:endParaRPr lang="ar-EG"/>
          </a:p>
        </p:txBody>
      </p:sp>
    </p:spTree>
    <p:extLst>
      <p:ext uri="{BB962C8B-B14F-4D97-AF65-F5344CB8AC3E}">
        <p14:creationId xmlns="" xmlns:p14="http://schemas.microsoft.com/office/powerpoint/2010/main" val="234468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C4E6631F-AA43-4D69-B2BE-D25AE86F7401}" type="datetimeFigureOut">
              <a:rPr lang="ar-EG" smtClean="0"/>
              <a:pPr/>
              <a:t>16/02/1440</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353B0F3A-FCB0-4992-8E89-097D2D6510D5}" type="slidenum">
              <a:rPr lang="ar-EG" smtClean="0"/>
              <a:pPr/>
              <a:t>‹#›</a:t>
            </a:fld>
            <a:endParaRPr lang="ar-EG"/>
          </a:p>
        </p:txBody>
      </p:sp>
    </p:spTree>
    <p:extLst>
      <p:ext uri="{BB962C8B-B14F-4D97-AF65-F5344CB8AC3E}">
        <p14:creationId xmlns="" xmlns:p14="http://schemas.microsoft.com/office/powerpoint/2010/main" val="291360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6631F-AA43-4D69-B2BE-D25AE86F7401}" type="datetimeFigureOut">
              <a:rPr lang="ar-EG" smtClean="0"/>
              <a:pPr/>
              <a:t>16/02/1440</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353B0F3A-FCB0-4992-8E89-097D2D6510D5}" type="slidenum">
              <a:rPr lang="ar-EG" smtClean="0"/>
              <a:pPr/>
              <a:t>‹#›</a:t>
            </a:fld>
            <a:endParaRPr lang="ar-EG"/>
          </a:p>
        </p:txBody>
      </p:sp>
    </p:spTree>
    <p:extLst>
      <p:ext uri="{BB962C8B-B14F-4D97-AF65-F5344CB8AC3E}">
        <p14:creationId xmlns="" xmlns:p14="http://schemas.microsoft.com/office/powerpoint/2010/main" val="416768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E6631F-AA43-4D69-B2BE-D25AE86F7401}" type="datetimeFigureOut">
              <a:rPr lang="ar-EG" smtClean="0"/>
              <a:pPr/>
              <a:t>16/02/1440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53B0F3A-FCB0-4992-8E89-097D2D6510D5}" type="slidenum">
              <a:rPr lang="ar-EG" smtClean="0"/>
              <a:pPr/>
              <a:t>‹#›</a:t>
            </a:fld>
            <a:endParaRPr lang="ar-EG"/>
          </a:p>
        </p:txBody>
      </p:sp>
    </p:spTree>
    <p:extLst>
      <p:ext uri="{BB962C8B-B14F-4D97-AF65-F5344CB8AC3E}">
        <p14:creationId xmlns="" xmlns:p14="http://schemas.microsoft.com/office/powerpoint/2010/main" val="4164573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E6631F-AA43-4D69-B2BE-D25AE86F7401}" type="datetimeFigureOut">
              <a:rPr lang="ar-EG" smtClean="0"/>
              <a:pPr/>
              <a:t>16/02/1440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53B0F3A-FCB0-4992-8E89-097D2D6510D5}" type="slidenum">
              <a:rPr lang="ar-EG" smtClean="0"/>
              <a:pPr/>
              <a:t>‹#›</a:t>
            </a:fld>
            <a:endParaRPr lang="ar-EG"/>
          </a:p>
        </p:txBody>
      </p:sp>
    </p:spTree>
    <p:extLst>
      <p:ext uri="{BB962C8B-B14F-4D97-AF65-F5344CB8AC3E}">
        <p14:creationId xmlns="" xmlns:p14="http://schemas.microsoft.com/office/powerpoint/2010/main" val="168959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4E6631F-AA43-4D69-B2BE-D25AE86F7401}" type="datetimeFigureOut">
              <a:rPr lang="ar-EG" smtClean="0"/>
              <a:pPr/>
              <a:t>16/02/1440</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53B0F3A-FCB0-4992-8E89-097D2D6510D5}" type="slidenum">
              <a:rPr lang="ar-EG" smtClean="0"/>
              <a:pPr/>
              <a:t>‹#›</a:t>
            </a:fld>
            <a:endParaRPr lang="ar-EG"/>
          </a:p>
        </p:txBody>
      </p:sp>
    </p:spTree>
    <p:extLst>
      <p:ext uri="{BB962C8B-B14F-4D97-AF65-F5344CB8AC3E}">
        <p14:creationId xmlns="" xmlns:p14="http://schemas.microsoft.com/office/powerpoint/2010/main" val="577694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1">
              <a:lumMod val="20000"/>
              <a:lumOff val="80000"/>
            </a:schemeClr>
          </a:solidFill>
        </p:spPr>
        <p:txBody>
          <a:bodyPr lIns="360000" tIns="360000" rIns="360000" bIns="360000"/>
          <a:lstStyle/>
          <a:p>
            <a:r>
              <a:rPr lang="ar-EG" b="1" dirty="0" smtClean="0">
                <a:solidFill>
                  <a:srgbClr val="FF0000"/>
                </a:solidFill>
              </a:rPr>
              <a:t>المواد المستخدمة فى إطفاء الحرائق</a:t>
            </a:r>
          </a:p>
          <a:p>
            <a:endParaRPr lang="ar-EG"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3609" y="1009650"/>
            <a:ext cx="6984776" cy="5848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01592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1">
              <a:lumMod val="20000"/>
              <a:lumOff val="80000"/>
            </a:schemeClr>
          </a:solidFill>
        </p:spPr>
        <p:txBody>
          <a:bodyPr lIns="360000" tIns="360000" rIns="360000" bIns="360000">
            <a:normAutofit fontScale="92500" lnSpcReduction="20000"/>
          </a:bodyPr>
          <a:lstStyle/>
          <a:p>
            <a:pPr algn="just">
              <a:lnSpc>
                <a:spcPct val="170000"/>
              </a:lnSpc>
            </a:pPr>
            <a:r>
              <a:rPr lang="ar-EG" b="1" dirty="0" smtClean="0">
                <a:solidFill>
                  <a:srgbClr val="FF0000"/>
                </a:solidFill>
              </a:rPr>
              <a:t>تأثير المواد الكيميائية بالنسبة للحريق :</a:t>
            </a:r>
          </a:p>
          <a:p>
            <a:pPr algn="just">
              <a:lnSpc>
                <a:spcPct val="170000"/>
              </a:lnSpc>
            </a:pPr>
            <a:r>
              <a:rPr lang="ar-EG" b="1" dirty="0" smtClean="0">
                <a:solidFill>
                  <a:schemeClr val="tx1"/>
                </a:solidFill>
              </a:rPr>
              <a:t>-</a:t>
            </a:r>
            <a:r>
              <a:rPr lang="ar-EG" b="1" dirty="0" smtClean="0">
                <a:solidFill>
                  <a:srgbClr val="FF0000"/>
                </a:solidFill>
              </a:rPr>
              <a:t> </a:t>
            </a:r>
            <a:r>
              <a:rPr lang="ar-EG" b="1" dirty="0" smtClean="0">
                <a:solidFill>
                  <a:schemeClr val="tx1"/>
                </a:solidFill>
              </a:rPr>
              <a:t>الإطفاء بالحجب بتكوين أبخرة كثيفة حول النيران تمنع إستمرار أكسدة المادة المشتعلة وإتحادها بالأكسجين وذلك بحجبه عنها .</a:t>
            </a:r>
          </a:p>
          <a:p>
            <a:pPr algn="just">
              <a:lnSpc>
                <a:spcPct val="170000"/>
              </a:lnSpc>
            </a:pPr>
            <a:r>
              <a:rPr lang="ar-EG" b="1" dirty="0" smtClean="0">
                <a:solidFill>
                  <a:schemeClr val="tx1"/>
                </a:solidFill>
              </a:rPr>
              <a:t>- الإطفاء بالتبريد بإمتصاص حرارة الحريق ( تأثير محدود ) .</a:t>
            </a:r>
          </a:p>
          <a:p>
            <a:pPr algn="just">
              <a:lnSpc>
                <a:spcPct val="170000"/>
              </a:lnSpc>
            </a:pPr>
            <a:r>
              <a:rPr lang="ar-EG" b="1" dirty="0" smtClean="0">
                <a:solidFill>
                  <a:schemeClr val="tx1"/>
                </a:solidFill>
              </a:rPr>
              <a:t>- الإطفاء بالإخماد بتغطية المادة المحترقة بطبقة مانعة لتبخر مادة السطح المحترق واللازمة لإستمرار عملية الإحتراق .</a:t>
            </a:r>
          </a:p>
          <a:p>
            <a:pPr algn="just">
              <a:lnSpc>
                <a:spcPct val="170000"/>
              </a:lnSpc>
            </a:pPr>
            <a:r>
              <a:rPr lang="ar-EG" b="1" dirty="0" smtClean="0">
                <a:solidFill>
                  <a:schemeClr val="tx1"/>
                </a:solidFill>
              </a:rPr>
              <a:t>- الإطفاء بإيقاف التفاعل الكيميائى </a:t>
            </a:r>
            <a:r>
              <a:rPr lang="ar-EG" b="1" dirty="0" smtClean="0">
                <a:solidFill>
                  <a:schemeClr val="tx1"/>
                </a:solidFill>
              </a:rPr>
              <a:t>الذاتى حيث </a:t>
            </a:r>
            <a:r>
              <a:rPr lang="ar-EG" b="1" dirty="0" smtClean="0">
                <a:solidFill>
                  <a:schemeClr val="tx1"/>
                </a:solidFill>
              </a:rPr>
              <a:t>تتدخل المواد الكيميائية الجافة بسلسلة </a:t>
            </a:r>
            <a:r>
              <a:rPr lang="ar-EG" b="1" dirty="0" smtClean="0">
                <a:solidFill>
                  <a:schemeClr val="tx1"/>
                </a:solidFill>
              </a:rPr>
              <a:t>تفاعلات </a:t>
            </a:r>
            <a:r>
              <a:rPr lang="ar-EG" b="1" dirty="0" smtClean="0">
                <a:solidFill>
                  <a:schemeClr val="tx1"/>
                </a:solidFill>
              </a:rPr>
              <a:t>الإحتراق </a:t>
            </a:r>
            <a:r>
              <a:rPr lang="ar-EG" b="1" dirty="0" smtClean="0">
                <a:solidFill>
                  <a:schemeClr val="tx1"/>
                </a:solidFill>
              </a:rPr>
              <a:t>الكيميائية </a:t>
            </a:r>
            <a:r>
              <a:rPr lang="ar-EG" b="1" dirty="0" smtClean="0">
                <a:solidFill>
                  <a:schemeClr val="tx1"/>
                </a:solidFill>
              </a:rPr>
              <a:t>وتوقفها .</a:t>
            </a:r>
          </a:p>
          <a:p>
            <a:pPr algn="just">
              <a:lnSpc>
                <a:spcPct val="150000"/>
              </a:lnSpc>
            </a:pPr>
            <a:endParaRPr lang="ar-EG" b="1" dirty="0" smtClean="0">
              <a:solidFill>
                <a:schemeClr val="tx1"/>
              </a:solidFill>
            </a:endParaRPr>
          </a:p>
          <a:p>
            <a:pPr marL="457200" indent="-457200" algn="just">
              <a:lnSpc>
                <a:spcPct val="150000"/>
              </a:lnSpc>
              <a:buFontTx/>
              <a:buChar char="-"/>
            </a:pPr>
            <a:endParaRPr lang="ar-EG" b="1" dirty="0" smtClean="0">
              <a:solidFill>
                <a:schemeClr val="tx1"/>
              </a:solidFill>
            </a:endParaRPr>
          </a:p>
          <a:p>
            <a:endParaRPr lang="ar-EG" dirty="0"/>
          </a:p>
        </p:txBody>
      </p:sp>
    </p:spTree>
    <p:extLst>
      <p:ext uri="{BB962C8B-B14F-4D97-AF65-F5344CB8AC3E}">
        <p14:creationId xmlns="" xmlns:p14="http://schemas.microsoft.com/office/powerpoint/2010/main" val="72876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1">
              <a:lumMod val="20000"/>
              <a:lumOff val="80000"/>
            </a:schemeClr>
          </a:solidFill>
        </p:spPr>
        <p:txBody>
          <a:bodyPr lIns="360000" tIns="360000" rIns="360000" bIns="360000">
            <a:normAutofit fontScale="92500" lnSpcReduction="20000"/>
          </a:bodyPr>
          <a:lstStyle/>
          <a:p>
            <a:pPr algn="just">
              <a:lnSpc>
                <a:spcPct val="110000"/>
              </a:lnSpc>
            </a:pPr>
            <a:r>
              <a:rPr lang="ar-EG" b="1" dirty="0" smtClean="0">
                <a:solidFill>
                  <a:srgbClr val="FF0000"/>
                </a:solidFill>
              </a:rPr>
              <a:t>رابعاً : غاز ثانى أكسيد الكربون : </a:t>
            </a:r>
          </a:p>
          <a:p>
            <a:pPr algn="just">
              <a:lnSpc>
                <a:spcPct val="110000"/>
              </a:lnSpc>
            </a:pPr>
            <a:r>
              <a:rPr lang="ar-EG" b="1" dirty="0" smtClean="0">
                <a:solidFill>
                  <a:srgbClr val="FF0000"/>
                </a:solidFill>
              </a:rPr>
              <a:t>الخواص الطبيعية :</a:t>
            </a:r>
          </a:p>
          <a:p>
            <a:pPr algn="just">
              <a:lnSpc>
                <a:spcPct val="110000"/>
              </a:lnSpc>
            </a:pPr>
            <a:r>
              <a:rPr lang="ar-EG" b="1" dirty="0" smtClean="0">
                <a:solidFill>
                  <a:schemeClr val="tx1"/>
                </a:solidFill>
              </a:rPr>
              <a:t>- غاز خامل لايشتعل ولايساعد على الإشتعال .</a:t>
            </a:r>
          </a:p>
          <a:p>
            <a:pPr algn="just">
              <a:lnSpc>
                <a:spcPct val="110000"/>
              </a:lnSpc>
            </a:pPr>
            <a:r>
              <a:rPr lang="ar-EG" b="1" dirty="0" smtClean="0">
                <a:solidFill>
                  <a:schemeClr val="tx1"/>
                </a:solidFill>
              </a:rPr>
              <a:t>- لالون له ولارائحة .</a:t>
            </a:r>
          </a:p>
          <a:p>
            <a:pPr algn="just">
              <a:lnSpc>
                <a:spcPct val="110000"/>
              </a:lnSpc>
            </a:pPr>
            <a:r>
              <a:rPr lang="ar-EG" b="1" dirty="0" smtClean="0">
                <a:solidFill>
                  <a:schemeClr val="tx1"/>
                </a:solidFill>
              </a:rPr>
              <a:t>- غير موصل للكهرباء .</a:t>
            </a:r>
          </a:p>
          <a:p>
            <a:pPr algn="just">
              <a:lnSpc>
                <a:spcPct val="110000"/>
              </a:lnSpc>
            </a:pPr>
            <a:r>
              <a:rPr lang="ar-EG" b="1" dirty="0" smtClean="0">
                <a:solidFill>
                  <a:schemeClr val="tx1"/>
                </a:solidFill>
              </a:rPr>
              <a:t>- كثافته أثقل من الهواء بمرة ونصف .</a:t>
            </a:r>
          </a:p>
          <a:p>
            <a:pPr algn="just">
              <a:lnSpc>
                <a:spcPct val="110000"/>
              </a:lnSpc>
            </a:pPr>
            <a:r>
              <a:rPr lang="ar-EG" b="1" dirty="0" smtClean="0">
                <a:solidFill>
                  <a:schemeClr val="tx1"/>
                </a:solidFill>
              </a:rPr>
              <a:t>- يذوب فى الماء .</a:t>
            </a:r>
          </a:p>
          <a:p>
            <a:pPr algn="just">
              <a:lnSpc>
                <a:spcPct val="110000"/>
              </a:lnSpc>
            </a:pPr>
            <a:r>
              <a:rPr lang="ar-EG" b="1" dirty="0" smtClean="0">
                <a:solidFill>
                  <a:srgbClr val="FF0000"/>
                </a:solidFill>
              </a:rPr>
              <a:t>خطورته :</a:t>
            </a:r>
          </a:p>
          <a:p>
            <a:pPr algn="just">
              <a:lnSpc>
                <a:spcPct val="110000"/>
              </a:lnSpc>
            </a:pPr>
            <a:r>
              <a:rPr lang="ar-EG" b="1" dirty="0" smtClean="0">
                <a:solidFill>
                  <a:schemeClr val="tx1"/>
                </a:solidFill>
              </a:rPr>
              <a:t>- غاز خانق .</a:t>
            </a:r>
          </a:p>
          <a:p>
            <a:pPr algn="just">
              <a:lnSpc>
                <a:spcPct val="110000"/>
              </a:lnSpc>
            </a:pPr>
            <a:r>
              <a:rPr lang="ar-EG" b="1" dirty="0" smtClean="0">
                <a:solidFill>
                  <a:srgbClr val="FF0000"/>
                </a:solidFill>
              </a:rPr>
              <a:t>تأثيره بالنسبة للحريق :</a:t>
            </a:r>
          </a:p>
          <a:p>
            <a:pPr algn="just">
              <a:lnSpc>
                <a:spcPct val="110000"/>
              </a:lnSpc>
            </a:pPr>
            <a:r>
              <a:rPr lang="ar-EG" b="1" dirty="0" smtClean="0">
                <a:solidFill>
                  <a:schemeClr val="tx1"/>
                </a:solidFill>
              </a:rPr>
              <a:t>- التأثير بالخنق</a:t>
            </a:r>
          </a:p>
          <a:p>
            <a:pPr algn="just">
              <a:lnSpc>
                <a:spcPct val="110000"/>
              </a:lnSpc>
            </a:pPr>
            <a:r>
              <a:rPr lang="ar-EG" b="1" dirty="0" smtClean="0">
                <a:solidFill>
                  <a:schemeClr val="tx1"/>
                </a:solidFill>
              </a:rPr>
              <a:t>- التأثير بالتبريد</a:t>
            </a:r>
          </a:p>
          <a:p>
            <a:pPr algn="just"/>
            <a:endParaRPr lang="ar-EG" dirty="0"/>
          </a:p>
        </p:txBody>
      </p:sp>
    </p:spTree>
    <p:extLst>
      <p:ext uri="{BB962C8B-B14F-4D97-AF65-F5344CB8AC3E}">
        <p14:creationId xmlns="" xmlns:p14="http://schemas.microsoft.com/office/powerpoint/2010/main" val="189015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1">
              <a:lumMod val="20000"/>
              <a:lumOff val="80000"/>
            </a:schemeClr>
          </a:solidFill>
        </p:spPr>
        <p:txBody>
          <a:bodyPr lIns="360000" tIns="360000" rIns="360000" bIns="360000">
            <a:normAutofit fontScale="85000" lnSpcReduction="10000"/>
          </a:bodyPr>
          <a:lstStyle/>
          <a:p>
            <a:pPr algn="just">
              <a:lnSpc>
                <a:spcPct val="150000"/>
              </a:lnSpc>
            </a:pPr>
            <a:r>
              <a:rPr lang="ar-EG" b="1" dirty="0" smtClean="0">
                <a:solidFill>
                  <a:srgbClr val="FF0000"/>
                </a:solidFill>
              </a:rPr>
              <a:t>خامساً : غاز الأنيرجين :</a:t>
            </a:r>
          </a:p>
          <a:p>
            <a:pPr algn="just">
              <a:lnSpc>
                <a:spcPct val="150000"/>
              </a:lnSpc>
            </a:pPr>
            <a:r>
              <a:rPr lang="ar-EG" b="1" dirty="0" smtClean="0">
                <a:solidFill>
                  <a:schemeClr val="tx1"/>
                </a:solidFill>
              </a:rPr>
              <a:t>يتكون غاز الأنيرجين من خليط كيميائى من غازات النيتروجين بنسبة 52 % ، وغاز الأرجون بنسبة 40 % وغاز ثانى أكسيد الكربون بنسبة 8 % .</a:t>
            </a:r>
          </a:p>
          <a:p>
            <a:pPr algn="just">
              <a:lnSpc>
                <a:spcPct val="150000"/>
              </a:lnSpc>
            </a:pPr>
            <a:r>
              <a:rPr lang="ar-EG" b="1" dirty="0" smtClean="0">
                <a:solidFill>
                  <a:srgbClr val="FF0000"/>
                </a:solidFill>
              </a:rPr>
              <a:t>مميزاته :</a:t>
            </a:r>
          </a:p>
          <a:p>
            <a:pPr algn="just">
              <a:lnSpc>
                <a:spcPct val="150000"/>
              </a:lnSpc>
            </a:pPr>
            <a:r>
              <a:rPr lang="ar-EG" b="1" dirty="0" smtClean="0">
                <a:solidFill>
                  <a:schemeClr val="tx1"/>
                </a:solidFill>
              </a:rPr>
              <a:t>- يُعتبر غاز الأنيرجين من الغازات النظيفة الغير مضرة بالبيئة .</a:t>
            </a:r>
          </a:p>
          <a:p>
            <a:pPr algn="just">
              <a:lnSpc>
                <a:spcPct val="150000"/>
              </a:lnSpc>
            </a:pPr>
            <a:r>
              <a:rPr lang="ar-EG" b="1" dirty="0" smtClean="0">
                <a:solidFill>
                  <a:schemeClr val="tx1"/>
                </a:solidFill>
              </a:rPr>
              <a:t>- غير موصل للكهرباء</a:t>
            </a:r>
          </a:p>
          <a:p>
            <a:pPr algn="just">
              <a:lnSpc>
                <a:spcPct val="150000"/>
              </a:lnSpc>
            </a:pPr>
            <a:r>
              <a:rPr lang="ar-EG" b="1" dirty="0" smtClean="0">
                <a:solidFill>
                  <a:schemeClr val="tx1"/>
                </a:solidFill>
              </a:rPr>
              <a:t>- لايترك أثراً بعد إستخدامه فى عمليات إطفاء الحريق .</a:t>
            </a:r>
          </a:p>
          <a:p>
            <a:pPr algn="just">
              <a:lnSpc>
                <a:spcPct val="150000"/>
              </a:lnSpc>
            </a:pPr>
            <a:r>
              <a:rPr lang="ar-EG" b="1" dirty="0" smtClean="0">
                <a:solidFill>
                  <a:srgbClr val="FF0000"/>
                </a:solidFill>
              </a:rPr>
              <a:t>تأثيره بالنسبة للحريق  :</a:t>
            </a:r>
          </a:p>
          <a:p>
            <a:pPr algn="just">
              <a:lnSpc>
                <a:spcPct val="150000"/>
              </a:lnSpc>
            </a:pPr>
            <a:r>
              <a:rPr lang="ar-EG" b="1" dirty="0" smtClean="0">
                <a:solidFill>
                  <a:schemeClr val="tx1"/>
                </a:solidFill>
              </a:rPr>
              <a:t>- التأثير بالخنق</a:t>
            </a:r>
          </a:p>
          <a:p>
            <a:pPr algn="just"/>
            <a:endParaRPr lang="ar-EG" dirty="0"/>
          </a:p>
        </p:txBody>
      </p:sp>
    </p:spTree>
    <p:extLst>
      <p:ext uri="{BB962C8B-B14F-4D97-AF65-F5344CB8AC3E}">
        <p14:creationId xmlns="" xmlns:p14="http://schemas.microsoft.com/office/powerpoint/2010/main" val="3448684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1">
              <a:lumMod val="20000"/>
              <a:lumOff val="80000"/>
            </a:schemeClr>
          </a:solidFill>
        </p:spPr>
        <p:txBody>
          <a:bodyPr lIns="360000" tIns="360000" rIns="360000" bIns="360000">
            <a:normAutofit fontScale="77500" lnSpcReduction="20000"/>
          </a:bodyPr>
          <a:lstStyle/>
          <a:p>
            <a:pPr algn="just">
              <a:lnSpc>
                <a:spcPct val="160000"/>
              </a:lnSpc>
            </a:pPr>
            <a:r>
              <a:rPr lang="ar-EG" b="1" dirty="0" smtClean="0">
                <a:solidFill>
                  <a:srgbClr val="FF0000"/>
                </a:solidFill>
              </a:rPr>
              <a:t>سادساً :غاز الـ </a:t>
            </a:r>
            <a:r>
              <a:rPr lang="en-US" b="1" dirty="0" smtClean="0">
                <a:solidFill>
                  <a:srgbClr val="FF0000"/>
                </a:solidFill>
              </a:rPr>
              <a:t>FM 200 </a:t>
            </a:r>
            <a:r>
              <a:rPr lang="ar-EG" b="1" dirty="0" smtClean="0">
                <a:solidFill>
                  <a:srgbClr val="FF0000"/>
                </a:solidFill>
              </a:rPr>
              <a:t> ( سباعي فلورو البروبان ) :</a:t>
            </a:r>
          </a:p>
          <a:p>
            <a:pPr algn="just">
              <a:lnSpc>
                <a:spcPct val="160000"/>
              </a:lnSpc>
            </a:pPr>
            <a:r>
              <a:rPr lang="ar-EG" b="1" dirty="0" smtClean="0">
                <a:solidFill>
                  <a:schemeClr val="tx1"/>
                </a:solidFill>
              </a:rPr>
              <a:t>هو أحد بدائل الهالون 1301 ويستخدم في تجهيزات الإطفاء التلقائي للأجهزة ذات الحساسية العالية والتي قد تتأثر بالتلف نتيجة استخدام مواد إطفائية أخرى مثل  :</a:t>
            </a:r>
          </a:p>
          <a:p>
            <a:pPr algn="just">
              <a:lnSpc>
                <a:spcPct val="160000"/>
              </a:lnSpc>
            </a:pPr>
            <a:r>
              <a:rPr lang="ar-EG" b="1" dirty="0" smtClean="0">
                <a:solidFill>
                  <a:schemeClr val="tx1"/>
                </a:solidFill>
              </a:rPr>
              <a:t>- أجهزة الحاسب الآلي </a:t>
            </a:r>
          </a:p>
          <a:p>
            <a:pPr algn="just">
              <a:lnSpc>
                <a:spcPct val="160000"/>
              </a:lnSpc>
            </a:pPr>
            <a:r>
              <a:rPr lang="ar-EG" b="1" dirty="0" smtClean="0">
                <a:solidFill>
                  <a:schemeClr val="tx1"/>
                </a:solidFill>
              </a:rPr>
              <a:t>- المتاحف والمعارض الفنية والمكتبات</a:t>
            </a:r>
          </a:p>
          <a:p>
            <a:pPr algn="just">
              <a:lnSpc>
                <a:spcPct val="160000"/>
              </a:lnSpc>
            </a:pPr>
            <a:r>
              <a:rPr lang="ar-EG" b="1" dirty="0" smtClean="0">
                <a:solidFill>
                  <a:schemeClr val="tx1"/>
                </a:solidFill>
              </a:rPr>
              <a:t>- تأمين مكتبات الأشرطة</a:t>
            </a:r>
          </a:p>
          <a:p>
            <a:pPr algn="just">
              <a:lnSpc>
                <a:spcPct val="160000"/>
              </a:lnSpc>
            </a:pPr>
            <a:r>
              <a:rPr lang="ar-EG" b="1" dirty="0" smtClean="0">
                <a:solidFill>
                  <a:schemeClr val="tx1"/>
                </a:solidFill>
              </a:rPr>
              <a:t>- مرافق الاتصالات السلكية واللاسلكية</a:t>
            </a:r>
          </a:p>
          <a:p>
            <a:pPr algn="just">
              <a:lnSpc>
                <a:spcPct val="160000"/>
              </a:lnSpc>
            </a:pPr>
            <a:r>
              <a:rPr lang="ar-EG" b="1" dirty="0" smtClean="0">
                <a:solidFill>
                  <a:schemeClr val="tx1"/>
                </a:solidFill>
              </a:rPr>
              <a:t>- معدات غرف الهاتف</a:t>
            </a:r>
          </a:p>
          <a:p>
            <a:pPr algn="just">
              <a:lnSpc>
                <a:spcPct val="160000"/>
              </a:lnSpc>
            </a:pPr>
            <a:r>
              <a:rPr lang="ar-EG" b="1" dirty="0" smtClean="0">
                <a:solidFill>
                  <a:schemeClr val="tx1"/>
                </a:solidFill>
              </a:rPr>
              <a:t>- الخزائن / السجلات</a:t>
            </a:r>
          </a:p>
          <a:p>
            <a:pPr algn="just">
              <a:lnSpc>
                <a:spcPct val="160000"/>
              </a:lnSpc>
            </a:pPr>
            <a:r>
              <a:rPr lang="ar-EG" b="1" dirty="0" smtClean="0">
                <a:solidFill>
                  <a:schemeClr val="tx1"/>
                </a:solidFill>
              </a:rPr>
              <a:t>- المباني التاريخية</a:t>
            </a:r>
          </a:p>
          <a:p>
            <a:pPr algn="just"/>
            <a:endParaRPr lang="ar-EG" dirty="0"/>
          </a:p>
        </p:txBody>
      </p:sp>
    </p:spTree>
    <p:extLst>
      <p:ext uri="{BB962C8B-B14F-4D97-AF65-F5344CB8AC3E}">
        <p14:creationId xmlns="" xmlns:p14="http://schemas.microsoft.com/office/powerpoint/2010/main" val="3197352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1">
              <a:lumMod val="20000"/>
              <a:lumOff val="80000"/>
            </a:schemeClr>
          </a:solidFill>
        </p:spPr>
        <p:txBody>
          <a:bodyPr lIns="360000" tIns="360000" rIns="360000" bIns="360000">
            <a:noAutofit/>
          </a:bodyPr>
          <a:lstStyle/>
          <a:p>
            <a:pPr algn="just">
              <a:lnSpc>
                <a:spcPct val="160000"/>
              </a:lnSpc>
            </a:pPr>
            <a:r>
              <a:rPr lang="ar-EG" sz="2400" b="1" dirty="0" smtClean="0">
                <a:solidFill>
                  <a:srgbClr val="FF0000"/>
                </a:solidFill>
              </a:rPr>
              <a:t>مواصفاته :</a:t>
            </a:r>
          </a:p>
          <a:p>
            <a:pPr algn="just">
              <a:lnSpc>
                <a:spcPct val="160000"/>
              </a:lnSpc>
            </a:pPr>
            <a:r>
              <a:rPr lang="ar-EG" sz="2400" b="1" dirty="0" smtClean="0">
                <a:solidFill>
                  <a:schemeClr val="tx1"/>
                </a:solidFill>
              </a:rPr>
              <a:t>- ليس له أي تأثير سيئ على البيئة </a:t>
            </a:r>
          </a:p>
          <a:p>
            <a:pPr algn="just">
              <a:lnSpc>
                <a:spcPct val="160000"/>
              </a:lnSpc>
            </a:pPr>
            <a:r>
              <a:rPr lang="ar-EG" sz="2400" b="1" dirty="0" smtClean="0">
                <a:solidFill>
                  <a:schemeClr val="tx1"/>
                </a:solidFill>
              </a:rPr>
              <a:t>-غير سام , ولا يؤثر على عملية التنفس .</a:t>
            </a:r>
          </a:p>
          <a:p>
            <a:pPr algn="just">
              <a:lnSpc>
                <a:spcPct val="160000"/>
              </a:lnSpc>
            </a:pPr>
            <a:r>
              <a:rPr lang="ar-EG" sz="2400" b="1" dirty="0" smtClean="0">
                <a:solidFill>
                  <a:schemeClr val="tx1"/>
                </a:solidFill>
              </a:rPr>
              <a:t>- يعمل بشكل فعال بنظرية الغمر الكلى , حيث يتم إفراغ إسطوانة الغاز في بضع ثوان  - يعد ضمن قائمة بدائل الهالوجينات وتمت الموافقة عليه لاستخدامه في الغمر الكلى لنظم إخماد الحريق .</a:t>
            </a:r>
          </a:p>
          <a:p>
            <a:pPr algn="just">
              <a:lnSpc>
                <a:spcPct val="160000"/>
              </a:lnSpc>
            </a:pPr>
            <a:r>
              <a:rPr lang="ar-EG" sz="2400" b="1" dirty="0" smtClean="0">
                <a:solidFill>
                  <a:schemeClr val="tx1"/>
                </a:solidFill>
              </a:rPr>
              <a:t>- هو غاز عديم اللون والرائحة يحفظ مضغوطاً الى حد الاسالة </a:t>
            </a:r>
          </a:p>
          <a:p>
            <a:pPr algn="just">
              <a:lnSpc>
                <a:spcPct val="160000"/>
              </a:lnSpc>
            </a:pPr>
            <a:r>
              <a:rPr lang="ar-EG" sz="2400" b="1" dirty="0" smtClean="0">
                <a:solidFill>
                  <a:schemeClr val="tx1"/>
                </a:solidFill>
              </a:rPr>
              <a:t>- لا يترك أي بقايا لتنظيف على عكس المواد الكيميائية الجافة</a:t>
            </a:r>
          </a:p>
          <a:p>
            <a:pPr algn="just">
              <a:lnSpc>
                <a:spcPct val="160000"/>
              </a:lnSpc>
            </a:pPr>
            <a:r>
              <a:rPr lang="ar-EG" sz="2400" b="1" dirty="0" smtClean="0">
                <a:solidFill>
                  <a:schemeClr val="tx1"/>
                </a:solidFill>
              </a:rPr>
              <a:t>- هو من المواد صديقة البيئة</a:t>
            </a:r>
          </a:p>
          <a:p>
            <a:pPr algn="just">
              <a:lnSpc>
                <a:spcPct val="160000"/>
              </a:lnSpc>
            </a:pPr>
            <a:r>
              <a:rPr lang="ar-EG" sz="2400" b="1" dirty="0" smtClean="0">
                <a:solidFill>
                  <a:schemeClr val="tx1"/>
                </a:solidFill>
              </a:rPr>
              <a:t>- غير موصل كهربائيا على عكس المياه</a:t>
            </a:r>
          </a:p>
          <a:p>
            <a:pPr algn="just"/>
            <a:endParaRPr lang="ar-EG" sz="2400" dirty="0"/>
          </a:p>
        </p:txBody>
      </p:sp>
    </p:spTree>
    <p:extLst>
      <p:ext uri="{BB962C8B-B14F-4D97-AF65-F5344CB8AC3E}">
        <p14:creationId xmlns="" xmlns:p14="http://schemas.microsoft.com/office/powerpoint/2010/main" val="169648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1">
              <a:lumMod val="20000"/>
              <a:lumOff val="80000"/>
            </a:schemeClr>
          </a:solidFill>
        </p:spPr>
        <p:txBody>
          <a:bodyPr lIns="360000" tIns="360000" rIns="360000" bIns="360000"/>
          <a:lstStyle/>
          <a:p>
            <a:pPr algn="just">
              <a:lnSpc>
                <a:spcPct val="150000"/>
              </a:lnSpc>
            </a:pPr>
            <a:r>
              <a:rPr lang="ar-EG" b="1" dirty="0" smtClean="0">
                <a:solidFill>
                  <a:srgbClr val="FF0000"/>
                </a:solidFill>
              </a:rPr>
              <a:t>تأثيره بالنسبة للحريق :</a:t>
            </a:r>
          </a:p>
          <a:p>
            <a:pPr algn="just">
              <a:lnSpc>
                <a:spcPct val="150000"/>
              </a:lnSpc>
            </a:pPr>
            <a:r>
              <a:rPr lang="ar-EG" b="1" dirty="0" smtClean="0">
                <a:solidFill>
                  <a:schemeClr val="tx1"/>
                </a:solidFill>
              </a:rPr>
              <a:t>- القضاء على التفاعل الكيميائي المتسلسل  .</a:t>
            </a:r>
          </a:p>
          <a:p>
            <a:pPr algn="just">
              <a:lnSpc>
                <a:spcPct val="150000"/>
              </a:lnSpc>
            </a:pPr>
            <a:r>
              <a:rPr lang="ar-EG" b="1" dirty="0" smtClean="0">
                <a:solidFill>
                  <a:schemeClr val="tx1"/>
                </a:solidFill>
              </a:rPr>
              <a:t>- يمتص الحرارة  .</a:t>
            </a:r>
          </a:p>
          <a:p>
            <a:pPr algn="just">
              <a:lnSpc>
                <a:spcPct val="150000"/>
              </a:lnSpc>
            </a:pPr>
            <a:r>
              <a:rPr lang="ar-EG" b="1" dirty="0" smtClean="0">
                <a:solidFill>
                  <a:schemeClr val="tx1"/>
                </a:solidFill>
              </a:rPr>
              <a:t>- له سرعة كبيرة في قمع النيران .يستخدم فى حماية الأصول القيمة أو المعدات ذات الحساسية  .</a:t>
            </a:r>
          </a:p>
          <a:p>
            <a:pPr algn="just">
              <a:lnSpc>
                <a:spcPct val="150000"/>
              </a:lnSpc>
            </a:pPr>
            <a:r>
              <a:rPr lang="ar-EG" b="1" dirty="0" smtClean="0">
                <a:solidFill>
                  <a:schemeClr val="tx1"/>
                </a:solidFill>
              </a:rPr>
              <a:t>- لايؤثر حراريا على الدوائر الحساسة على عكس ثاني أكسيد الكربون الذى يعد بارد جدا</a:t>
            </a:r>
          </a:p>
          <a:p>
            <a:pPr algn="just"/>
            <a:endParaRPr lang="ar-EG" dirty="0"/>
          </a:p>
        </p:txBody>
      </p:sp>
    </p:spTree>
    <p:extLst>
      <p:ext uri="{BB962C8B-B14F-4D97-AF65-F5344CB8AC3E}">
        <p14:creationId xmlns="" xmlns:p14="http://schemas.microsoft.com/office/powerpoint/2010/main" val="2102082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1">
              <a:lumMod val="20000"/>
              <a:lumOff val="80000"/>
            </a:schemeClr>
          </a:solidFill>
        </p:spPr>
        <p:txBody>
          <a:bodyPr lIns="360000" tIns="360000" rIns="360000" bIns="360000"/>
          <a:lstStyle/>
          <a:p>
            <a:r>
              <a:rPr lang="ar-EG" b="1" dirty="0" smtClean="0">
                <a:solidFill>
                  <a:srgbClr val="FF0000"/>
                </a:solidFill>
              </a:rPr>
              <a:t>أنواع الحرائق ومواد الإطفاء المناسبة لإخمادها</a:t>
            </a:r>
          </a:p>
          <a:p>
            <a:endParaRPr lang="ar-EG" b="1" dirty="0">
              <a:solidFill>
                <a:srgbClr val="FF0000"/>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1650969545"/>
              </p:ext>
            </p:extLst>
          </p:nvPr>
        </p:nvGraphicFramePr>
        <p:xfrm>
          <a:off x="0" y="1397000"/>
          <a:ext cx="9144000" cy="5511691"/>
        </p:xfrm>
        <a:graphic>
          <a:graphicData uri="http://schemas.openxmlformats.org/drawingml/2006/table">
            <a:tbl>
              <a:tblPr rtl="1" firstRow="1" bandRow="1">
                <a:tableStyleId>{5C22544A-7EE6-4342-B048-85BDC9FD1C3A}</a:tableStyleId>
              </a:tblPr>
              <a:tblGrid>
                <a:gridCol w="1879962"/>
                <a:gridCol w="2692038"/>
                <a:gridCol w="2286000"/>
                <a:gridCol w="2286000"/>
              </a:tblGrid>
              <a:tr h="696924">
                <a:tc>
                  <a:txBody>
                    <a:bodyPr/>
                    <a:lstStyle/>
                    <a:p>
                      <a:pPr algn="ctr" rtl="1"/>
                      <a:r>
                        <a:rPr lang="ar-EG" sz="2400" dirty="0" smtClean="0">
                          <a:solidFill>
                            <a:schemeClr val="tx1"/>
                          </a:solidFill>
                        </a:rPr>
                        <a:t>إسم المجموعة</a:t>
                      </a:r>
                      <a:endParaRPr lang="ar-EG"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r>
                        <a:rPr lang="ar-EG" sz="2400" dirty="0" smtClean="0">
                          <a:solidFill>
                            <a:schemeClr val="tx1"/>
                          </a:solidFill>
                        </a:rPr>
                        <a:t>نوع المادة</a:t>
                      </a:r>
                      <a:endParaRPr lang="ar-EG"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r>
                        <a:rPr lang="ar-EG" sz="2400" dirty="0" smtClean="0">
                          <a:solidFill>
                            <a:schemeClr val="tx1"/>
                          </a:solidFill>
                        </a:rPr>
                        <a:t>أمثلة</a:t>
                      </a:r>
                      <a:endParaRPr lang="ar-EG"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r>
                        <a:rPr lang="ar-EG" sz="2400" dirty="0" smtClean="0">
                          <a:solidFill>
                            <a:schemeClr val="tx1"/>
                          </a:solidFill>
                        </a:rPr>
                        <a:t>مادة الإطفاء المناسبة</a:t>
                      </a:r>
                      <a:endParaRPr lang="ar-EG"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41087">
                <a:tc>
                  <a:txBody>
                    <a:bodyPr/>
                    <a:lstStyle/>
                    <a:p>
                      <a:pPr algn="just" rtl="1">
                        <a:spcAft>
                          <a:spcPts val="0"/>
                        </a:spcAft>
                      </a:pPr>
                      <a:r>
                        <a:rPr lang="ar-EG" sz="2400" b="1" dirty="0">
                          <a:effectLst/>
                          <a:latin typeface="Calibri"/>
                          <a:ea typeface="Times New Roman"/>
                          <a:cs typeface="Arial"/>
                        </a:rPr>
                        <a:t>المجموعة ( أ ) </a:t>
                      </a:r>
                      <a:endParaRPr lang="en-US" sz="2400" b="1" dirty="0">
                        <a:effectLst/>
                        <a:latin typeface="Calibri"/>
                        <a:ea typeface="Times New Roman"/>
                        <a:cs typeface="Arial"/>
                      </a:endParaRPr>
                    </a:p>
                    <a:p>
                      <a:pPr algn="just" rtl="1">
                        <a:spcAft>
                          <a:spcPts val="0"/>
                        </a:spcAft>
                      </a:pPr>
                      <a:r>
                        <a:rPr lang="en-US" sz="2400" b="1" dirty="0">
                          <a:effectLst/>
                          <a:latin typeface="Arial"/>
                          <a:ea typeface="Times New Roman"/>
                          <a:cs typeface="Arial"/>
                        </a:rPr>
                        <a:t>CLASS ( A ) </a:t>
                      </a:r>
                      <a:endParaRPr lang="en-US" sz="2400"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rtl="1">
                        <a:spcAft>
                          <a:spcPts val="0"/>
                        </a:spcAft>
                      </a:pPr>
                      <a:r>
                        <a:rPr lang="ar-EG" sz="2400" b="1" dirty="0">
                          <a:effectLst/>
                          <a:latin typeface="Calibri"/>
                          <a:ea typeface="Times New Roman"/>
                          <a:cs typeface="Arial"/>
                        </a:rPr>
                        <a:t>المواد الكربونية </a:t>
                      </a:r>
                      <a:endParaRPr lang="en-US" sz="2400"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rtl="1">
                        <a:spcAft>
                          <a:spcPts val="0"/>
                        </a:spcAft>
                      </a:pPr>
                      <a:r>
                        <a:rPr lang="ar-EG" sz="2000" b="1" dirty="0">
                          <a:effectLst/>
                          <a:latin typeface="Calibri"/>
                          <a:ea typeface="Times New Roman"/>
                          <a:cs typeface="Arial"/>
                        </a:rPr>
                        <a:t>- الخشب </a:t>
                      </a:r>
                      <a:endParaRPr lang="en-US" sz="2000" dirty="0">
                        <a:effectLst/>
                        <a:latin typeface="Calibri"/>
                        <a:ea typeface="Times New Roman"/>
                        <a:cs typeface="Arial"/>
                      </a:endParaRPr>
                    </a:p>
                    <a:p>
                      <a:pPr algn="just" rtl="1">
                        <a:spcAft>
                          <a:spcPts val="0"/>
                        </a:spcAft>
                      </a:pPr>
                      <a:r>
                        <a:rPr lang="ar-EG" sz="2000" b="1" dirty="0">
                          <a:effectLst/>
                          <a:latin typeface="Calibri"/>
                          <a:ea typeface="Times New Roman"/>
                          <a:cs typeface="Arial"/>
                        </a:rPr>
                        <a:t>- الورق </a:t>
                      </a:r>
                      <a:endParaRPr lang="en-US" sz="2000" dirty="0">
                        <a:effectLst/>
                        <a:latin typeface="Calibri"/>
                        <a:ea typeface="Times New Roman"/>
                        <a:cs typeface="Arial"/>
                      </a:endParaRPr>
                    </a:p>
                    <a:p>
                      <a:pPr algn="just" rtl="1">
                        <a:spcAft>
                          <a:spcPts val="0"/>
                        </a:spcAft>
                      </a:pPr>
                      <a:r>
                        <a:rPr lang="ar-EG" sz="2000" b="1" dirty="0">
                          <a:effectLst/>
                          <a:latin typeface="Calibri"/>
                          <a:ea typeface="Times New Roman"/>
                          <a:cs typeface="Arial"/>
                        </a:rPr>
                        <a:t>- المنسوجات </a:t>
                      </a:r>
                      <a:endParaRPr lang="en-US" sz="2000" dirty="0">
                        <a:effectLst/>
                        <a:latin typeface="Calibri"/>
                        <a:ea typeface="Times New Roman"/>
                        <a:cs typeface="Arial"/>
                      </a:endParaRPr>
                    </a:p>
                    <a:p>
                      <a:pPr algn="just" rtl="1">
                        <a:spcAft>
                          <a:spcPts val="0"/>
                        </a:spcAft>
                      </a:pPr>
                      <a:r>
                        <a:rPr lang="ar-EG" sz="2000" b="1" dirty="0">
                          <a:effectLst/>
                          <a:latin typeface="Calibri"/>
                          <a:ea typeface="Times New Roman"/>
                          <a:cs typeface="Arial"/>
                        </a:rPr>
                        <a:t>- القش </a:t>
                      </a:r>
                      <a:endParaRPr lang="en-US" sz="2000" dirty="0">
                        <a:effectLst/>
                        <a:latin typeface="Calibri"/>
                        <a:ea typeface="Times New Roman"/>
                        <a:cs typeface="Arial"/>
                      </a:endParaRPr>
                    </a:p>
                    <a:p>
                      <a:pPr algn="just" rtl="1">
                        <a:spcAft>
                          <a:spcPts val="0"/>
                        </a:spcAft>
                      </a:pPr>
                      <a:r>
                        <a:rPr lang="ar-EG" sz="2000" b="1" dirty="0">
                          <a:effectLst/>
                          <a:latin typeface="Calibri"/>
                          <a:ea typeface="Times New Roman"/>
                          <a:cs typeface="Arial"/>
                        </a:rPr>
                        <a:t>- الدائن البلاسنيك التى لاتلين بتأثير الحرارة .</a:t>
                      </a:r>
                      <a:endParaRPr lang="en-US" sz="2000"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1">
                        <a:spcAft>
                          <a:spcPts val="0"/>
                        </a:spcAft>
                      </a:pPr>
                      <a:r>
                        <a:rPr lang="ar-EG" sz="2000" b="1" dirty="0">
                          <a:effectLst/>
                          <a:latin typeface="Calibri"/>
                          <a:ea typeface="Times New Roman"/>
                          <a:cs typeface="Arial"/>
                        </a:rPr>
                        <a:t>- الماء</a:t>
                      </a:r>
                      <a:endParaRPr lang="en-US" sz="2000" dirty="0">
                        <a:effectLst/>
                        <a:latin typeface="Calibri"/>
                        <a:ea typeface="Times New Roman"/>
                        <a:cs typeface="Arial"/>
                      </a:endParaRPr>
                    </a:p>
                    <a:p>
                      <a:pPr algn="r" rtl="1">
                        <a:spcAft>
                          <a:spcPts val="0"/>
                        </a:spcAft>
                      </a:pPr>
                      <a:r>
                        <a:rPr lang="ar-EG" sz="2000" b="1" dirty="0">
                          <a:effectLst/>
                          <a:latin typeface="Calibri"/>
                          <a:ea typeface="Times New Roman"/>
                          <a:cs typeface="Arial"/>
                        </a:rPr>
                        <a:t>- البودرة الكيميائية الجافة</a:t>
                      </a:r>
                      <a:endParaRPr lang="en-US" sz="2000" dirty="0">
                        <a:effectLst/>
                        <a:latin typeface="Calibri"/>
                        <a:ea typeface="Times New Roman"/>
                        <a:cs typeface="Arial"/>
                      </a:endParaRPr>
                    </a:p>
                    <a:p>
                      <a:pPr algn="r" rtl="1">
                        <a:spcAft>
                          <a:spcPts val="0"/>
                        </a:spcAft>
                      </a:pPr>
                      <a:r>
                        <a:rPr lang="ar-EG" sz="2000" b="1" dirty="0">
                          <a:effectLst/>
                          <a:latin typeface="Calibri"/>
                          <a:ea typeface="Times New Roman"/>
                          <a:cs typeface="Arial"/>
                        </a:rPr>
                        <a:t>- ثانى أكسيد الكربون</a:t>
                      </a:r>
                      <a:endParaRPr lang="en-US" sz="2000" dirty="0">
                        <a:effectLst/>
                        <a:latin typeface="Calibri"/>
                        <a:ea typeface="Times New Roman"/>
                        <a:cs typeface="Arial"/>
                      </a:endParaRPr>
                    </a:p>
                    <a:p>
                      <a:pPr algn="r" rtl="1">
                        <a:spcAft>
                          <a:spcPts val="0"/>
                        </a:spcAft>
                      </a:pPr>
                      <a:r>
                        <a:rPr lang="ar-EG" sz="2000" b="1" dirty="0">
                          <a:effectLst/>
                          <a:latin typeface="Calibri"/>
                          <a:ea typeface="Times New Roman"/>
                          <a:cs typeface="Arial"/>
                        </a:rPr>
                        <a:t>- غاز </a:t>
                      </a:r>
                      <a:r>
                        <a:rPr lang="en-US" sz="2000" b="1" dirty="0">
                          <a:effectLst/>
                          <a:latin typeface="Arial"/>
                          <a:ea typeface="Times New Roman"/>
                          <a:cs typeface="Arial"/>
                        </a:rPr>
                        <a:t>FM 200 </a:t>
                      </a:r>
                      <a:endParaRPr lang="en-US" sz="2000" dirty="0">
                        <a:effectLst/>
                        <a:latin typeface="Calibri"/>
                        <a:ea typeface="Times New Roman"/>
                        <a:cs typeface="Arial"/>
                      </a:endParaRPr>
                    </a:p>
                    <a:p>
                      <a:pPr algn="r" rtl="1">
                        <a:spcAft>
                          <a:spcPts val="0"/>
                        </a:spcAft>
                      </a:pPr>
                      <a:r>
                        <a:rPr lang="ar-EG" sz="2000" b="1" dirty="0">
                          <a:effectLst/>
                          <a:latin typeface="Calibri"/>
                          <a:ea typeface="Times New Roman"/>
                          <a:cs typeface="Arial"/>
                        </a:rPr>
                        <a:t>- غاز الأنيرجين</a:t>
                      </a:r>
                      <a:endParaRPr lang="en-US" sz="2000" dirty="0">
                        <a:effectLst/>
                        <a:latin typeface="Calibri"/>
                        <a:ea typeface="Times New Roman"/>
                        <a:cs typeface="Arial"/>
                      </a:endParaRPr>
                    </a:p>
                    <a:p>
                      <a:pPr algn="r" rtl="1">
                        <a:spcAft>
                          <a:spcPts val="0"/>
                        </a:spcAft>
                      </a:pPr>
                      <a:r>
                        <a:rPr lang="ar-EG" sz="2000" b="1" dirty="0">
                          <a:effectLst/>
                          <a:latin typeface="Calibri"/>
                          <a:ea typeface="Times New Roman"/>
                          <a:cs typeface="Arial"/>
                        </a:rPr>
                        <a:t> </a:t>
                      </a:r>
                      <a:endParaRPr lang="en-US" sz="2000"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722989">
                <a:tc>
                  <a:txBody>
                    <a:bodyPr/>
                    <a:lstStyle/>
                    <a:p>
                      <a:pPr algn="just" rtl="1">
                        <a:spcAft>
                          <a:spcPts val="0"/>
                        </a:spcAft>
                      </a:pPr>
                      <a:r>
                        <a:rPr lang="ar-EG" sz="2400" b="1" dirty="0">
                          <a:effectLst/>
                          <a:latin typeface="Calibri"/>
                          <a:ea typeface="Times New Roman"/>
                          <a:cs typeface="Arial"/>
                        </a:rPr>
                        <a:t>المجموعة ( ب ) </a:t>
                      </a:r>
                      <a:endParaRPr lang="en-US" sz="2400" dirty="0">
                        <a:effectLst/>
                        <a:latin typeface="Calibri"/>
                        <a:ea typeface="Times New Roman"/>
                        <a:cs typeface="Arial"/>
                      </a:endParaRPr>
                    </a:p>
                    <a:p>
                      <a:pPr algn="just" rtl="1">
                        <a:spcAft>
                          <a:spcPts val="0"/>
                        </a:spcAft>
                      </a:pPr>
                      <a:r>
                        <a:rPr lang="en-US" sz="2400" b="1" dirty="0">
                          <a:effectLst/>
                          <a:latin typeface="Arial"/>
                          <a:ea typeface="Times New Roman"/>
                          <a:cs typeface="Arial"/>
                        </a:rPr>
                        <a:t>CLASS ( B )</a:t>
                      </a:r>
                      <a:endParaRPr lang="en-US" sz="2400"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rtl="1">
                        <a:spcAft>
                          <a:spcPts val="0"/>
                        </a:spcAft>
                      </a:pPr>
                      <a:r>
                        <a:rPr lang="ar-EG" sz="2400" b="1" dirty="0">
                          <a:effectLst/>
                          <a:latin typeface="Calibri"/>
                          <a:ea typeface="Times New Roman"/>
                          <a:cs typeface="Arial"/>
                        </a:rPr>
                        <a:t>- السوائل الملتهبة </a:t>
                      </a:r>
                      <a:endParaRPr lang="en-US" sz="2400" dirty="0">
                        <a:effectLst/>
                        <a:latin typeface="Calibri"/>
                        <a:ea typeface="Times New Roman"/>
                        <a:cs typeface="Arial"/>
                      </a:endParaRPr>
                    </a:p>
                    <a:p>
                      <a:pPr algn="just" rtl="1">
                        <a:spcAft>
                          <a:spcPts val="0"/>
                        </a:spcAft>
                      </a:pPr>
                      <a:r>
                        <a:rPr lang="ar-EG" sz="2400" b="1" dirty="0">
                          <a:effectLst/>
                          <a:latin typeface="Calibri"/>
                          <a:ea typeface="Times New Roman"/>
                          <a:cs typeface="Arial"/>
                        </a:rPr>
                        <a:t>- الغازات القابلة للإشتعال </a:t>
                      </a:r>
                      <a:endParaRPr lang="en-US" sz="2400"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rtl="1">
                        <a:spcAft>
                          <a:spcPts val="0"/>
                        </a:spcAft>
                      </a:pPr>
                      <a:r>
                        <a:rPr lang="ar-EG" sz="2400" b="1" dirty="0">
                          <a:effectLst/>
                          <a:latin typeface="Calibri"/>
                          <a:ea typeface="Times New Roman"/>
                          <a:cs typeface="Arial"/>
                        </a:rPr>
                        <a:t>- البنزين </a:t>
                      </a:r>
                      <a:endParaRPr lang="en-US" sz="2400" dirty="0">
                        <a:effectLst/>
                        <a:latin typeface="Calibri"/>
                        <a:ea typeface="Times New Roman"/>
                        <a:cs typeface="Arial"/>
                      </a:endParaRPr>
                    </a:p>
                    <a:p>
                      <a:pPr algn="just" rtl="1">
                        <a:spcAft>
                          <a:spcPts val="0"/>
                        </a:spcAft>
                      </a:pPr>
                      <a:r>
                        <a:rPr lang="ar-EG" sz="2400" b="1" dirty="0">
                          <a:effectLst/>
                          <a:latin typeface="Calibri"/>
                          <a:ea typeface="Times New Roman"/>
                          <a:cs typeface="Arial"/>
                        </a:rPr>
                        <a:t>- السولار </a:t>
                      </a:r>
                      <a:endParaRPr lang="en-US" sz="2400" dirty="0">
                        <a:effectLst/>
                        <a:latin typeface="Calibri"/>
                        <a:ea typeface="Times New Roman"/>
                        <a:cs typeface="Arial"/>
                      </a:endParaRPr>
                    </a:p>
                    <a:p>
                      <a:pPr algn="just" rtl="1">
                        <a:spcAft>
                          <a:spcPts val="0"/>
                        </a:spcAft>
                      </a:pPr>
                      <a:r>
                        <a:rPr lang="ar-EG" sz="2400" b="1" dirty="0">
                          <a:effectLst/>
                          <a:latin typeface="Calibri"/>
                          <a:ea typeface="Times New Roman"/>
                          <a:cs typeface="Arial"/>
                        </a:rPr>
                        <a:t>- الكحول .</a:t>
                      </a:r>
                      <a:endParaRPr lang="en-US" sz="2400" dirty="0">
                        <a:effectLst/>
                        <a:latin typeface="Calibri"/>
                        <a:ea typeface="Times New Roman"/>
                        <a:cs typeface="Arial"/>
                      </a:endParaRPr>
                    </a:p>
                    <a:p>
                      <a:pPr algn="just" rtl="1">
                        <a:spcAft>
                          <a:spcPts val="0"/>
                        </a:spcAft>
                      </a:pPr>
                      <a:r>
                        <a:rPr lang="ar-EG" sz="2400" b="1" dirty="0">
                          <a:effectLst/>
                          <a:latin typeface="Calibri"/>
                          <a:ea typeface="Times New Roman"/>
                          <a:cs typeface="Arial"/>
                        </a:rPr>
                        <a:t>- الغاز الطبيعى</a:t>
                      </a:r>
                      <a:endParaRPr lang="en-US" sz="2400" dirty="0">
                        <a:effectLst/>
                        <a:latin typeface="Calibri"/>
                        <a:ea typeface="Times New Roman"/>
                        <a:cs typeface="Arial"/>
                      </a:endParaRPr>
                    </a:p>
                    <a:p>
                      <a:pPr algn="just" rtl="1">
                        <a:spcAft>
                          <a:spcPts val="0"/>
                        </a:spcAft>
                      </a:pPr>
                      <a:r>
                        <a:rPr lang="ar-EG" sz="2400" b="1" dirty="0">
                          <a:effectLst/>
                          <a:latin typeface="Calibri"/>
                          <a:ea typeface="Times New Roman"/>
                          <a:cs typeface="Arial"/>
                        </a:rPr>
                        <a:t>- البروبان</a:t>
                      </a:r>
                      <a:endParaRPr lang="en-US" sz="2400" dirty="0">
                        <a:effectLst/>
                        <a:latin typeface="Calibri"/>
                        <a:ea typeface="Times New Roman"/>
                        <a:cs typeface="Arial"/>
                      </a:endParaRPr>
                    </a:p>
                    <a:p>
                      <a:pPr algn="just" rtl="1">
                        <a:spcAft>
                          <a:spcPts val="0"/>
                        </a:spcAft>
                      </a:pPr>
                      <a:r>
                        <a:rPr lang="ar-EG" sz="2400" b="1" dirty="0">
                          <a:effectLst/>
                          <a:latin typeface="Calibri"/>
                          <a:ea typeface="Times New Roman"/>
                          <a:cs typeface="Arial"/>
                        </a:rPr>
                        <a:t>- البيوتان</a:t>
                      </a:r>
                      <a:endParaRPr lang="en-US" sz="2400" dirty="0">
                        <a:effectLst/>
                        <a:latin typeface="Calibri"/>
                        <a:ea typeface="Times New Roman"/>
                        <a:cs typeface="Arial"/>
                      </a:endParaRPr>
                    </a:p>
                    <a:p>
                      <a:pPr algn="just" rtl="1">
                        <a:spcAft>
                          <a:spcPts val="0"/>
                        </a:spcAft>
                      </a:pPr>
                      <a:r>
                        <a:rPr lang="ar-EG" sz="2400" b="1" dirty="0">
                          <a:effectLst/>
                          <a:latin typeface="Calibri"/>
                          <a:ea typeface="Times New Roman"/>
                          <a:cs typeface="Arial"/>
                        </a:rPr>
                        <a:t>- </a:t>
                      </a:r>
                      <a:r>
                        <a:rPr lang="ar-EG" sz="2400" b="1" dirty="0" smtClean="0">
                          <a:effectLst/>
                          <a:latin typeface="Calibri"/>
                          <a:ea typeface="Times New Roman"/>
                          <a:cs typeface="Arial"/>
                        </a:rPr>
                        <a:t>الأسيتيلين</a:t>
                      </a:r>
                      <a:endParaRPr lang="en-US" sz="2400"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Low" rtl="1">
                        <a:spcAft>
                          <a:spcPts val="0"/>
                        </a:spcAft>
                      </a:pPr>
                      <a:r>
                        <a:rPr lang="ar-EG" sz="2400" b="1" dirty="0">
                          <a:effectLst/>
                          <a:latin typeface="Calibri"/>
                          <a:ea typeface="Times New Roman"/>
                          <a:cs typeface="Arial"/>
                        </a:rPr>
                        <a:t>- السائل الرغوى</a:t>
                      </a:r>
                      <a:endParaRPr lang="en-US" sz="2400" dirty="0">
                        <a:effectLst/>
                        <a:latin typeface="Calibri"/>
                        <a:ea typeface="Times New Roman"/>
                        <a:cs typeface="Arial"/>
                      </a:endParaRPr>
                    </a:p>
                    <a:p>
                      <a:pPr algn="justLow" rtl="1">
                        <a:spcAft>
                          <a:spcPts val="0"/>
                        </a:spcAft>
                      </a:pPr>
                      <a:r>
                        <a:rPr lang="ar-EG" sz="2400" b="1" dirty="0">
                          <a:effectLst/>
                          <a:latin typeface="Calibri"/>
                          <a:ea typeface="Times New Roman"/>
                          <a:cs typeface="Arial"/>
                        </a:rPr>
                        <a:t>- الماء بالنسبة للمواد التى لها قابلية الذوبان فيه .</a:t>
                      </a:r>
                      <a:endParaRPr lang="en-US" sz="2400" dirty="0">
                        <a:effectLst/>
                        <a:latin typeface="Calibri"/>
                        <a:ea typeface="Times New Roman"/>
                        <a:cs typeface="Arial"/>
                      </a:endParaRPr>
                    </a:p>
                    <a:p>
                      <a:pPr algn="justLow" rtl="1">
                        <a:spcAft>
                          <a:spcPts val="0"/>
                        </a:spcAft>
                      </a:pPr>
                      <a:r>
                        <a:rPr lang="ar-EG" sz="2400" b="1" dirty="0">
                          <a:effectLst/>
                          <a:latin typeface="Calibri"/>
                          <a:ea typeface="Times New Roman"/>
                          <a:cs typeface="Arial"/>
                        </a:rPr>
                        <a:t>- البودرة الكيميائية الجافة</a:t>
                      </a:r>
                      <a:endParaRPr lang="en-US" sz="2400" dirty="0">
                        <a:effectLst/>
                        <a:latin typeface="Calibri"/>
                        <a:ea typeface="Times New Roman"/>
                        <a:cs typeface="Arial"/>
                      </a:endParaRPr>
                    </a:p>
                    <a:p>
                      <a:pPr algn="justLow" rtl="1">
                        <a:spcAft>
                          <a:spcPts val="0"/>
                        </a:spcAft>
                      </a:pPr>
                      <a:r>
                        <a:rPr lang="ar-EG" sz="2400" b="1" dirty="0">
                          <a:effectLst/>
                          <a:latin typeface="Calibri"/>
                          <a:ea typeface="Times New Roman"/>
                          <a:cs typeface="Arial"/>
                        </a:rPr>
                        <a:t>- ثانى أكسيد الكربون</a:t>
                      </a:r>
                      <a:endParaRPr lang="en-US" sz="2400" dirty="0">
                        <a:effectLst/>
                        <a:latin typeface="Calibri"/>
                        <a:ea typeface="Times New Roman"/>
                        <a:cs typeface="Arial"/>
                      </a:endParaRPr>
                    </a:p>
                    <a:p>
                      <a:pPr algn="r" rtl="1">
                        <a:spcAft>
                          <a:spcPts val="0"/>
                        </a:spcAft>
                      </a:pPr>
                      <a:r>
                        <a:rPr lang="ar-EG" sz="1400" b="1" dirty="0">
                          <a:effectLst/>
                          <a:latin typeface="Calibri"/>
                          <a:ea typeface="Times New Roman"/>
                          <a:cs typeface="Arial"/>
                        </a:rPr>
                        <a:t> </a:t>
                      </a:r>
                      <a:endParaRPr lang="en-US" sz="1100"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 xmlns:p14="http://schemas.microsoft.com/office/powerpoint/2010/main" val="3166052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1">
              <a:lumMod val="20000"/>
              <a:lumOff val="80000"/>
            </a:schemeClr>
          </a:solidFill>
        </p:spPr>
        <p:txBody>
          <a:bodyPr lIns="360000" tIns="360000" rIns="360000" bIns="360000"/>
          <a:lstStyle/>
          <a:p>
            <a:pPr algn="just"/>
            <a:r>
              <a:rPr lang="ar-EG" b="1" dirty="0" smtClean="0">
                <a:solidFill>
                  <a:srgbClr val="FF0000"/>
                </a:solidFill>
              </a:rPr>
              <a:t>تابع :</a:t>
            </a:r>
          </a:p>
          <a:p>
            <a:pPr algn="just"/>
            <a:endParaRPr lang="ar-EG" dirty="0" smtClean="0"/>
          </a:p>
          <a:p>
            <a:pPr algn="just"/>
            <a:endParaRPr lang="ar-EG" dirty="0" smtClean="0"/>
          </a:p>
          <a:p>
            <a:pPr algn="just"/>
            <a:endParaRPr lang="ar-EG" dirty="0"/>
          </a:p>
        </p:txBody>
      </p:sp>
      <p:graphicFrame>
        <p:nvGraphicFramePr>
          <p:cNvPr id="4" name="Table 3"/>
          <p:cNvGraphicFramePr>
            <a:graphicFrameLocks noGrp="1"/>
          </p:cNvGraphicFramePr>
          <p:nvPr>
            <p:extLst>
              <p:ext uri="{D42A27DB-BD31-4B8C-83A1-F6EECF244321}">
                <p14:modId xmlns="" xmlns:p14="http://schemas.microsoft.com/office/powerpoint/2010/main" val="1140881174"/>
              </p:ext>
            </p:extLst>
          </p:nvPr>
        </p:nvGraphicFramePr>
        <p:xfrm>
          <a:off x="0" y="980728"/>
          <a:ext cx="9144000" cy="5877271"/>
        </p:xfrm>
        <a:graphic>
          <a:graphicData uri="http://schemas.openxmlformats.org/drawingml/2006/table">
            <a:tbl>
              <a:tblPr rtl="1" firstRow="1" bandRow="1">
                <a:tableStyleId>{5C22544A-7EE6-4342-B048-85BDC9FD1C3A}</a:tableStyleId>
              </a:tblPr>
              <a:tblGrid>
                <a:gridCol w="2286000"/>
                <a:gridCol w="2286000"/>
                <a:gridCol w="2286000"/>
                <a:gridCol w="2286000"/>
              </a:tblGrid>
              <a:tr h="588668">
                <a:tc>
                  <a:txBody>
                    <a:bodyPr/>
                    <a:lstStyle/>
                    <a:p>
                      <a:pPr algn="ctr" rtl="1">
                        <a:lnSpc>
                          <a:spcPct val="150000"/>
                        </a:lnSpc>
                        <a:spcBef>
                          <a:spcPts val="770"/>
                        </a:spcBef>
                        <a:spcAft>
                          <a:spcPts val="0"/>
                        </a:spcAft>
                      </a:pPr>
                      <a:r>
                        <a:rPr lang="ar-EG" sz="2400" b="1" dirty="0">
                          <a:solidFill>
                            <a:schemeClr val="tx1"/>
                          </a:solidFill>
                          <a:effectLst/>
                          <a:latin typeface="Calibri"/>
                          <a:ea typeface="Times New Roman"/>
                          <a:cs typeface="Arial"/>
                        </a:rPr>
                        <a:t>إسم المجموعة</a:t>
                      </a:r>
                      <a:endParaRPr lang="en-US" sz="2400" dirty="0">
                        <a:solidFill>
                          <a:schemeClr val="tx1"/>
                        </a:solidFill>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lnSpc>
                          <a:spcPct val="150000"/>
                        </a:lnSpc>
                        <a:spcBef>
                          <a:spcPts val="770"/>
                        </a:spcBef>
                        <a:spcAft>
                          <a:spcPts val="0"/>
                        </a:spcAft>
                      </a:pPr>
                      <a:r>
                        <a:rPr lang="ar-EG" sz="2400" b="1" dirty="0">
                          <a:solidFill>
                            <a:schemeClr val="tx1"/>
                          </a:solidFill>
                          <a:effectLst/>
                          <a:latin typeface="Calibri"/>
                          <a:ea typeface="Times New Roman"/>
                          <a:cs typeface="Arial"/>
                        </a:rPr>
                        <a:t>نوع المادة</a:t>
                      </a:r>
                      <a:endParaRPr lang="en-US" sz="2400" dirty="0">
                        <a:solidFill>
                          <a:schemeClr val="tx1"/>
                        </a:solidFill>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lnSpc>
                          <a:spcPct val="150000"/>
                        </a:lnSpc>
                        <a:spcBef>
                          <a:spcPts val="770"/>
                        </a:spcBef>
                        <a:spcAft>
                          <a:spcPts val="0"/>
                        </a:spcAft>
                      </a:pPr>
                      <a:r>
                        <a:rPr lang="ar-EG" sz="2400" b="1" dirty="0">
                          <a:solidFill>
                            <a:schemeClr val="tx1"/>
                          </a:solidFill>
                          <a:effectLst/>
                          <a:latin typeface="Calibri"/>
                          <a:ea typeface="Times New Roman"/>
                          <a:cs typeface="Arial"/>
                        </a:rPr>
                        <a:t>أمثلة</a:t>
                      </a:r>
                      <a:endParaRPr lang="en-US" sz="2400" dirty="0">
                        <a:solidFill>
                          <a:schemeClr val="tx1"/>
                        </a:solidFill>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a:lnSpc>
                          <a:spcPct val="150000"/>
                        </a:lnSpc>
                        <a:spcBef>
                          <a:spcPts val="770"/>
                        </a:spcBef>
                        <a:spcAft>
                          <a:spcPts val="0"/>
                        </a:spcAft>
                      </a:pPr>
                      <a:r>
                        <a:rPr lang="ar-EG" sz="2400" b="1" dirty="0">
                          <a:solidFill>
                            <a:schemeClr val="tx1"/>
                          </a:solidFill>
                          <a:effectLst/>
                          <a:latin typeface="Calibri"/>
                          <a:ea typeface="Times New Roman"/>
                          <a:cs typeface="Arial"/>
                        </a:rPr>
                        <a:t>مادة الإطفاء المناسبة</a:t>
                      </a:r>
                      <a:endParaRPr lang="en-US" sz="2400" dirty="0">
                        <a:solidFill>
                          <a:schemeClr val="tx1"/>
                        </a:solidFill>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99472">
                <a:tc>
                  <a:txBody>
                    <a:bodyPr/>
                    <a:lstStyle/>
                    <a:p>
                      <a:pPr algn="just" rtl="1">
                        <a:spcAft>
                          <a:spcPts val="0"/>
                        </a:spcAft>
                      </a:pPr>
                      <a:r>
                        <a:rPr lang="ar-EG" sz="2400" b="1" dirty="0">
                          <a:effectLst/>
                          <a:latin typeface="Calibri"/>
                          <a:ea typeface="Times New Roman"/>
                          <a:cs typeface="Arial"/>
                        </a:rPr>
                        <a:t>المجموعة ( ج ) </a:t>
                      </a:r>
                      <a:endParaRPr lang="en-US" sz="2400" dirty="0">
                        <a:effectLst/>
                        <a:latin typeface="Calibri"/>
                        <a:ea typeface="Times New Roman"/>
                        <a:cs typeface="Arial"/>
                      </a:endParaRPr>
                    </a:p>
                    <a:p>
                      <a:pPr algn="just" rtl="1">
                        <a:spcAft>
                          <a:spcPts val="0"/>
                        </a:spcAft>
                      </a:pPr>
                      <a:r>
                        <a:rPr lang="en-US" sz="2400" b="1" dirty="0">
                          <a:effectLst/>
                          <a:latin typeface="Arial"/>
                          <a:ea typeface="Times New Roman"/>
                          <a:cs typeface="Arial"/>
                        </a:rPr>
                        <a:t>CLASS ( C )</a:t>
                      </a:r>
                      <a:endParaRPr lang="en-US" sz="2400"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Low" rtl="1">
                        <a:spcAft>
                          <a:spcPts val="0"/>
                        </a:spcAft>
                      </a:pPr>
                      <a:r>
                        <a:rPr lang="ar-EG" sz="2400" b="1" dirty="0">
                          <a:effectLst/>
                          <a:latin typeface="Calibri"/>
                          <a:ea typeface="Times New Roman"/>
                          <a:cs typeface="Arial"/>
                        </a:rPr>
                        <a:t>- التجهيزات الكهربائية</a:t>
                      </a:r>
                      <a:endParaRPr lang="en-US" sz="2400" dirty="0">
                        <a:effectLst/>
                        <a:latin typeface="Calibri"/>
                        <a:ea typeface="Times New Roman"/>
                        <a:cs typeface="Arial"/>
                      </a:endParaRPr>
                    </a:p>
                    <a:p>
                      <a:pPr algn="justLow" rtl="1">
                        <a:spcAft>
                          <a:spcPts val="0"/>
                        </a:spcAft>
                      </a:pPr>
                      <a:r>
                        <a:rPr lang="ar-EG" sz="2400" b="1" dirty="0">
                          <a:effectLst/>
                          <a:latin typeface="Calibri"/>
                          <a:ea typeface="Times New Roman"/>
                          <a:cs typeface="Arial"/>
                        </a:rPr>
                        <a:t>- التوصيلات الكهربائية</a:t>
                      </a:r>
                      <a:endParaRPr lang="en-US" sz="2400"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Low" rtl="1">
                        <a:spcAft>
                          <a:spcPts val="0"/>
                        </a:spcAft>
                      </a:pPr>
                      <a:r>
                        <a:rPr lang="ar-EG" sz="2400" b="1" dirty="0">
                          <a:effectLst/>
                          <a:latin typeface="Calibri"/>
                          <a:ea typeface="Times New Roman"/>
                          <a:cs typeface="Arial"/>
                        </a:rPr>
                        <a:t>- محولات الكهرباء</a:t>
                      </a:r>
                      <a:endParaRPr lang="en-US" sz="2400" dirty="0">
                        <a:effectLst/>
                        <a:latin typeface="Calibri"/>
                        <a:ea typeface="Times New Roman"/>
                        <a:cs typeface="Arial"/>
                      </a:endParaRPr>
                    </a:p>
                    <a:p>
                      <a:pPr algn="justLow" rtl="1">
                        <a:spcAft>
                          <a:spcPts val="0"/>
                        </a:spcAft>
                      </a:pPr>
                      <a:r>
                        <a:rPr lang="ar-EG" sz="2400" b="1" dirty="0">
                          <a:effectLst/>
                          <a:latin typeface="Calibri"/>
                          <a:ea typeface="Times New Roman"/>
                          <a:cs typeface="Arial"/>
                        </a:rPr>
                        <a:t>- لوحات التوزيع </a:t>
                      </a:r>
                      <a:endParaRPr lang="en-US" sz="2400" dirty="0">
                        <a:effectLst/>
                        <a:latin typeface="Calibri"/>
                        <a:ea typeface="Times New Roman"/>
                        <a:cs typeface="Arial"/>
                      </a:endParaRPr>
                    </a:p>
                    <a:p>
                      <a:pPr algn="justLow" rtl="1">
                        <a:spcAft>
                          <a:spcPts val="0"/>
                        </a:spcAft>
                      </a:pPr>
                      <a:r>
                        <a:rPr lang="ar-EG" sz="2400" b="1" dirty="0">
                          <a:effectLst/>
                          <a:latin typeface="Calibri"/>
                          <a:ea typeface="Times New Roman"/>
                          <a:cs typeface="Arial"/>
                        </a:rPr>
                        <a:t>- الكابلات الكهربائية </a:t>
                      </a:r>
                      <a:endParaRPr lang="en-US" sz="2400" dirty="0">
                        <a:effectLst/>
                        <a:latin typeface="Calibri"/>
                        <a:ea typeface="Times New Roman"/>
                        <a:cs typeface="Arial"/>
                      </a:endParaRPr>
                    </a:p>
                    <a:p>
                      <a:pPr algn="justLow" rtl="1">
                        <a:spcAft>
                          <a:spcPts val="0"/>
                        </a:spcAft>
                      </a:pPr>
                      <a:r>
                        <a:rPr lang="ar-EG" sz="2400" b="1" dirty="0">
                          <a:effectLst/>
                          <a:latin typeface="Calibri"/>
                          <a:ea typeface="Times New Roman"/>
                          <a:cs typeface="Arial"/>
                        </a:rPr>
                        <a:t> </a:t>
                      </a:r>
                      <a:endParaRPr lang="en-US" sz="2400"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Low" rtl="1">
                        <a:spcAft>
                          <a:spcPts val="0"/>
                        </a:spcAft>
                      </a:pPr>
                      <a:r>
                        <a:rPr lang="ar-EG" sz="2400" b="1" dirty="0">
                          <a:effectLst/>
                          <a:latin typeface="Calibri"/>
                          <a:ea typeface="Times New Roman"/>
                          <a:cs typeface="Arial"/>
                        </a:rPr>
                        <a:t>- ثانى أكسيد الكربون</a:t>
                      </a:r>
                      <a:endParaRPr lang="en-US" sz="2400" dirty="0">
                        <a:effectLst/>
                        <a:latin typeface="Calibri"/>
                        <a:ea typeface="Times New Roman"/>
                        <a:cs typeface="Arial"/>
                      </a:endParaRPr>
                    </a:p>
                    <a:p>
                      <a:pPr algn="justLow" rtl="1">
                        <a:spcAft>
                          <a:spcPts val="0"/>
                        </a:spcAft>
                      </a:pPr>
                      <a:r>
                        <a:rPr lang="ar-EG" sz="2400" b="1" dirty="0">
                          <a:effectLst/>
                          <a:latin typeface="Calibri"/>
                          <a:ea typeface="Times New Roman"/>
                          <a:cs typeface="Arial"/>
                        </a:rPr>
                        <a:t>- البودرة الكيميائية الجافة</a:t>
                      </a:r>
                      <a:endParaRPr lang="en-US" sz="2400" dirty="0">
                        <a:effectLst/>
                        <a:latin typeface="Calibri"/>
                        <a:ea typeface="Times New Roman"/>
                        <a:cs typeface="Arial"/>
                      </a:endParaRPr>
                    </a:p>
                    <a:p>
                      <a:pPr algn="justLow" rtl="1">
                        <a:spcAft>
                          <a:spcPts val="0"/>
                        </a:spcAft>
                      </a:pPr>
                      <a:r>
                        <a:rPr lang="ar-EG" sz="2400" b="1" dirty="0">
                          <a:effectLst/>
                          <a:latin typeface="Calibri"/>
                          <a:ea typeface="Times New Roman"/>
                          <a:cs typeface="Arial"/>
                        </a:rPr>
                        <a:t>- غاز </a:t>
                      </a:r>
                      <a:r>
                        <a:rPr lang="en-US" sz="2400" b="1" dirty="0">
                          <a:effectLst/>
                          <a:latin typeface="Arial"/>
                          <a:ea typeface="Times New Roman"/>
                          <a:cs typeface="Arial"/>
                        </a:rPr>
                        <a:t>FM 200 </a:t>
                      </a:r>
                      <a:endParaRPr lang="en-US" sz="2400" dirty="0">
                        <a:effectLst/>
                        <a:latin typeface="Calibri"/>
                        <a:ea typeface="Times New Roman"/>
                        <a:cs typeface="Arial"/>
                      </a:endParaRPr>
                    </a:p>
                    <a:p>
                      <a:pPr algn="justLow" rtl="1">
                        <a:spcAft>
                          <a:spcPts val="0"/>
                        </a:spcAft>
                      </a:pPr>
                      <a:r>
                        <a:rPr lang="ar-EG" sz="2400" b="1" dirty="0">
                          <a:effectLst/>
                          <a:latin typeface="Calibri"/>
                          <a:ea typeface="Times New Roman"/>
                          <a:cs typeface="Arial"/>
                        </a:rPr>
                        <a:t>- غاز الأنيرجين</a:t>
                      </a:r>
                      <a:endParaRPr lang="en-US" sz="2400"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550556">
                <a:tc>
                  <a:txBody>
                    <a:bodyPr/>
                    <a:lstStyle/>
                    <a:p>
                      <a:pPr algn="just" rtl="1">
                        <a:spcAft>
                          <a:spcPts val="0"/>
                        </a:spcAft>
                      </a:pPr>
                      <a:r>
                        <a:rPr lang="ar-EG" sz="2400" b="1" dirty="0">
                          <a:effectLst/>
                          <a:latin typeface="Calibri"/>
                          <a:ea typeface="Times New Roman"/>
                          <a:cs typeface="Arial"/>
                        </a:rPr>
                        <a:t>المجموعة ( د )</a:t>
                      </a:r>
                      <a:endParaRPr lang="en-US" sz="2400" dirty="0">
                        <a:effectLst/>
                        <a:latin typeface="Calibri"/>
                        <a:ea typeface="Times New Roman"/>
                        <a:cs typeface="Arial"/>
                      </a:endParaRPr>
                    </a:p>
                    <a:p>
                      <a:pPr algn="just" rtl="1">
                        <a:spcAft>
                          <a:spcPts val="0"/>
                        </a:spcAft>
                      </a:pPr>
                      <a:r>
                        <a:rPr lang="en-US" sz="2400" b="1" dirty="0">
                          <a:effectLst/>
                          <a:latin typeface="Arial"/>
                          <a:ea typeface="Times New Roman"/>
                          <a:cs typeface="Arial"/>
                        </a:rPr>
                        <a:t>CLASS ( D )</a:t>
                      </a:r>
                      <a:endParaRPr lang="en-US" sz="2400"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Low" rtl="1">
                        <a:lnSpc>
                          <a:spcPct val="150000"/>
                        </a:lnSpc>
                        <a:spcBef>
                          <a:spcPts val="770"/>
                        </a:spcBef>
                        <a:spcAft>
                          <a:spcPts val="0"/>
                        </a:spcAft>
                      </a:pPr>
                      <a:r>
                        <a:rPr lang="ar-EG" sz="2400" b="1" dirty="0">
                          <a:effectLst/>
                          <a:latin typeface="Calibri"/>
                          <a:ea typeface="Times New Roman"/>
                          <a:cs typeface="Arial"/>
                        </a:rPr>
                        <a:t>الفلزات القابلة للإشتعال</a:t>
                      </a:r>
                      <a:endParaRPr lang="en-US" sz="2400"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Low" rtl="1">
                        <a:spcAft>
                          <a:spcPts val="0"/>
                        </a:spcAft>
                      </a:pPr>
                      <a:r>
                        <a:rPr lang="ar-EG" sz="2400" b="1">
                          <a:effectLst/>
                          <a:latin typeface="Calibri"/>
                          <a:ea typeface="Times New Roman"/>
                          <a:cs typeface="Arial"/>
                        </a:rPr>
                        <a:t>- الصوديوم </a:t>
                      </a:r>
                      <a:endParaRPr lang="en-US" sz="2400">
                        <a:effectLst/>
                        <a:latin typeface="Calibri"/>
                        <a:ea typeface="Times New Roman"/>
                        <a:cs typeface="Arial"/>
                      </a:endParaRPr>
                    </a:p>
                    <a:p>
                      <a:pPr algn="justLow" rtl="1">
                        <a:spcAft>
                          <a:spcPts val="0"/>
                        </a:spcAft>
                      </a:pPr>
                      <a:r>
                        <a:rPr lang="ar-EG" sz="2400" b="1">
                          <a:effectLst/>
                          <a:latin typeface="Calibri"/>
                          <a:ea typeface="Times New Roman"/>
                          <a:cs typeface="Arial"/>
                        </a:rPr>
                        <a:t>-البوتاسيوم  </a:t>
                      </a:r>
                      <a:endParaRPr lang="en-US" sz="2400">
                        <a:effectLst/>
                        <a:latin typeface="Calibri"/>
                        <a:ea typeface="Times New Roman"/>
                        <a:cs typeface="Arial"/>
                      </a:endParaRPr>
                    </a:p>
                    <a:p>
                      <a:pPr algn="justLow" rtl="1">
                        <a:spcAft>
                          <a:spcPts val="0"/>
                        </a:spcAft>
                      </a:pPr>
                      <a:r>
                        <a:rPr lang="ar-EG" sz="2400" b="1">
                          <a:effectLst/>
                          <a:latin typeface="Calibri"/>
                          <a:ea typeface="Times New Roman"/>
                          <a:cs typeface="Arial"/>
                        </a:rPr>
                        <a:t>- الماغنسيوم </a:t>
                      </a:r>
                      <a:endParaRPr lang="en-US" sz="2400">
                        <a:effectLst/>
                        <a:latin typeface="Calibri"/>
                        <a:ea typeface="Times New Roman"/>
                        <a:cs typeface="Arial"/>
                      </a:endParaRPr>
                    </a:p>
                    <a:p>
                      <a:pPr algn="justLow" rtl="1">
                        <a:spcAft>
                          <a:spcPts val="0"/>
                        </a:spcAft>
                      </a:pPr>
                      <a:r>
                        <a:rPr lang="ar-EG" sz="2400" b="1">
                          <a:effectLst/>
                          <a:latin typeface="Calibri"/>
                          <a:ea typeface="Times New Roman"/>
                          <a:cs typeface="Arial"/>
                        </a:rPr>
                        <a:t>- الفوسفور </a:t>
                      </a:r>
                      <a:endParaRPr lang="en-US" sz="240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Low" rtl="1">
                        <a:spcAft>
                          <a:spcPts val="0"/>
                        </a:spcAft>
                      </a:pPr>
                      <a:r>
                        <a:rPr lang="ar-EG" sz="2400" b="1" dirty="0" smtClean="0">
                          <a:effectLst/>
                          <a:latin typeface="Calibri"/>
                          <a:ea typeface="Times New Roman"/>
                          <a:cs typeface="Arial"/>
                        </a:rPr>
                        <a:t>- البودرة الكيميائية الجافة </a:t>
                      </a:r>
                      <a:r>
                        <a:rPr lang="ar-EG" sz="2400" b="1" dirty="0">
                          <a:effectLst/>
                          <a:latin typeface="Calibri"/>
                          <a:ea typeface="Times New Roman"/>
                          <a:cs typeface="Arial"/>
                        </a:rPr>
                        <a:t>متعددة الأغراض</a:t>
                      </a:r>
                      <a:endParaRPr lang="en-US" sz="2400"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838575">
                <a:tc>
                  <a:txBody>
                    <a:bodyPr/>
                    <a:lstStyle/>
                    <a:p>
                      <a:pPr algn="just" rtl="1">
                        <a:spcAft>
                          <a:spcPts val="0"/>
                        </a:spcAft>
                      </a:pPr>
                      <a:r>
                        <a:rPr lang="ar-EG" sz="2400" b="1" dirty="0">
                          <a:effectLst/>
                          <a:latin typeface="Calibri"/>
                          <a:ea typeface="Times New Roman"/>
                          <a:cs typeface="Arial"/>
                        </a:rPr>
                        <a:t>المجموعة ( ك )</a:t>
                      </a:r>
                      <a:endParaRPr lang="en-US" sz="2400" dirty="0">
                        <a:effectLst/>
                        <a:latin typeface="Calibri"/>
                        <a:ea typeface="Times New Roman"/>
                        <a:cs typeface="Arial"/>
                      </a:endParaRPr>
                    </a:p>
                    <a:p>
                      <a:pPr algn="just" rtl="1">
                        <a:spcAft>
                          <a:spcPts val="0"/>
                        </a:spcAft>
                      </a:pPr>
                      <a:r>
                        <a:rPr lang="en-US" sz="2400" b="1" dirty="0">
                          <a:effectLst/>
                          <a:latin typeface="Arial"/>
                          <a:ea typeface="Times New Roman"/>
                          <a:cs typeface="Arial"/>
                        </a:rPr>
                        <a:t>CLASS ( K </a:t>
                      </a:r>
                      <a:r>
                        <a:rPr lang="en-US" sz="2400" b="1" dirty="0" smtClean="0">
                          <a:effectLst/>
                          <a:latin typeface="Arial"/>
                          <a:ea typeface="Times New Roman"/>
                          <a:cs typeface="Arial"/>
                        </a:rPr>
                        <a:t>) </a:t>
                      </a:r>
                      <a:r>
                        <a:rPr lang="en-US" sz="1100" b="1" dirty="0" smtClean="0">
                          <a:effectLst/>
                          <a:latin typeface="Arial"/>
                          <a:ea typeface="Times New Roman"/>
                          <a:cs typeface="Arial"/>
                        </a:rPr>
                        <a:t> </a:t>
                      </a:r>
                      <a:endParaRPr lang="en-US" sz="1100"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Low" rtl="1">
                        <a:spcAft>
                          <a:spcPts val="0"/>
                        </a:spcAft>
                      </a:pPr>
                      <a:r>
                        <a:rPr lang="ar-EG" sz="2400" b="1">
                          <a:effectLst/>
                          <a:latin typeface="Calibri"/>
                          <a:ea typeface="Times New Roman"/>
                          <a:cs typeface="Arial"/>
                        </a:rPr>
                        <a:t>- الزيوت النباتية</a:t>
                      </a:r>
                      <a:endParaRPr lang="en-US" sz="2400">
                        <a:effectLst/>
                        <a:latin typeface="Calibri"/>
                        <a:ea typeface="Times New Roman"/>
                        <a:cs typeface="Arial"/>
                      </a:endParaRPr>
                    </a:p>
                    <a:p>
                      <a:pPr algn="justLow" rtl="1">
                        <a:spcAft>
                          <a:spcPts val="0"/>
                        </a:spcAft>
                      </a:pPr>
                      <a:r>
                        <a:rPr lang="ar-EG" sz="2400" b="1">
                          <a:effectLst/>
                          <a:latin typeface="Calibri"/>
                          <a:ea typeface="Times New Roman"/>
                          <a:cs typeface="Arial"/>
                        </a:rPr>
                        <a:t>- الدهون</a:t>
                      </a:r>
                      <a:endParaRPr lang="en-US" sz="240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Low" rtl="1">
                        <a:spcAft>
                          <a:spcPts val="0"/>
                        </a:spcAft>
                      </a:pPr>
                      <a:r>
                        <a:rPr lang="ar-EG" sz="2400" b="1">
                          <a:effectLst/>
                          <a:latin typeface="Calibri"/>
                          <a:ea typeface="Times New Roman"/>
                          <a:cs typeface="Arial"/>
                        </a:rPr>
                        <a:t>- المسلى</a:t>
                      </a:r>
                      <a:endParaRPr lang="en-US" sz="2400">
                        <a:effectLst/>
                        <a:latin typeface="Calibri"/>
                        <a:ea typeface="Times New Roman"/>
                        <a:cs typeface="Arial"/>
                      </a:endParaRPr>
                    </a:p>
                    <a:p>
                      <a:pPr algn="justLow" rtl="1">
                        <a:spcAft>
                          <a:spcPts val="0"/>
                        </a:spcAft>
                      </a:pPr>
                      <a:r>
                        <a:rPr lang="ar-EG" sz="2400" b="1">
                          <a:effectLst/>
                          <a:latin typeface="Calibri"/>
                          <a:ea typeface="Times New Roman"/>
                          <a:cs typeface="Arial"/>
                        </a:rPr>
                        <a:t>- الزيوت النباتية </a:t>
                      </a:r>
                      <a:endParaRPr lang="en-US" sz="2400">
                        <a:effectLst/>
                        <a:latin typeface="Calibri"/>
                        <a:ea typeface="Times New Roman"/>
                        <a:cs typeface="Arial"/>
                      </a:endParaRPr>
                    </a:p>
                    <a:p>
                      <a:pPr algn="justLow" rtl="1">
                        <a:spcAft>
                          <a:spcPts val="0"/>
                        </a:spcAft>
                      </a:pPr>
                      <a:r>
                        <a:rPr lang="ar-EG" sz="2400" b="1">
                          <a:effectLst/>
                          <a:latin typeface="Calibri"/>
                          <a:ea typeface="Times New Roman"/>
                          <a:cs typeface="Arial"/>
                        </a:rPr>
                        <a:t>- الشحوم</a:t>
                      </a:r>
                      <a:endParaRPr lang="en-US" sz="240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Low" rtl="1">
                        <a:lnSpc>
                          <a:spcPct val="150000"/>
                        </a:lnSpc>
                        <a:spcBef>
                          <a:spcPts val="770"/>
                        </a:spcBef>
                        <a:spcAft>
                          <a:spcPts val="0"/>
                        </a:spcAft>
                      </a:pPr>
                      <a:r>
                        <a:rPr lang="ar-EG" sz="2400" b="1" dirty="0">
                          <a:effectLst/>
                          <a:latin typeface="Calibri"/>
                          <a:ea typeface="Times New Roman"/>
                          <a:cs typeface="Arial"/>
                        </a:rPr>
                        <a:t>- المواد الكيميائية الرطبة</a:t>
                      </a:r>
                      <a:endParaRPr lang="en-US" sz="2400"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 xmlns:p14="http://schemas.microsoft.com/office/powerpoint/2010/main" val="3484549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1">
              <a:lumMod val="20000"/>
              <a:lumOff val="80000"/>
            </a:schemeClr>
          </a:solidFill>
        </p:spPr>
        <p:txBody>
          <a:bodyPr lIns="360000" tIns="360000" rIns="360000" bIns="360000">
            <a:normAutofit/>
          </a:bodyPr>
          <a:lstStyle/>
          <a:p>
            <a:pPr>
              <a:lnSpc>
                <a:spcPct val="150000"/>
              </a:lnSpc>
            </a:pPr>
            <a:endParaRPr lang="ar-EG" sz="3600" b="1" dirty="0" smtClean="0">
              <a:solidFill>
                <a:schemeClr val="tx1"/>
              </a:solidFill>
            </a:endParaRPr>
          </a:p>
          <a:p>
            <a:pPr>
              <a:lnSpc>
                <a:spcPct val="150000"/>
              </a:lnSpc>
            </a:pPr>
            <a:r>
              <a:rPr lang="ar-EG" sz="3600" b="1" dirty="0" smtClean="0">
                <a:solidFill>
                  <a:schemeClr val="tx1"/>
                </a:solidFill>
              </a:rPr>
              <a:t>تم </a:t>
            </a:r>
            <a:r>
              <a:rPr lang="ar-EG" sz="3600" b="1" dirty="0">
                <a:solidFill>
                  <a:schemeClr val="tx1"/>
                </a:solidFill>
              </a:rPr>
              <a:t>بحمد الله</a:t>
            </a:r>
            <a:br>
              <a:rPr lang="ar-EG" sz="3600" b="1" dirty="0">
                <a:solidFill>
                  <a:schemeClr val="tx1"/>
                </a:solidFill>
              </a:rPr>
            </a:br>
            <a:r>
              <a:rPr lang="ar-EG" sz="3600" b="1" dirty="0">
                <a:solidFill>
                  <a:schemeClr val="tx1"/>
                </a:solidFill>
              </a:rPr>
              <a:t>وشكراً لحضراتكم</a:t>
            </a:r>
            <a:br>
              <a:rPr lang="ar-EG" sz="3600" b="1" dirty="0">
                <a:solidFill>
                  <a:schemeClr val="tx1"/>
                </a:solidFill>
              </a:rPr>
            </a:br>
            <a:r>
              <a:rPr lang="ar-EG" sz="3600" b="1" dirty="0">
                <a:solidFill>
                  <a:schemeClr val="tx1"/>
                </a:solidFill>
              </a:rPr>
              <a:t>لواء / محمد على عطية</a:t>
            </a:r>
            <a:br>
              <a:rPr lang="ar-EG" sz="3600" b="1" dirty="0">
                <a:solidFill>
                  <a:schemeClr val="tx1"/>
                </a:solidFill>
              </a:rPr>
            </a:br>
            <a:r>
              <a:rPr lang="ar-EG" sz="3600" b="1" dirty="0">
                <a:solidFill>
                  <a:schemeClr val="tx1"/>
                </a:solidFill>
              </a:rPr>
              <a:t>مدير إدارة الحماية المدنية بالمنوفية الأسبق</a:t>
            </a:r>
          </a:p>
        </p:txBody>
      </p:sp>
    </p:spTree>
    <p:extLst>
      <p:ext uri="{BB962C8B-B14F-4D97-AF65-F5344CB8AC3E}">
        <p14:creationId xmlns="" xmlns:p14="http://schemas.microsoft.com/office/powerpoint/2010/main" val="48209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1">
              <a:lumMod val="20000"/>
              <a:lumOff val="80000"/>
            </a:schemeClr>
          </a:solidFill>
        </p:spPr>
        <p:txBody>
          <a:bodyPr lIns="360000" tIns="360000" rIns="360000" bIns="360000">
            <a:normAutofit fontScale="70000" lnSpcReduction="20000"/>
          </a:bodyPr>
          <a:lstStyle/>
          <a:p>
            <a:r>
              <a:rPr lang="ar-EG" sz="4500" b="1" dirty="0" smtClean="0">
                <a:solidFill>
                  <a:srgbClr val="FF0000"/>
                </a:solidFill>
              </a:rPr>
              <a:t>المواد المستخدمة فى إطفاء الحرائق</a:t>
            </a:r>
          </a:p>
          <a:p>
            <a:pPr algn="just">
              <a:lnSpc>
                <a:spcPct val="170000"/>
              </a:lnSpc>
            </a:pPr>
            <a:r>
              <a:rPr lang="ar-EG" sz="3400" b="1" dirty="0" smtClean="0">
                <a:solidFill>
                  <a:schemeClr val="tx1"/>
                </a:solidFill>
              </a:rPr>
              <a:t>هناك العديد من مواد الإطفاء التى تُستخدم فى إطفاء الحرائق المختلفة وهناك تطوير لهذة المواد لزيادة فعاليتها فى إطفاء الحرائق وفى نفس الوقت تكون آثارها الضارة محدودة سواء على الإنسان والبيئة التى نعيش فيها ونستعرض فيما يلى هذة المواد وذلك على الوجه التالى :</a:t>
            </a:r>
          </a:p>
          <a:p>
            <a:pPr algn="just"/>
            <a:r>
              <a:rPr lang="ar-EG" sz="3400" b="1" dirty="0" smtClean="0">
                <a:solidFill>
                  <a:schemeClr val="tx1"/>
                </a:solidFill>
              </a:rPr>
              <a:t>أولاً : الماء :</a:t>
            </a:r>
          </a:p>
          <a:p>
            <a:pPr algn="just">
              <a:lnSpc>
                <a:spcPct val="170000"/>
              </a:lnSpc>
            </a:pPr>
            <a:r>
              <a:rPr lang="ar-EG" sz="3400" b="1" dirty="0" smtClean="0">
                <a:solidFill>
                  <a:schemeClr val="tx1"/>
                </a:solidFill>
              </a:rPr>
              <a:t>يعتبر الماء مادة الإطفاء الأساسية التى يمكن إستخدامها بسهولة ويسر فى إطفاء الحرائق المختلفة مصادر المياه :</a:t>
            </a:r>
          </a:p>
          <a:p>
            <a:pPr algn="just">
              <a:lnSpc>
                <a:spcPct val="170000"/>
              </a:lnSpc>
            </a:pPr>
            <a:r>
              <a:rPr lang="ar-EG" sz="3400" b="1" dirty="0" smtClean="0">
                <a:solidFill>
                  <a:schemeClr val="tx1"/>
                </a:solidFill>
              </a:rPr>
              <a:t>تتعدد المصادر التى من خلالها يمكن الحصول على المياه وهى على الوجه التالى :</a:t>
            </a:r>
          </a:p>
          <a:p>
            <a:pPr algn="just">
              <a:lnSpc>
                <a:spcPct val="170000"/>
              </a:lnSpc>
            </a:pPr>
            <a:r>
              <a:rPr lang="ar-EG" sz="3400" b="1" dirty="0" smtClean="0">
                <a:solidFill>
                  <a:schemeClr val="tx1"/>
                </a:solidFill>
              </a:rPr>
              <a:t>- البحار		- الأنهار		- الترع		- خزانات المياه </a:t>
            </a:r>
          </a:p>
          <a:p>
            <a:pPr algn="just">
              <a:lnSpc>
                <a:spcPct val="170000"/>
              </a:lnSpc>
            </a:pPr>
            <a:r>
              <a:rPr lang="ar-EG" sz="3400" b="1" dirty="0" smtClean="0">
                <a:solidFill>
                  <a:schemeClr val="tx1"/>
                </a:solidFill>
              </a:rPr>
              <a:t>- السيارات الصهريجية		- سيارات الإطفاء  - حنفيات الحريق</a:t>
            </a:r>
          </a:p>
          <a:p>
            <a:pPr algn="just"/>
            <a:endParaRPr lang="ar-EG" dirty="0"/>
          </a:p>
        </p:txBody>
      </p:sp>
    </p:spTree>
    <p:extLst>
      <p:ext uri="{BB962C8B-B14F-4D97-AF65-F5344CB8AC3E}">
        <p14:creationId xmlns="" xmlns:p14="http://schemas.microsoft.com/office/powerpoint/2010/main" val="205724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1">
              <a:lumMod val="20000"/>
              <a:lumOff val="80000"/>
            </a:schemeClr>
          </a:solidFill>
        </p:spPr>
        <p:txBody>
          <a:bodyPr lIns="360000" tIns="360000" rIns="360000" bIns="360000">
            <a:normAutofit fontScale="92500" lnSpcReduction="20000"/>
          </a:bodyPr>
          <a:lstStyle/>
          <a:p>
            <a:pPr algn="just"/>
            <a:r>
              <a:rPr lang="ar-EG" b="1" dirty="0" smtClean="0">
                <a:solidFill>
                  <a:srgbClr val="FF0000"/>
                </a:solidFill>
              </a:rPr>
              <a:t>مميزات المياه :</a:t>
            </a:r>
          </a:p>
          <a:p>
            <a:pPr algn="just"/>
            <a:r>
              <a:rPr lang="ar-EG" b="1" dirty="0" smtClean="0">
                <a:solidFill>
                  <a:schemeClr val="tx1"/>
                </a:solidFill>
              </a:rPr>
              <a:t>المياه </a:t>
            </a:r>
            <a:r>
              <a:rPr lang="ar-EG" b="1" dirty="0" smtClean="0">
                <a:solidFill>
                  <a:srgbClr val="FF0000"/>
                </a:solidFill>
              </a:rPr>
              <a:t>كمادة إطفاء </a:t>
            </a:r>
            <a:r>
              <a:rPr lang="ar-EG" b="1" dirty="0" smtClean="0">
                <a:solidFill>
                  <a:schemeClr val="tx1"/>
                </a:solidFill>
              </a:rPr>
              <a:t>لها مميزات عديدة منها :</a:t>
            </a:r>
          </a:p>
          <a:p>
            <a:pPr algn="just"/>
            <a:r>
              <a:rPr lang="ar-EG" b="1" dirty="0" smtClean="0">
                <a:solidFill>
                  <a:schemeClr val="tx1"/>
                </a:solidFill>
              </a:rPr>
              <a:t>1- رخيصة التكاليف</a:t>
            </a:r>
          </a:p>
          <a:p>
            <a:pPr algn="just"/>
            <a:r>
              <a:rPr lang="ar-EG" b="1" dirty="0" smtClean="0">
                <a:solidFill>
                  <a:schemeClr val="tx1"/>
                </a:solidFill>
              </a:rPr>
              <a:t>2- يسهل نقلها من مكان لآخر</a:t>
            </a:r>
          </a:p>
          <a:p>
            <a:pPr algn="just"/>
            <a:r>
              <a:rPr lang="ar-EG" b="1" dirty="0" smtClean="0">
                <a:solidFill>
                  <a:schemeClr val="tx1"/>
                </a:solidFill>
              </a:rPr>
              <a:t>3- سهل الحصول عليها </a:t>
            </a:r>
          </a:p>
          <a:p>
            <a:pPr algn="just"/>
            <a:r>
              <a:rPr lang="ar-EG" b="1" dirty="0" smtClean="0">
                <a:solidFill>
                  <a:srgbClr val="FF0000"/>
                </a:solidFill>
              </a:rPr>
              <a:t>صور إستخدام المياه كمادة إطفاء :</a:t>
            </a:r>
          </a:p>
          <a:p>
            <a:pPr algn="just"/>
            <a:r>
              <a:rPr lang="ar-EG" b="1" dirty="0" smtClean="0">
                <a:solidFill>
                  <a:schemeClr val="tx1"/>
                </a:solidFill>
              </a:rPr>
              <a:t>1- على هيئة تيار ثابت</a:t>
            </a:r>
          </a:p>
          <a:p>
            <a:pPr algn="just"/>
            <a:r>
              <a:rPr lang="ar-EG" b="1" dirty="0" smtClean="0">
                <a:solidFill>
                  <a:schemeClr val="tx1"/>
                </a:solidFill>
              </a:rPr>
              <a:t>2- على هيئة رزاز</a:t>
            </a:r>
          </a:p>
          <a:p>
            <a:pPr algn="just"/>
            <a:r>
              <a:rPr lang="ar-EG" b="1" dirty="0" smtClean="0">
                <a:solidFill>
                  <a:schemeClr val="tx1"/>
                </a:solidFill>
              </a:rPr>
              <a:t>3- على هيئة ضباب</a:t>
            </a:r>
          </a:p>
          <a:p>
            <a:pPr algn="just"/>
            <a:r>
              <a:rPr lang="ar-EG" b="1" dirty="0" smtClean="0">
                <a:solidFill>
                  <a:srgbClr val="FF0000"/>
                </a:solidFill>
              </a:rPr>
              <a:t>تأثير المياه كمادة إطفاء بالنسبة للحريق :</a:t>
            </a:r>
          </a:p>
          <a:p>
            <a:pPr algn="just"/>
            <a:r>
              <a:rPr lang="ar-EG" b="1" dirty="0" smtClean="0">
                <a:solidFill>
                  <a:schemeClr val="tx1"/>
                </a:solidFill>
              </a:rPr>
              <a:t>1- التأثير بالتبريد :</a:t>
            </a:r>
          </a:p>
          <a:p>
            <a:pPr algn="just"/>
            <a:r>
              <a:rPr lang="ar-EG" b="1" dirty="0" smtClean="0">
                <a:solidFill>
                  <a:schemeClr val="tx1"/>
                </a:solidFill>
              </a:rPr>
              <a:t>المياه لها قدرة عالية جداً فى إمتصاص كميات كبيرة من الحرارة المتولدة عن الحريق وبالتالى تُخفض من درجة حرارة المادة المشتعلة إلى درجة أدنى من درجة إشتعالها . </a:t>
            </a:r>
          </a:p>
          <a:p>
            <a:pPr algn="just"/>
            <a:endParaRPr lang="ar-EG" dirty="0"/>
          </a:p>
        </p:txBody>
      </p:sp>
    </p:spTree>
    <p:extLst>
      <p:ext uri="{BB962C8B-B14F-4D97-AF65-F5344CB8AC3E}">
        <p14:creationId xmlns="" xmlns:p14="http://schemas.microsoft.com/office/powerpoint/2010/main" val="270841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1">
              <a:lumMod val="20000"/>
              <a:lumOff val="80000"/>
            </a:schemeClr>
          </a:solidFill>
        </p:spPr>
        <p:txBody>
          <a:bodyPr lIns="360000" tIns="360000" rIns="360000" bIns="360000">
            <a:normAutofit fontScale="92500" lnSpcReduction="10000"/>
          </a:bodyPr>
          <a:lstStyle/>
          <a:p>
            <a:pPr algn="just"/>
            <a:r>
              <a:rPr lang="ar-EG" b="1" dirty="0" smtClean="0">
                <a:solidFill>
                  <a:srgbClr val="FF0000"/>
                </a:solidFill>
              </a:rPr>
              <a:t>2- التأثير بالخنق :</a:t>
            </a:r>
          </a:p>
          <a:p>
            <a:pPr algn="just"/>
            <a:r>
              <a:rPr lang="ar-EG" b="1" dirty="0" smtClean="0">
                <a:solidFill>
                  <a:schemeClr val="tx1"/>
                </a:solidFill>
              </a:rPr>
              <a:t>ويتم ذلك بتحول جزء من المياه إلى بخار نتيجة تعرضها لدرجة الحرارة المتولدة عن الحريق وبصفة خاصة عند إستخدام المياه على هيئة رزاز ويؤدى البخار إلى التقليل من نسبة الأكسجين الموجود فى محيط الإشتعال بإزاحة كمية منه حيث أن كثافة بخار الماء أكبر من كثافة الكسجين .</a:t>
            </a:r>
          </a:p>
          <a:p>
            <a:pPr algn="just"/>
            <a:r>
              <a:rPr lang="ar-EG" b="1" dirty="0" smtClean="0">
                <a:solidFill>
                  <a:srgbClr val="FF0000"/>
                </a:solidFill>
              </a:rPr>
              <a:t>3- التأثير بالإستحلاب :</a:t>
            </a:r>
          </a:p>
          <a:p>
            <a:pPr algn="just"/>
            <a:r>
              <a:rPr lang="ar-EG" b="1" dirty="0" smtClean="0">
                <a:solidFill>
                  <a:schemeClr val="tx1"/>
                </a:solidFill>
              </a:rPr>
              <a:t>وذلك بعمل مزيج أو مستحلب غير قابل للإشتعال مع المواد الغير قابلة للذوبان فى الماء وتستخدم المياه فى هذة الحالة بضغوط عالية لتتم عملية المزج أو الإستحلاب </a:t>
            </a:r>
          </a:p>
          <a:p>
            <a:pPr algn="just"/>
            <a:r>
              <a:rPr lang="ar-EG" b="1" dirty="0" smtClean="0">
                <a:solidFill>
                  <a:srgbClr val="FF0000"/>
                </a:solidFill>
              </a:rPr>
              <a:t>4- التأثير بتخفيف التركيز :</a:t>
            </a:r>
          </a:p>
          <a:p>
            <a:pPr algn="just"/>
            <a:r>
              <a:rPr lang="ar-EG" b="1" dirty="0" smtClean="0">
                <a:solidFill>
                  <a:schemeClr val="tx1"/>
                </a:solidFill>
              </a:rPr>
              <a:t>ويتم ذلك بتخفيف تركيز السوائل القابلة للذوبان فى الماء ( الكحول ) لدرجة تركيز أدنى من درجة تركيز إشتعالها .</a:t>
            </a:r>
          </a:p>
          <a:p>
            <a:pPr algn="just"/>
            <a:endParaRPr lang="ar-EG" b="1" dirty="0">
              <a:solidFill>
                <a:schemeClr val="tx1"/>
              </a:solidFill>
            </a:endParaRPr>
          </a:p>
        </p:txBody>
      </p:sp>
    </p:spTree>
    <p:extLst>
      <p:ext uri="{BB962C8B-B14F-4D97-AF65-F5344CB8AC3E}">
        <p14:creationId xmlns="" xmlns:p14="http://schemas.microsoft.com/office/powerpoint/2010/main" val="1170211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1">
              <a:lumMod val="20000"/>
              <a:lumOff val="80000"/>
            </a:schemeClr>
          </a:solidFill>
        </p:spPr>
        <p:txBody>
          <a:bodyPr lIns="360000" tIns="360000" rIns="360000" bIns="360000">
            <a:normAutofit fontScale="85000" lnSpcReduction="10000"/>
          </a:bodyPr>
          <a:lstStyle/>
          <a:p>
            <a:pPr algn="just"/>
            <a:r>
              <a:rPr lang="ar-EG" b="1" dirty="0" smtClean="0">
                <a:solidFill>
                  <a:srgbClr val="FF0000"/>
                </a:solidFill>
              </a:rPr>
              <a:t>ثانياً : السائل الرغوى :</a:t>
            </a:r>
          </a:p>
          <a:p>
            <a:pPr algn="just"/>
            <a:r>
              <a:rPr lang="ar-EG" b="1" dirty="0" smtClean="0">
                <a:solidFill>
                  <a:schemeClr val="tx1"/>
                </a:solidFill>
              </a:rPr>
              <a:t>وهناك بعض المعلومات يجب معرفتها عن المادة الرغوية وهى :</a:t>
            </a:r>
          </a:p>
          <a:p>
            <a:pPr algn="just"/>
            <a:r>
              <a:rPr lang="ar-EG" b="1" dirty="0" smtClean="0">
                <a:solidFill>
                  <a:schemeClr val="tx1"/>
                </a:solidFill>
              </a:rPr>
              <a:t> مركز الرغوى : هى المادة الرغوية المركزة المنتجة من المصانع وتكون ذات قوام غليظ  .</a:t>
            </a:r>
          </a:p>
          <a:p>
            <a:pPr algn="just"/>
            <a:r>
              <a:rPr lang="ar-EG" b="1" dirty="0" smtClean="0">
                <a:solidFill>
                  <a:srgbClr val="FF0000"/>
                </a:solidFill>
              </a:rPr>
              <a:t>محلول الرغوى : </a:t>
            </a:r>
            <a:r>
              <a:rPr lang="ar-EG" b="1" dirty="0" smtClean="0">
                <a:solidFill>
                  <a:schemeClr val="tx1"/>
                </a:solidFill>
              </a:rPr>
              <a:t>هو ناتج خلط مركز الرغوى مع الماء بنسب مختلفة  .</a:t>
            </a:r>
          </a:p>
          <a:p>
            <a:pPr algn="just"/>
            <a:r>
              <a:rPr lang="ar-EG" b="1" dirty="0" smtClean="0">
                <a:solidFill>
                  <a:srgbClr val="FF0000"/>
                </a:solidFill>
              </a:rPr>
              <a:t>الرغوة : </a:t>
            </a:r>
            <a:r>
              <a:rPr lang="ar-EG" b="1" dirty="0" smtClean="0">
                <a:solidFill>
                  <a:schemeClr val="tx1"/>
                </a:solidFill>
              </a:rPr>
              <a:t>هي ناتج خلط محلول الرغوى مع الهواء  .</a:t>
            </a:r>
          </a:p>
          <a:p>
            <a:pPr algn="just"/>
            <a:r>
              <a:rPr lang="ar-EG" b="1" dirty="0" smtClean="0">
                <a:solidFill>
                  <a:schemeClr val="tx1"/>
                </a:solidFill>
              </a:rPr>
              <a:t>ا</a:t>
            </a:r>
            <a:r>
              <a:rPr lang="ar-EG" b="1" dirty="0" smtClean="0">
                <a:solidFill>
                  <a:srgbClr val="FF0000"/>
                </a:solidFill>
              </a:rPr>
              <a:t>لتركيز : </a:t>
            </a:r>
            <a:r>
              <a:rPr lang="ar-EG" b="1" dirty="0" smtClean="0">
                <a:solidFill>
                  <a:schemeClr val="tx1"/>
                </a:solidFill>
              </a:rPr>
              <a:t>هو النسبة المئوية من مركز الرغوة المقرر خلطة بالماء , فمثلا تركيز6% يتطلب أن تكون نسبة الخلط هى 6% مركز رغوة : 94% مياه </a:t>
            </a:r>
          </a:p>
          <a:p>
            <a:pPr algn="just"/>
            <a:r>
              <a:rPr lang="ar-EG" b="1" dirty="0" smtClean="0">
                <a:solidFill>
                  <a:srgbClr val="FF0000"/>
                </a:solidFill>
              </a:rPr>
              <a:t>أنواع المادة الرغوية :</a:t>
            </a:r>
          </a:p>
          <a:p>
            <a:pPr algn="just"/>
            <a:r>
              <a:rPr lang="ar-EG" b="1" dirty="0" smtClean="0">
                <a:solidFill>
                  <a:schemeClr val="tx1"/>
                </a:solidFill>
              </a:rPr>
              <a:t>- رغوة البروتين (  </a:t>
            </a:r>
            <a:r>
              <a:rPr lang="en-US" b="1" dirty="0" smtClean="0">
                <a:solidFill>
                  <a:schemeClr val="tx1"/>
                </a:solidFill>
              </a:rPr>
              <a:t>Protein foam)</a:t>
            </a:r>
          </a:p>
          <a:p>
            <a:pPr algn="just"/>
            <a:r>
              <a:rPr lang="en-US" b="1" dirty="0" smtClean="0">
                <a:solidFill>
                  <a:schemeClr val="tx1"/>
                </a:solidFill>
              </a:rPr>
              <a:t>- </a:t>
            </a:r>
            <a:r>
              <a:rPr lang="ar-EG" b="1" dirty="0" smtClean="0">
                <a:solidFill>
                  <a:schemeClr val="tx1"/>
                </a:solidFill>
              </a:rPr>
              <a:t> رغوة الـ </a:t>
            </a:r>
            <a:r>
              <a:rPr lang="en-US" b="1" dirty="0" smtClean="0">
                <a:solidFill>
                  <a:schemeClr val="tx1"/>
                </a:solidFill>
              </a:rPr>
              <a:t>AFFF Aqueous Film Forming Foam –  AFFF</a:t>
            </a:r>
          </a:p>
          <a:p>
            <a:pPr algn="just"/>
            <a:r>
              <a:rPr lang="en-US" b="1" dirty="0" smtClean="0">
                <a:solidFill>
                  <a:schemeClr val="tx1"/>
                </a:solidFill>
              </a:rPr>
              <a:t> - </a:t>
            </a:r>
            <a:r>
              <a:rPr lang="ar-EG" b="1" dirty="0" smtClean="0">
                <a:solidFill>
                  <a:schemeClr val="tx1"/>
                </a:solidFill>
              </a:rPr>
              <a:t>رغوة الفلووروبروتين  </a:t>
            </a:r>
            <a:r>
              <a:rPr lang="en-US" b="1" dirty="0" smtClean="0">
                <a:solidFill>
                  <a:schemeClr val="tx1"/>
                </a:solidFill>
              </a:rPr>
              <a:t>FFFP Film forming </a:t>
            </a:r>
            <a:r>
              <a:rPr lang="en-US" b="1" dirty="0" err="1" smtClean="0">
                <a:solidFill>
                  <a:schemeClr val="tx1"/>
                </a:solidFill>
              </a:rPr>
              <a:t>fluoroprotein</a:t>
            </a:r>
            <a:endParaRPr lang="en-US" b="1" dirty="0" smtClean="0">
              <a:solidFill>
                <a:schemeClr val="tx1"/>
              </a:solidFill>
            </a:endParaRPr>
          </a:p>
          <a:p>
            <a:pPr algn="just"/>
            <a:r>
              <a:rPr lang="en-US" b="1" dirty="0" smtClean="0">
                <a:solidFill>
                  <a:schemeClr val="tx1"/>
                </a:solidFill>
              </a:rPr>
              <a:t>- </a:t>
            </a:r>
            <a:r>
              <a:rPr lang="ar-EG" b="1" dirty="0" smtClean="0">
                <a:solidFill>
                  <a:schemeClr val="tx1"/>
                </a:solidFill>
              </a:rPr>
              <a:t> الرغاوى المقاومة للكحوليات  </a:t>
            </a:r>
            <a:r>
              <a:rPr lang="en-US" b="1" dirty="0" smtClean="0">
                <a:solidFill>
                  <a:schemeClr val="tx1"/>
                </a:solidFill>
              </a:rPr>
              <a:t>Alcohol Type foam</a:t>
            </a:r>
          </a:p>
          <a:p>
            <a:pPr algn="just"/>
            <a:r>
              <a:rPr lang="en-US" b="1" dirty="0" smtClean="0">
                <a:solidFill>
                  <a:schemeClr val="tx1"/>
                </a:solidFill>
              </a:rPr>
              <a:t> - </a:t>
            </a:r>
            <a:r>
              <a:rPr lang="ar-EG" b="1" dirty="0" smtClean="0">
                <a:solidFill>
                  <a:schemeClr val="tx1"/>
                </a:solidFill>
              </a:rPr>
              <a:t>الرغاوى عالية التمدد  </a:t>
            </a:r>
            <a:r>
              <a:rPr lang="en-US" b="1" dirty="0" smtClean="0">
                <a:solidFill>
                  <a:schemeClr val="tx1"/>
                </a:solidFill>
              </a:rPr>
              <a:t>High Expansion Foam</a:t>
            </a:r>
          </a:p>
          <a:p>
            <a:pPr algn="just"/>
            <a:endParaRPr lang="ar-EG" dirty="0"/>
          </a:p>
        </p:txBody>
      </p:sp>
    </p:spTree>
    <p:extLst>
      <p:ext uri="{BB962C8B-B14F-4D97-AF65-F5344CB8AC3E}">
        <p14:creationId xmlns="" xmlns:p14="http://schemas.microsoft.com/office/powerpoint/2010/main" val="282278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1">
              <a:lumMod val="20000"/>
              <a:lumOff val="80000"/>
            </a:schemeClr>
          </a:solidFill>
        </p:spPr>
        <p:txBody>
          <a:bodyPr lIns="360000" tIns="360000" rIns="360000" bIns="360000">
            <a:normAutofit fontScale="77500" lnSpcReduction="20000"/>
          </a:bodyPr>
          <a:lstStyle/>
          <a:p>
            <a:pPr algn="just">
              <a:lnSpc>
                <a:spcPct val="170000"/>
              </a:lnSpc>
            </a:pPr>
            <a:r>
              <a:rPr lang="ar-EG" b="1" dirty="0" smtClean="0">
                <a:solidFill>
                  <a:srgbClr val="FF0000"/>
                </a:solidFill>
              </a:rPr>
              <a:t>تركيب الرغوة :</a:t>
            </a:r>
          </a:p>
          <a:p>
            <a:pPr algn="just">
              <a:lnSpc>
                <a:spcPct val="170000"/>
              </a:lnSpc>
            </a:pPr>
            <a:r>
              <a:rPr lang="ar-EG" b="1" dirty="0" smtClean="0">
                <a:solidFill>
                  <a:srgbClr val="FF0000"/>
                </a:solidFill>
              </a:rPr>
              <a:t>تتركب الرغوة المستخدمة فى الإطفاء </a:t>
            </a:r>
            <a:r>
              <a:rPr lang="ar-EG" b="1" dirty="0" smtClean="0">
                <a:solidFill>
                  <a:schemeClr val="tx1"/>
                </a:solidFill>
              </a:rPr>
              <a:t>فى الغالب من مواد عضوية                    </a:t>
            </a:r>
            <a:r>
              <a:rPr lang="en-US" b="1" dirty="0" smtClean="0">
                <a:solidFill>
                  <a:schemeClr val="tx1"/>
                </a:solidFill>
              </a:rPr>
              <a:t>PROTEIN  ) </a:t>
            </a:r>
            <a:r>
              <a:rPr lang="ar-EG" b="1" dirty="0" smtClean="0">
                <a:solidFill>
                  <a:schemeClr val="tx1"/>
                </a:solidFill>
              </a:rPr>
              <a:t> ) أو من مواد صناعية مثل الهيدروكربون والفلوريين </a:t>
            </a:r>
            <a:r>
              <a:rPr lang="en-US" b="1" dirty="0" smtClean="0">
                <a:solidFill>
                  <a:schemeClr val="tx1"/>
                </a:solidFill>
              </a:rPr>
              <a:t>SYNTHETIC ) </a:t>
            </a:r>
            <a:r>
              <a:rPr lang="ar-EG" b="1" dirty="0" smtClean="0">
                <a:solidFill>
                  <a:schemeClr val="tx1"/>
                </a:solidFill>
              </a:rPr>
              <a:t> ) حيث تتكون من فقاعات كثيرة ممتلئة بغاز ثانى أكسيد الكربون أو الهواء وتتميز الرغوة بالآتى :</a:t>
            </a:r>
          </a:p>
          <a:p>
            <a:pPr algn="just">
              <a:lnSpc>
                <a:spcPct val="170000"/>
              </a:lnSpc>
            </a:pPr>
            <a:r>
              <a:rPr lang="ar-EG" b="1" dirty="0" smtClean="0">
                <a:solidFill>
                  <a:schemeClr val="tx1"/>
                </a:solidFill>
              </a:rPr>
              <a:t>1- خفة الوزن حيث أنها تطفو على سطح المادة المحترقة وتتمدد بسرعة حاجبة الهواء الموجود فى محيط الإشتعال . </a:t>
            </a:r>
          </a:p>
          <a:p>
            <a:pPr algn="just">
              <a:lnSpc>
                <a:spcPct val="170000"/>
              </a:lnSpc>
            </a:pPr>
            <a:r>
              <a:rPr lang="ar-EG" b="1" dirty="0" smtClean="0">
                <a:solidFill>
                  <a:schemeClr val="tx1"/>
                </a:solidFill>
              </a:rPr>
              <a:t>2- البرودة .</a:t>
            </a:r>
          </a:p>
          <a:p>
            <a:pPr algn="just">
              <a:lnSpc>
                <a:spcPct val="170000"/>
              </a:lnSpc>
            </a:pPr>
            <a:r>
              <a:rPr lang="ar-EG" b="1" dirty="0" smtClean="0">
                <a:solidFill>
                  <a:schemeClr val="tx1"/>
                </a:solidFill>
              </a:rPr>
              <a:t>3- تمنع تبخر المادة المشتعلة فتُخمد الحريق .</a:t>
            </a:r>
          </a:p>
          <a:p>
            <a:pPr algn="just">
              <a:lnSpc>
                <a:spcPct val="170000"/>
              </a:lnSpc>
            </a:pPr>
            <a:r>
              <a:rPr lang="ar-EG" b="1" dirty="0" smtClean="0">
                <a:solidFill>
                  <a:schemeClr val="tx1"/>
                </a:solidFill>
              </a:rPr>
              <a:t>وتستخدم الرغوة بشكل واسع فى حماية المنشآت البترولية .</a:t>
            </a:r>
          </a:p>
          <a:p>
            <a:pPr algn="just"/>
            <a:endParaRPr lang="ar-EG" dirty="0"/>
          </a:p>
        </p:txBody>
      </p:sp>
    </p:spTree>
    <p:extLst>
      <p:ext uri="{BB962C8B-B14F-4D97-AF65-F5344CB8AC3E}">
        <p14:creationId xmlns="" xmlns:p14="http://schemas.microsoft.com/office/powerpoint/2010/main" val="56300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1892"/>
            <a:ext cx="9144000" cy="6889891"/>
          </a:xfrm>
          <a:solidFill>
            <a:schemeClr val="accent1">
              <a:lumMod val="20000"/>
              <a:lumOff val="80000"/>
            </a:schemeClr>
          </a:solidFill>
        </p:spPr>
        <p:txBody>
          <a:bodyPr lIns="360000" tIns="360000" rIns="360000" bIns="360000">
            <a:normAutofit fontScale="25000" lnSpcReduction="20000"/>
          </a:bodyPr>
          <a:lstStyle/>
          <a:p>
            <a:pPr algn="just">
              <a:lnSpc>
                <a:spcPct val="170000"/>
              </a:lnSpc>
            </a:pPr>
            <a:r>
              <a:rPr lang="ar-EG" sz="9600" b="1" dirty="0" smtClean="0">
                <a:solidFill>
                  <a:schemeClr val="tx1"/>
                </a:solidFill>
              </a:rPr>
              <a:t>وتوجد </a:t>
            </a:r>
            <a:r>
              <a:rPr lang="ar-EG" sz="9600" b="1" dirty="0" smtClean="0">
                <a:solidFill>
                  <a:srgbClr val="FF0000"/>
                </a:solidFill>
              </a:rPr>
              <a:t>بعض الخصائص </a:t>
            </a:r>
            <a:r>
              <a:rPr lang="ar-EG" sz="9600" b="1" dirty="0" smtClean="0">
                <a:solidFill>
                  <a:schemeClr val="tx1"/>
                </a:solidFill>
              </a:rPr>
              <a:t>التى يجب توافرها فى المادة الرغوية وتحدد بشكل واضح جودتها وهى :</a:t>
            </a:r>
          </a:p>
          <a:p>
            <a:pPr algn="just">
              <a:lnSpc>
                <a:spcPct val="170000"/>
              </a:lnSpc>
            </a:pPr>
            <a:r>
              <a:rPr lang="ar-EG" sz="9600" b="1" dirty="0" smtClean="0">
                <a:solidFill>
                  <a:schemeClr val="tx1"/>
                </a:solidFill>
              </a:rPr>
              <a:t>1- </a:t>
            </a:r>
            <a:r>
              <a:rPr lang="ar-EG" sz="9600" b="1" dirty="0" smtClean="0">
                <a:solidFill>
                  <a:srgbClr val="FF0000"/>
                </a:solidFill>
              </a:rPr>
              <a:t>نسبة التمدد أو الإنسياب </a:t>
            </a:r>
            <a:r>
              <a:rPr lang="ar-EG" sz="9600" b="1" dirty="0" smtClean="0">
                <a:solidFill>
                  <a:schemeClr val="tx1"/>
                </a:solidFill>
              </a:rPr>
              <a:t>: وتعنى نسبة حجم فقاعات الرغوة إلى حجم محلول الرغوة فإذا كان محلول الرغوة قادراً على تكوين فقاعات هوائية كبيرة أى يزداد حجمه كثيراً بالنسبة لحجم محلول الرغوة فيتُعتبر المادة الرغوية جيدة والعكس صحيح .</a:t>
            </a:r>
          </a:p>
          <a:p>
            <a:pPr algn="just">
              <a:lnSpc>
                <a:spcPct val="170000"/>
              </a:lnSpc>
            </a:pPr>
            <a:r>
              <a:rPr lang="ar-EG" sz="9600" b="1" dirty="0" smtClean="0">
                <a:solidFill>
                  <a:schemeClr val="tx1"/>
                </a:solidFill>
              </a:rPr>
              <a:t>2- </a:t>
            </a:r>
            <a:r>
              <a:rPr lang="ar-EG" sz="9600" b="1" dirty="0" smtClean="0">
                <a:solidFill>
                  <a:srgbClr val="FF0000"/>
                </a:solidFill>
              </a:rPr>
              <a:t>زمن الفقدان </a:t>
            </a:r>
            <a:r>
              <a:rPr lang="ar-EG" sz="9600" b="1" dirty="0" smtClean="0">
                <a:solidFill>
                  <a:schemeClr val="tx1"/>
                </a:solidFill>
              </a:rPr>
              <a:t>: وهو الفترة الزمنية لفقدان فقاعات الرغوة ( 25 % ) من حجمها حيث تقيس هذة الخاصية قدرة الفقاعات على التماسك وعدم التكسر فكلما كانت الفقاعات متماسكة كانت هذة الفترة أطول وكانت نوعية الرغوة أجود وكانت فعالة فى حجب الأكسجين ومنع تبخر المادة .</a:t>
            </a:r>
          </a:p>
          <a:p>
            <a:pPr algn="just">
              <a:lnSpc>
                <a:spcPct val="170000"/>
              </a:lnSpc>
            </a:pPr>
            <a:r>
              <a:rPr lang="ar-EG" sz="9600" b="1" dirty="0" smtClean="0">
                <a:solidFill>
                  <a:schemeClr val="tx1"/>
                </a:solidFill>
              </a:rPr>
              <a:t>3- تكوين طبقة عازلة قوية .</a:t>
            </a:r>
          </a:p>
          <a:p>
            <a:pPr algn="just">
              <a:lnSpc>
                <a:spcPct val="170000"/>
              </a:lnSpc>
            </a:pPr>
            <a:r>
              <a:rPr lang="ar-EG" sz="9600" b="1" dirty="0" smtClean="0">
                <a:solidFill>
                  <a:schemeClr val="tx1"/>
                </a:solidFill>
              </a:rPr>
              <a:t>4- مقاومة التكسر بالحرارة .</a:t>
            </a:r>
          </a:p>
          <a:p>
            <a:pPr algn="just"/>
            <a:endParaRPr lang="ar-EG" b="1" dirty="0">
              <a:solidFill>
                <a:schemeClr val="tx1"/>
              </a:solidFill>
            </a:endParaRPr>
          </a:p>
        </p:txBody>
      </p:sp>
    </p:spTree>
    <p:extLst>
      <p:ext uri="{BB962C8B-B14F-4D97-AF65-F5344CB8AC3E}">
        <p14:creationId xmlns="" xmlns:p14="http://schemas.microsoft.com/office/powerpoint/2010/main" val="901822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1">
              <a:lumMod val="20000"/>
              <a:lumOff val="80000"/>
            </a:schemeClr>
          </a:solidFill>
        </p:spPr>
        <p:txBody>
          <a:bodyPr lIns="360000" tIns="360000" rIns="360000" bIns="360000">
            <a:normAutofit fontScale="77500" lnSpcReduction="20000"/>
          </a:bodyPr>
          <a:lstStyle/>
          <a:p>
            <a:pPr algn="just">
              <a:lnSpc>
                <a:spcPct val="170000"/>
              </a:lnSpc>
            </a:pPr>
            <a:r>
              <a:rPr lang="ar-EG" b="1" dirty="0" smtClean="0">
                <a:solidFill>
                  <a:schemeClr val="tx1"/>
                </a:solidFill>
              </a:rPr>
              <a:t>5- تقاوم الاختلاط بالمواد السائلة التى تُستخدم فى إطفائها .</a:t>
            </a:r>
          </a:p>
          <a:p>
            <a:pPr algn="just">
              <a:lnSpc>
                <a:spcPct val="170000"/>
              </a:lnSpc>
            </a:pPr>
            <a:r>
              <a:rPr lang="ar-EG" b="1" dirty="0" smtClean="0">
                <a:solidFill>
                  <a:schemeClr val="tx1"/>
                </a:solidFill>
              </a:rPr>
              <a:t>6- الاحتفاظ بالماء لأطول مدة ممكنة .</a:t>
            </a:r>
          </a:p>
          <a:p>
            <a:pPr algn="just">
              <a:lnSpc>
                <a:spcPct val="170000"/>
              </a:lnSpc>
            </a:pPr>
            <a:r>
              <a:rPr lang="ar-EG" b="1" dirty="0" smtClean="0">
                <a:solidFill>
                  <a:srgbClr val="FF0000"/>
                </a:solidFill>
              </a:rPr>
              <a:t>تاثير السائل الرغوى بالنسبة للحريق :</a:t>
            </a:r>
          </a:p>
          <a:p>
            <a:pPr algn="just">
              <a:lnSpc>
                <a:spcPct val="170000"/>
              </a:lnSpc>
            </a:pPr>
            <a:r>
              <a:rPr lang="ar-EG" b="1" dirty="0" smtClean="0">
                <a:solidFill>
                  <a:schemeClr val="tx1"/>
                </a:solidFill>
              </a:rPr>
              <a:t>1- التأثير بالعزل : بتغطية سطح السائل المشتعل ومنع تصاعد أبخرتها  .</a:t>
            </a:r>
          </a:p>
          <a:p>
            <a:pPr algn="just">
              <a:lnSpc>
                <a:spcPct val="170000"/>
              </a:lnSpc>
            </a:pPr>
            <a:r>
              <a:rPr lang="ar-EG" b="1" dirty="0" smtClean="0">
                <a:solidFill>
                  <a:schemeClr val="tx1"/>
                </a:solidFill>
              </a:rPr>
              <a:t>2- التأثير بالخنق : بمنع وصول الاكسجين الجوى إلى أبخرة السوائل المتصاعدة  </a:t>
            </a:r>
          </a:p>
          <a:p>
            <a:pPr algn="just">
              <a:lnSpc>
                <a:spcPct val="170000"/>
              </a:lnSpc>
            </a:pPr>
            <a:r>
              <a:rPr lang="ar-EG" b="1" dirty="0" smtClean="0">
                <a:solidFill>
                  <a:schemeClr val="tx1"/>
                </a:solidFill>
              </a:rPr>
              <a:t>3- التأثير بالتبريد : نظراً لان الفقاعات تحتوى على المياه , فإنها تؤدى إلى إنخفاض درجة حرارة السطح المشتعل  .</a:t>
            </a:r>
          </a:p>
          <a:p>
            <a:pPr algn="just">
              <a:lnSpc>
                <a:spcPct val="170000"/>
              </a:lnSpc>
            </a:pPr>
            <a:r>
              <a:rPr lang="ar-EG" b="1" dirty="0" smtClean="0">
                <a:solidFill>
                  <a:schemeClr val="tx1"/>
                </a:solidFill>
              </a:rPr>
              <a:t>4- إفساد نسبة المخلوط : وذلك عن طريق تقليب ومزج ميكانيكى مع سطح السائل المشتعل .</a:t>
            </a:r>
          </a:p>
          <a:p>
            <a:pPr algn="just"/>
            <a:endParaRPr lang="ar-EG" b="1" dirty="0" smtClean="0">
              <a:solidFill>
                <a:schemeClr val="tx1"/>
              </a:solidFill>
            </a:endParaRPr>
          </a:p>
          <a:p>
            <a:pPr algn="just"/>
            <a:endParaRPr lang="ar-EG" b="1" dirty="0">
              <a:solidFill>
                <a:schemeClr val="tx1"/>
              </a:solidFill>
            </a:endParaRPr>
          </a:p>
        </p:txBody>
      </p:sp>
    </p:spTree>
    <p:extLst>
      <p:ext uri="{BB962C8B-B14F-4D97-AF65-F5344CB8AC3E}">
        <p14:creationId xmlns="" xmlns:p14="http://schemas.microsoft.com/office/powerpoint/2010/main" val="73029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1">
              <a:lumMod val="20000"/>
              <a:lumOff val="80000"/>
            </a:schemeClr>
          </a:solidFill>
        </p:spPr>
        <p:txBody>
          <a:bodyPr lIns="360000" tIns="360000" rIns="360000" bIns="360000">
            <a:normAutofit fontScale="77500" lnSpcReduction="20000"/>
          </a:bodyPr>
          <a:lstStyle/>
          <a:p>
            <a:pPr algn="just">
              <a:lnSpc>
                <a:spcPct val="170000"/>
              </a:lnSpc>
            </a:pPr>
            <a:r>
              <a:rPr lang="ar-EG" b="1" dirty="0" smtClean="0">
                <a:solidFill>
                  <a:srgbClr val="FF0000"/>
                </a:solidFill>
              </a:rPr>
              <a:t>ثالثاً : المواد الكيميائية الجافة والرطبة :</a:t>
            </a:r>
          </a:p>
          <a:p>
            <a:pPr algn="just">
              <a:lnSpc>
                <a:spcPct val="170000"/>
              </a:lnSpc>
            </a:pPr>
            <a:r>
              <a:rPr lang="ar-EG" b="1" dirty="0" smtClean="0">
                <a:solidFill>
                  <a:schemeClr val="tx1"/>
                </a:solidFill>
              </a:rPr>
              <a:t>تتميز المواد الكيميائية الجافة بمقاومتها لدرجات الحرارة العالية وغير موصلة للتيار الكهربائى وغير ضارة بالإنسان وتقى مستخدمها من حرارة الحريق .</a:t>
            </a:r>
          </a:p>
          <a:p>
            <a:pPr algn="just">
              <a:lnSpc>
                <a:spcPct val="170000"/>
              </a:lnSpc>
            </a:pPr>
            <a:r>
              <a:rPr lang="ar-EG" b="1" dirty="0" smtClean="0">
                <a:solidFill>
                  <a:schemeClr val="tx1"/>
                </a:solidFill>
              </a:rPr>
              <a:t>والمواد الكيميائية الجافة يوجد منها </a:t>
            </a:r>
            <a:r>
              <a:rPr lang="ar-EG" b="1" dirty="0" smtClean="0">
                <a:solidFill>
                  <a:srgbClr val="FF0000"/>
                </a:solidFill>
              </a:rPr>
              <a:t>نوعان</a:t>
            </a:r>
            <a:r>
              <a:rPr lang="ar-EG" b="1" dirty="0" smtClean="0">
                <a:solidFill>
                  <a:schemeClr val="tx1"/>
                </a:solidFill>
              </a:rPr>
              <a:t> :</a:t>
            </a:r>
          </a:p>
          <a:p>
            <a:pPr algn="just">
              <a:lnSpc>
                <a:spcPct val="170000"/>
              </a:lnSpc>
            </a:pPr>
            <a:r>
              <a:rPr lang="ar-EG" b="1" dirty="0" smtClean="0">
                <a:solidFill>
                  <a:srgbClr val="FF0000"/>
                </a:solidFill>
              </a:rPr>
              <a:t>النوع الأول </a:t>
            </a:r>
            <a:r>
              <a:rPr lang="ar-EG" b="1" dirty="0" smtClean="0">
                <a:solidFill>
                  <a:schemeClr val="tx1"/>
                </a:solidFill>
              </a:rPr>
              <a:t>: وتسمى المواد الكيميائية الجافة العادية وتتكون من بيكربونات الصودويوم وبيكربونات البوتاسيوم .</a:t>
            </a:r>
          </a:p>
          <a:p>
            <a:pPr algn="just">
              <a:lnSpc>
                <a:spcPct val="170000"/>
              </a:lnSpc>
            </a:pPr>
            <a:r>
              <a:rPr lang="ar-EG" b="1" dirty="0" smtClean="0">
                <a:solidFill>
                  <a:srgbClr val="FF0000"/>
                </a:solidFill>
              </a:rPr>
              <a:t>النوع الثانى </a:t>
            </a:r>
            <a:r>
              <a:rPr lang="ar-EG" b="1" dirty="0" smtClean="0">
                <a:solidFill>
                  <a:schemeClr val="tx1"/>
                </a:solidFill>
              </a:rPr>
              <a:t>: وتسمى المواد الكيميائية الجافة متعددة الأغراض وتشمل ثلاثى فوسفات الأمونيوم .</a:t>
            </a:r>
          </a:p>
          <a:p>
            <a:pPr algn="just">
              <a:lnSpc>
                <a:spcPct val="170000"/>
              </a:lnSpc>
            </a:pPr>
            <a:r>
              <a:rPr lang="ar-EG" b="1" dirty="0" smtClean="0">
                <a:solidFill>
                  <a:srgbClr val="FF0000"/>
                </a:solidFill>
              </a:rPr>
              <a:t>والمواد الكيميائية الرطبة </a:t>
            </a:r>
            <a:r>
              <a:rPr lang="ar-EG" b="1" dirty="0" smtClean="0">
                <a:solidFill>
                  <a:schemeClr val="tx1"/>
                </a:solidFill>
              </a:rPr>
              <a:t>: وهى عبارة عن محلول من </a:t>
            </a:r>
            <a:r>
              <a:rPr lang="ar-EG" b="1" dirty="0" smtClean="0">
                <a:solidFill>
                  <a:schemeClr val="tx1"/>
                </a:solidFill>
              </a:rPr>
              <a:t>مادتى سترات وأسيتات البوتاسيوم </a:t>
            </a:r>
            <a:r>
              <a:rPr lang="ar-EG" b="1" dirty="0" smtClean="0">
                <a:solidFill>
                  <a:schemeClr val="tx1"/>
                </a:solidFill>
              </a:rPr>
              <a:t>.</a:t>
            </a:r>
          </a:p>
          <a:p>
            <a:pPr algn="just">
              <a:lnSpc>
                <a:spcPct val="170000"/>
              </a:lnSpc>
            </a:pPr>
            <a:endParaRPr lang="ar-EG" dirty="0"/>
          </a:p>
        </p:txBody>
      </p:sp>
    </p:spTree>
    <p:extLst>
      <p:ext uri="{BB962C8B-B14F-4D97-AF65-F5344CB8AC3E}">
        <p14:creationId xmlns="" xmlns:p14="http://schemas.microsoft.com/office/powerpoint/2010/main" val="3723645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1365</Words>
  <Application>Microsoft Office PowerPoint</Application>
  <PresentationFormat>On-screen Show (4:3)</PresentationFormat>
  <Paragraphs>181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ascom</dc:creator>
  <cp:lastModifiedBy>ascom</cp:lastModifiedBy>
  <cp:revision>22</cp:revision>
  <dcterms:created xsi:type="dcterms:W3CDTF">2016-10-28T11:42:45Z</dcterms:created>
  <dcterms:modified xsi:type="dcterms:W3CDTF">2018-10-26T16:32:53Z</dcterms:modified>
</cp:coreProperties>
</file>