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80"/>
  </p:notesMasterIdLst>
  <p:handoutMasterIdLst>
    <p:handoutMasterId r:id="rId81"/>
  </p:handoutMasterIdLst>
  <p:sldIdLst>
    <p:sldId id="257" r:id="rId2"/>
    <p:sldId id="33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7" r:id="rId50"/>
    <p:sldId id="308" r:id="rId51"/>
    <p:sldId id="309" r:id="rId52"/>
    <p:sldId id="310" r:id="rId53"/>
    <p:sldId id="311"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71" autoAdjust="0"/>
    <p:restoredTop sz="94624" autoAdjust="0"/>
  </p:normalViewPr>
  <p:slideViewPr>
    <p:cSldViewPr>
      <p:cViewPr varScale="1">
        <p:scale>
          <a:sx n="69" d="100"/>
          <a:sy n="69" d="100"/>
        </p:scale>
        <p:origin x="-1440" y="-102"/>
      </p:cViewPr>
      <p:guideLst>
        <p:guide orient="horz" pos="2160"/>
        <p:guide pos="2880"/>
      </p:guideLst>
    </p:cSldViewPr>
  </p:slideViewPr>
  <p:outlineViewPr>
    <p:cViewPr>
      <p:scale>
        <a:sx n="33" d="100"/>
        <a:sy n="33" d="100"/>
      </p:scale>
      <p:origin x="0" y="4357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3851275" y="0"/>
            <a:ext cx="2946400" cy="496888"/>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defTabSz="930275" eaLnBrk="0" hangingPunct="0">
              <a:defRPr sz="1200" smtClean="0"/>
            </a:lvl1pPr>
          </a:lstStyle>
          <a:p>
            <a:pPr>
              <a:defRPr/>
            </a:pPr>
            <a:endParaRPr lang="en-US"/>
          </a:p>
        </p:txBody>
      </p:sp>
      <p:sp>
        <p:nvSpPr>
          <p:cNvPr id="109571" name="Rectangle 3"/>
          <p:cNvSpPr>
            <a:spLocks noGrp="1" noChangeArrowheads="1"/>
          </p:cNvSpPr>
          <p:nvPr>
            <p:ph type="dt" sz="quarter" idx="1"/>
          </p:nvPr>
        </p:nvSpPr>
        <p:spPr bwMode="auto">
          <a:xfrm>
            <a:off x="1588" y="0"/>
            <a:ext cx="2946400" cy="496888"/>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defTabSz="930275" eaLnBrk="0" hangingPunct="0">
              <a:defRPr sz="1200" smtClean="0"/>
            </a:lvl1pPr>
          </a:lstStyle>
          <a:p>
            <a:pPr>
              <a:defRPr/>
            </a:pPr>
            <a:fld id="{777D3540-8C3B-4A27-B983-3551BC1E1951}" type="datetimeFigureOut">
              <a:rPr lang="ar-SA"/>
              <a:pPr>
                <a:defRPr/>
              </a:pPr>
              <a:t>17/04/1433</a:t>
            </a:fld>
            <a:endParaRPr lang="en-US"/>
          </a:p>
        </p:txBody>
      </p:sp>
      <p:sp>
        <p:nvSpPr>
          <p:cNvPr id="109572" name="Rectangle 4"/>
          <p:cNvSpPr>
            <a:spLocks noGrp="1" noChangeArrowheads="1"/>
          </p:cNvSpPr>
          <p:nvPr>
            <p:ph type="ftr" sz="quarter" idx="2"/>
          </p:nvPr>
        </p:nvSpPr>
        <p:spPr bwMode="auto">
          <a:xfrm>
            <a:off x="3851275" y="9428163"/>
            <a:ext cx="2946400" cy="496887"/>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defTabSz="930275" eaLnBrk="0" hangingPunct="0">
              <a:defRPr sz="1200" smtClean="0"/>
            </a:lvl1pPr>
          </a:lstStyle>
          <a:p>
            <a:pPr>
              <a:defRPr/>
            </a:pPr>
            <a:endParaRPr lang="en-US"/>
          </a:p>
        </p:txBody>
      </p:sp>
      <p:sp>
        <p:nvSpPr>
          <p:cNvPr id="109573" name="Rectangle 5"/>
          <p:cNvSpPr>
            <a:spLocks noGrp="1" noChangeArrowheads="1"/>
          </p:cNvSpPr>
          <p:nvPr>
            <p:ph type="sldNum" sz="quarter" idx="3"/>
          </p:nvPr>
        </p:nvSpPr>
        <p:spPr bwMode="auto">
          <a:xfrm>
            <a:off x="1588" y="9428163"/>
            <a:ext cx="2946400" cy="496887"/>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defTabSz="930275" eaLnBrk="0" hangingPunct="0">
              <a:defRPr sz="1200" smtClean="0"/>
            </a:lvl1pPr>
          </a:lstStyle>
          <a:p>
            <a:pPr>
              <a:defRPr/>
            </a:pPr>
            <a:fld id="{7A69A95A-E6B2-4222-B839-32E52948FB37}" type="slidenum">
              <a:rPr lang="ar-SA"/>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88"/>
          </a:xfrm>
          <a:prstGeom prst="rect">
            <a:avLst/>
          </a:prstGeom>
          <a:noFill/>
          <a:ln w="9525">
            <a:noFill/>
            <a:miter lim="800000"/>
            <a:headEnd/>
            <a:tailEnd/>
          </a:ln>
        </p:spPr>
        <p:txBody>
          <a:bodyPr vert="horz" wrap="square" lIns="93049" tIns="46525" rIns="93049" bIns="46525" numCol="1" anchor="t" anchorCtr="0" compatLnSpc="1">
            <a:prstTxWarp prst="textNoShape">
              <a:avLst/>
            </a:prstTxWarp>
          </a:bodyPr>
          <a:lstStyle>
            <a:lvl1pPr defTabSz="930275">
              <a:defRPr sz="1200" smtClean="0">
                <a:latin typeface="Calibri" pitchFamily="34" charset="0"/>
              </a:defRPr>
            </a:lvl1pPr>
          </a:lstStyle>
          <a:p>
            <a:pPr>
              <a:defRPr/>
            </a:pPr>
            <a:endParaRPr lang="en-US"/>
          </a:p>
        </p:txBody>
      </p:sp>
      <p:sp>
        <p:nvSpPr>
          <p:cNvPr id="3" name="Date Placeholder 2"/>
          <p:cNvSpPr>
            <a:spLocks noGrp="1"/>
          </p:cNvSpPr>
          <p:nvPr>
            <p:ph type="dt" idx="1"/>
          </p:nvPr>
        </p:nvSpPr>
        <p:spPr bwMode="auto">
          <a:xfrm>
            <a:off x="3849688" y="0"/>
            <a:ext cx="2946400" cy="496888"/>
          </a:xfrm>
          <a:prstGeom prst="rect">
            <a:avLst/>
          </a:prstGeom>
          <a:noFill/>
          <a:ln w="9525">
            <a:noFill/>
            <a:miter lim="800000"/>
            <a:headEnd/>
            <a:tailEnd/>
          </a:ln>
        </p:spPr>
        <p:txBody>
          <a:bodyPr vert="horz" wrap="square" lIns="93049" tIns="46525" rIns="93049" bIns="46525" numCol="1" anchor="t" anchorCtr="0" compatLnSpc="1">
            <a:prstTxWarp prst="textNoShape">
              <a:avLst/>
            </a:prstTxWarp>
          </a:bodyPr>
          <a:lstStyle>
            <a:lvl1pPr algn="r" defTabSz="930275">
              <a:defRPr sz="1200" smtClean="0">
                <a:latin typeface="Calibri" pitchFamily="34" charset="0"/>
              </a:defRPr>
            </a:lvl1pPr>
          </a:lstStyle>
          <a:p>
            <a:pPr>
              <a:defRPr/>
            </a:pPr>
            <a:fld id="{F7CE9182-C736-43AC-8C34-9059A6384DC3}" type="datetimeFigureOut">
              <a:rPr lang="en-US"/>
              <a:pPr>
                <a:defRPr/>
              </a:pPr>
              <a:t>3/10/2012</a:t>
            </a:fld>
            <a:endParaRPr lang="en-US"/>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bwMode="auto">
          <a:xfrm>
            <a:off x="679450" y="4716463"/>
            <a:ext cx="5438775" cy="4467225"/>
          </a:xfrm>
          <a:prstGeom prst="rect">
            <a:avLst/>
          </a:prstGeom>
          <a:noFill/>
          <a:ln w="9525">
            <a:noFill/>
            <a:miter lim="800000"/>
            <a:headEnd/>
            <a:tailEnd/>
          </a:ln>
        </p:spPr>
        <p:txBody>
          <a:bodyPr vert="horz" wrap="square" lIns="93049" tIns="46525" rIns="93049" bIns="465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9428163"/>
            <a:ext cx="2946400" cy="496887"/>
          </a:xfrm>
          <a:prstGeom prst="rect">
            <a:avLst/>
          </a:prstGeom>
          <a:noFill/>
          <a:ln w="9525">
            <a:noFill/>
            <a:miter lim="800000"/>
            <a:headEnd/>
            <a:tailEnd/>
          </a:ln>
        </p:spPr>
        <p:txBody>
          <a:bodyPr vert="horz" wrap="square" lIns="93049" tIns="46525" rIns="93049" bIns="46525" numCol="1" anchor="b" anchorCtr="0" compatLnSpc="1">
            <a:prstTxWarp prst="textNoShape">
              <a:avLst/>
            </a:prstTxWarp>
          </a:bodyPr>
          <a:lstStyle>
            <a:lvl1pPr defTabSz="930275">
              <a:defRPr sz="1200" smtClean="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849688" y="9428163"/>
            <a:ext cx="2946400" cy="496887"/>
          </a:xfrm>
          <a:prstGeom prst="rect">
            <a:avLst/>
          </a:prstGeom>
          <a:noFill/>
          <a:ln w="9525">
            <a:noFill/>
            <a:miter lim="800000"/>
            <a:headEnd/>
            <a:tailEnd/>
          </a:ln>
        </p:spPr>
        <p:txBody>
          <a:bodyPr vert="horz" wrap="square" lIns="93049" tIns="46525" rIns="93049" bIns="46525" numCol="1" anchor="b" anchorCtr="0" compatLnSpc="1">
            <a:prstTxWarp prst="textNoShape">
              <a:avLst/>
            </a:prstTxWarp>
          </a:bodyPr>
          <a:lstStyle>
            <a:lvl1pPr algn="r" defTabSz="930275">
              <a:defRPr sz="1200" smtClean="0">
                <a:latin typeface="Calibri" pitchFamily="34" charset="0"/>
              </a:defRPr>
            </a:lvl1pPr>
          </a:lstStyle>
          <a:p>
            <a:pPr>
              <a:defRPr/>
            </a:pPr>
            <a:fld id="{2A6B6709-9961-47FE-AFF9-368128EF0462}"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noTextEdit="1"/>
          </p:cNvSpPr>
          <p:nvPr>
            <p:ph type="sldImg"/>
          </p:nvPr>
        </p:nvSpPr>
        <p:spPr bwMode="auto">
          <a:xfrm>
            <a:off x="917575" y="742950"/>
            <a:ext cx="4967288" cy="3725863"/>
          </a:xfrm>
          <a:noFill/>
          <a:ln>
            <a:solidFill>
              <a:srgbClr val="000000"/>
            </a:solidFill>
            <a:miter lim="800000"/>
            <a:headEnd/>
            <a:tailEnd/>
          </a:ln>
        </p:spPr>
      </p:sp>
      <p:sp>
        <p:nvSpPr>
          <p:cNvPr id="86019" name="Rectangle 3"/>
          <p:cNvSpPr>
            <a:spLocks noGrp="1" noChangeArrowheads="1"/>
          </p:cNvSpPr>
          <p:nvPr>
            <p:ph type="body" idx="1"/>
          </p:nvPr>
        </p:nvSpPr>
        <p:spPr>
          <a:noFill/>
          <a:ln/>
        </p:spPr>
        <p:txBody>
          <a:bodyPr/>
          <a:lstStyle/>
          <a:p>
            <a:pPr eaLnBrk="1" hangingPunct="1">
              <a:spcBef>
                <a:spcPct val="0"/>
              </a:spcBef>
            </a:pPr>
            <a:endParaRPr lang="ar-E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bwMode="auto">
          <a:xfrm>
            <a:off x="917575" y="742950"/>
            <a:ext cx="4967288" cy="3725863"/>
          </a:xfrm>
          <a:noFill/>
          <a:ln>
            <a:solidFill>
              <a:srgbClr val="000000"/>
            </a:solidFill>
            <a:miter lim="800000"/>
            <a:headEnd/>
            <a:tailEnd/>
          </a:ln>
        </p:spPr>
      </p:sp>
      <p:sp>
        <p:nvSpPr>
          <p:cNvPr id="87043" name="Rectangle 3"/>
          <p:cNvSpPr>
            <a:spLocks noGrp="1" noChangeArrowheads="1"/>
          </p:cNvSpPr>
          <p:nvPr>
            <p:ph type="body" idx="1"/>
          </p:nvPr>
        </p:nvSpPr>
        <p:spPr>
          <a:noFill/>
          <a:ln/>
        </p:spPr>
        <p:txBody>
          <a:bodyPr/>
          <a:lstStyle/>
          <a:p>
            <a:pPr eaLnBrk="1" hangingPunct="1">
              <a:spcBef>
                <a:spcPct val="0"/>
              </a:spcBef>
            </a:pPr>
            <a:endParaRPr lang="ar-E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a:xfrm>
            <a:off x="677863" y="4716463"/>
            <a:ext cx="5441950" cy="4467225"/>
          </a:xfrm>
          <a:noFill/>
          <a:ln/>
        </p:spPr>
        <p:txBody>
          <a:bodyPr/>
          <a:lstStyle/>
          <a:p>
            <a:pPr algn="r" rtl="1" eaLnBrk="1" hangingPunct="1">
              <a:spcBef>
                <a:spcPct val="0"/>
              </a:spcBef>
            </a:pPr>
            <a:r>
              <a:rPr lang="ar-EG" smtClean="0"/>
              <a:t>تتم عملية تقييم المخاطر عن طريق </a:t>
            </a:r>
            <a:r>
              <a:rPr lang="ar-SA" smtClean="0"/>
              <a:t> مقارنتها </a:t>
            </a:r>
            <a:r>
              <a:rPr lang="ar-EG" smtClean="0"/>
              <a:t>بالمعايير المعتمدة والتي تم الاتفاق عليها محليا أو دوليا أي أنه </a:t>
            </a:r>
            <a:r>
              <a:rPr lang="ar-SA" smtClean="0"/>
              <a:t>إذا قابلت </a:t>
            </a:r>
            <a:r>
              <a:rPr lang="ar-EG" smtClean="0"/>
              <a:t>المخاطر المعايير المتفق عليها فانه </a:t>
            </a:r>
            <a:r>
              <a:rPr lang="ar-SA" smtClean="0"/>
              <a:t>يمكن </a:t>
            </a:r>
            <a:r>
              <a:rPr lang="ar-EG" smtClean="0"/>
              <a:t>تصنيفها فنياً من الدرجة المقبولة.</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a:xfrm>
            <a:off x="677863" y="4716463"/>
            <a:ext cx="5441950" cy="4467225"/>
          </a:xfrm>
          <a:noFill/>
          <a:ln/>
        </p:spPr>
        <p:txBody>
          <a:bodyPr/>
          <a:lstStyle/>
          <a:p>
            <a:pPr algn="r" rtl="1" eaLnBrk="1" hangingPunct="1">
              <a:spcBef>
                <a:spcPct val="0"/>
              </a:spcBef>
            </a:pPr>
            <a:r>
              <a:rPr lang="ar-SA" smtClean="0"/>
              <a:t>عند إجراء أية عمليات عزل للمعدات أو أجزاء منها يجب أن يوضح بتصريح العمل طريقة العزل التي تم اجراؤها حتى يكون ذلك واضحا أمام المسئول عن إصدار التصريح كذلك المسئول عن تنفيذ العمل.</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noTextEdit="1"/>
          </p:cNvSpPr>
          <p:nvPr>
            <p:ph type="sldImg"/>
          </p:nvPr>
        </p:nvSpPr>
        <p:spPr bwMode="auto">
          <a:noFill/>
          <a:ln>
            <a:solidFill>
              <a:srgbClr val="000000"/>
            </a:solidFill>
            <a:miter lim="800000"/>
            <a:headEnd/>
            <a:tailEnd/>
          </a:ln>
        </p:spPr>
      </p:sp>
      <p:sp>
        <p:nvSpPr>
          <p:cNvPr id="90115" name="Rectangle 3"/>
          <p:cNvSpPr>
            <a:spLocks noGrp="1" noChangeArrowheads="1"/>
          </p:cNvSpPr>
          <p:nvPr>
            <p:ph type="body" idx="1"/>
          </p:nvPr>
        </p:nvSpPr>
        <p:spPr>
          <a:xfrm>
            <a:off x="677863" y="4716463"/>
            <a:ext cx="5441950" cy="4467225"/>
          </a:xfrm>
          <a:noFill/>
          <a:ln/>
        </p:spPr>
        <p:txBody>
          <a:bodyPr/>
          <a:lstStyle/>
          <a:p>
            <a:pPr algn="r" rtl="1" eaLnBrk="1" hangingPunct="1">
              <a:spcBef>
                <a:spcPct val="0"/>
              </a:spcBef>
            </a:pPr>
            <a:r>
              <a:rPr lang="ar-SA" sz="1400" smtClean="0"/>
              <a:t>وتشمل هذه المعدات والأنظمة أنواع عديدة مثل محابس التشغيل أو بدأ الإدارة </a:t>
            </a:r>
            <a:r>
              <a:rPr lang="en-US" sz="1400" smtClean="0"/>
              <a:t> </a:t>
            </a:r>
            <a:r>
              <a:rPr lang="ar-SA" sz="1400" smtClean="0"/>
              <a:t>وكذلك سلندرات الضغط أو مكابس الضغط </a:t>
            </a:r>
            <a:r>
              <a:rPr lang="en-US" sz="1400" smtClean="0"/>
              <a:t> </a:t>
            </a:r>
            <a:r>
              <a:rPr lang="ar-SA" sz="1400" smtClean="0"/>
              <a:t>حيث يتبع التالى</a:t>
            </a:r>
            <a:endParaRPr lang="en-US" sz="14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DC03625E-68BD-4FDC-8F65-DC0296BF5185}" type="datetimeFigureOut">
              <a:rPr lang="en-US"/>
              <a:pPr>
                <a:defRPr/>
              </a:pPr>
              <a:t>3/10/2012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57E389-5A02-4600-96DE-F185747EE214}"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E92277EB-D0D6-4C96-BD26-0AE4A245A78B}" type="datetimeFigureOut">
              <a:rPr lang="en-US"/>
              <a:pPr>
                <a:defRPr/>
              </a:pPr>
              <a:t>3/10/2012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46C276-76BD-4EF4-A641-1D37CAFB5E1F}"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E8278075-52AB-4E5B-AFB6-14FF0618B5CD}" type="datetimeFigureOut">
              <a:rPr lang="en-US"/>
              <a:pPr>
                <a:defRPr/>
              </a:pPr>
              <a:t>3/10/2012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10F766-FA75-4E62-AD4A-AFB297444B77}"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51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b="1">
                <a:effectLst/>
              </a:defRPr>
            </a:lvl1pPr>
          </a:lstStyle>
          <a:p>
            <a:pPr>
              <a:defRPr/>
            </a:pPr>
            <a:endParaRPr lang="en-US"/>
          </a:p>
        </p:txBody>
      </p:sp>
      <p:sp>
        <p:nvSpPr>
          <p:cNvPr id="7" name="Slide Number Placeholder 6"/>
          <p:cNvSpPr>
            <a:spLocks noGrp="1"/>
          </p:cNvSpPr>
          <p:nvPr>
            <p:ph type="sldNum" sz="quarter" idx="12"/>
          </p:nvPr>
        </p:nvSpPr>
        <p:spPr/>
        <p:txBody>
          <a:bodyPr rtlCol="1"/>
          <a:lstStyle>
            <a:lvl1pPr>
              <a:defRPr>
                <a:solidFill>
                  <a:schemeClr val="tx1">
                    <a:tint val="75000"/>
                  </a:schemeClr>
                </a:solidFill>
                <a:latin typeface="Arial" pitchFamily="34" charset="0"/>
                <a:cs typeface="Arial" pitchFamily="34" charset="0"/>
              </a:defRPr>
            </a:lvl1pPr>
          </a:lstStyle>
          <a:p>
            <a:pPr>
              <a:defRPr/>
            </a:pPr>
            <a:endParaRPr lang="en-US"/>
          </a:p>
          <a:p>
            <a:pPr>
              <a:defRPr/>
            </a:pPr>
            <a:fld id="{643E5B38-5471-4127-9405-4BAA42BE285F}" type="slidenum">
              <a:rPr lang="ar-EG"/>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51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b="1">
                <a:effectLst/>
              </a:defRPr>
            </a:lvl1pPr>
          </a:lstStyle>
          <a:p>
            <a:pPr>
              <a:defRPr/>
            </a:pPr>
            <a:endParaRPr lang="en-US"/>
          </a:p>
        </p:txBody>
      </p:sp>
      <p:sp>
        <p:nvSpPr>
          <p:cNvPr id="8" name="Slide Number Placeholder 7"/>
          <p:cNvSpPr>
            <a:spLocks noGrp="1"/>
          </p:cNvSpPr>
          <p:nvPr>
            <p:ph type="sldNum" sz="quarter" idx="12"/>
          </p:nvPr>
        </p:nvSpPr>
        <p:spPr/>
        <p:txBody>
          <a:bodyPr rtlCol="1"/>
          <a:lstStyle>
            <a:lvl1pPr>
              <a:defRPr>
                <a:solidFill>
                  <a:schemeClr val="tx1">
                    <a:tint val="75000"/>
                  </a:schemeClr>
                </a:solidFill>
                <a:latin typeface="Arial" pitchFamily="34" charset="0"/>
                <a:cs typeface="Arial" pitchFamily="34" charset="0"/>
              </a:defRPr>
            </a:lvl1pPr>
          </a:lstStyle>
          <a:p>
            <a:pPr>
              <a:defRPr/>
            </a:pPr>
            <a:endParaRPr lang="en-US"/>
          </a:p>
          <a:p>
            <a:pPr>
              <a:defRPr/>
            </a:pPr>
            <a:fld id="{ABBAFAA3-1529-46ED-B063-62FF6E67B0B8}" type="slidenum">
              <a:rPr lang="ar-EG"/>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4651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rtlCol="1">
            <a:normAutofit/>
          </a:bodyPr>
          <a:lstStyle/>
          <a:p>
            <a:pPr lvl="0"/>
            <a:endParaRPr lang="en-US" noProof="0" smtClean="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b="1">
                <a:effectLst/>
              </a:defRPr>
            </a:lvl1pPr>
          </a:lstStyle>
          <a:p>
            <a:pPr>
              <a:defRPr/>
            </a:pPr>
            <a:endParaRPr lang="en-US"/>
          </a:p>
        </p:txBody>
      </p:sp>
      <p:sp>
        <p:nvSpPr>
          <p:cNvPr id="7" name="Slide Number Placeholder 6"/>
          <p:cNvSpPr>
            <a:spLocks noGrp="1"/>
          </p:cNvSpPr>
          <p:nvPr>
            <p:ph type="sldNum" sz="quarter" idx="12"/>
          </p:nvPr>
        </p:nvSpPr>
        <p:spPr/>
        <p:txBody>
          <a:bodyPr rtlCol="1"/>
          <a:lstStyle>
            <a:lvl1pPr>
              <a:defRPr>
                <a:solidFill>
                  <a:schemeClr val="tx1">
                    <a:tint val="75000"/>
                  </a:schemeClr>
                </a:solidFill>
                <a:latin typeface="Arial" pitchFamily="34" charset="0"/>
                <a:cs typeface="Arial" pitchFamily="34" charset="0"/>
              </a:defRPr>
            </a:lvl1pPr>
          </a:lstStyle>
          <a:p>
            <a:pPr>
              <a:defRPr/>
            </a:pPr>
            <a:endParaRPr lang="en-US"/>
          </a:p>
          <a:p>
            <a:pPr>
              <a:defRPr/>
            </a:pPr>
            <a:fld id="{9949202D-85D0-4B7B-BA9F-98A2C290D0EF}" type="slidenum">
              <a:rPr lang="ar-EG"/>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8B39AA54-C63F-4215-BFCE-71BA2229BE75}" type="datetimeFigureOut">
              <a:rPr lang="en-US"/>
              <a:pPr>
                <a:defRPr/>
              </a:pPr>
              <a:t>3/10/2012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4F9660-752C-4F60-BD31-45F2C1F3CAF7}"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DEE03B-7958-4ECD-85F9-3B79463B5945}" type="datetimeFigureOut">
              <a:rPr lang="en-US"/>
              <a:pPr>
                <a:defRPr/>
              </a:pPr>
              <a:t>3/10/2012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ED552F-CA0B-4171-8C08-8B9B03BDB388}"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496ED382-7F00-4420-9948-5B1184759B0A}" type="datetimeFigureOut">
              <a:rPr lang="en-US"/>
              <a:pPr>
                <a:defRPr/>
              </a:pPr>
              <a:t>3/10/2012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AFE1BE-CD68-47BA-88EC-19EB43451807}"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D8039A72-350E-48A6-A465-61D09E34FEC4}" type="datetimeFigureOut">
              <a:rPr lang="en-US"/>
              <a:pPr>
                <a:defRPr/>
              </a:pPr>
              <a:t>3/10/2012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328DF8-6339-43DD-B45A-9235698B5D80}"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493CA731-BED2-4579-821F-DE43CE81186E}" type="datetimeFigureOut">
              <a:rPr lang="en-US"/>
              <a:pPr>
                <a:defRPr/>
              </a:pPr>
              <a:t>3/10/2012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B10F49-83BD-40A7-A447-408D44737A33}"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5E23C0-8E48-4BF2-84AF-AC041F71D4A9}" type="datetimeFigureOut">
              <a:rPr lang="en-US"/>
              <a:pPr>
                <a:defRPr/>
              </a:pPr>
              <a:t>3/10/2012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3DB4293-DEC8-4A44-B5DA-CF547F4F549A}"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F080B0-6044-4096-8B34-F4EACFAF8F3B}" type="datetimeFigureOut">
              <a:rPr lang="en-US"/>
              <a:pPr>
                <a:defRPr/>
              </a:pPr>
              <a:t>3/10/2012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760338-2600-4F13-96D9-1FF4716A50ED}"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B93876-02E1-4D05-8AAA-BC085E16A348}" type="datetimeFigureOut">
              <a:rPr lang="en-US"/>
              <a:pPr>
                <a:defRPr/>
              </a:pPr>
              <a:t>3/10/2012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632008-CAC1-4237-B573-D65F2CBD4E21}"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latin typeface="Arial" pitchFamily="34" charset="0"/>
                <a:cs typeface="Arial" pitchFamily="34" charset="0"/>
              </a:defRPr>
            </a:lvl1pPr>
          </a:lstStyle>
          <a:p>
            <a:pPr>
              <a:defRPr/>
            </a:pPr>
            <a:fld id="{2B5B18AD-A2E3-4551-957B-3E4EC56C0862}" type="datetimeFigureOut">
              <a:rPr lang="en-US"/>
              <a:pPr>
                <a:defRPr/>
              </a:pPr>
              <a:t>3/10/2012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BCA2D908-FD83-4095-820F-A388812E915A}"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oleObject" Target="../embeddings/oleObject5.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1604;&#1578;&#1593;&#1585;&#1601;%20&#1593;&#1604;&#1610;%20&#1575;&#1604;&#1605;&#1582;&#1575;&#1591;&#1585;%20&#1608;%20&#1603;&#1610;&#1601;&#1610;&#1577;%20&#1575;&#1604;&#1587;&#1610;&#1591;&#1585;&#1577;%20&#1593;&#1604;&#1610;&#1607;/isola-2%20VALVES%20WITH%20DRAIN.WMV" TargetMode="External"/><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oleObject" Target="../embeddings/oleObject6.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p:txBody>
          <a:bodyPr/>
          <a:lstStyle/>
          <a:p>
            <a:pPr>
              <a:defRPr/>
            </a:pPr>
            <a:endParaRPr lang="en-US"/>
          </a:p>
        </p:txBody>
      </p:sp>
      <p:pic>
        <p:nvPicPr>
          <p:cNvPr id="7" name="Picture 6" descr="logo.jpg"/>
          <p:cNvPicPr>
            <a:picLocks noChangeAspect="1"/>
          </p:cNvPicPr>
          <p:nvPr/>
        </p:nvPicPr>
        <p:blipFill>
          <a:blip r:embed="rId2"/>
          <a:stretch>
            <a:fillRect/>
          </a:stretch>
        </p:blipFill>
        <p:spPr>
          <a:xfrm>
            <a:off x="1725168" y="618744"/>
            <a:ext cx="5693664" cy="56205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1"/>
          <p:cNvSpPr>
            <a:spLocks noGrp="1"/>
          </p:cNvSpPr>
          <p:nvPr>
            <p:ph type="dt" sz="quarter" idx="10"/>
          </p:nvPr>
        </p:nvSpPr>
        <p:spPr/>
        <p:txBody>
          <a:bodyPr/>
          <a:lstStyle/>
          <a:p>
            <a:pPr>
              <a:defRPr/>
            </a:pPr>
            <a:endParaRPr lang="en-US"/>
          </a:p>
        </p:txBody>
      </p:sp>
      <p:pic>
        <p:nvPicPr>
          <p:cNvPr id="23555" name="Picture 6"/>
          <p:cNvPicPr>
            <a:picLocks noChangeAspect="1" noChangeArrowheads="1"/>
          </p:cNvPicPr>
          <p:nvPr/>
        </p:nvPicPr>
        <p:blipFill>
          <a:blip r:embed="rId2"/>
          <a:srcRect l="31042" t="27522" r="31834" b="45145"/>
          <a:stretch>
            <a:fillRect/>
          </a:stretch>
        </p:blipFill>
        <p:spPr bwMode="auto">
          <a:xfrm>
            <a:off x="1476375" y="981075"/>
            <a:ext cx="6191250" cy="540067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1"/>
          <p:cNvSpPr>
            <a:spLocks noGrp="1"/>
          </p:cNvSpPr>
          <p:nvPr>
            <p:ph type="dt" sz="quarter" idx="10"/>
          </p:nvPr>
        </p:nvSpPr>
        <p:spPr/>
        <p:txBody>
          <a:bodyPr/>
          <a:lstStyle/>
          <a:p>
            <a:pPr>
              <a:defRPr/>
            </a:pPr>
            <a:endParaRPr lang="en-US"/>
          </a:p>
        </p:txBody>
      </p:sp>
      <p:pic>
        <p:nvPicPr>
          <p:cNvPr id="24579" name="Picture 4"/>
          <p:cNvPicPr>
            <a:picLocks noChangeAspect="1" noChangeArrowheads="1"/>
          </p:cNvPicPr>
          <p:nvPr/>
        </p:nvPicPr>
        <p:blipFill>
          <a:blip r:embed="rId2"/>
          <a:srcRect l="31107" t="14561" r="31693" b="23416"/>
          <a:stretch>
            <a:fillRect/>
          </a:stretch>
        </p:blipFill>
        <p:spPr bwMode="auto">
          <a:xfrm>
            <a:off x="1835150" y="549275"/>
            <a:ext cx="5614988" cy="561657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1"/>
          <p:cNvSpPr>
            <a:spLocks noGrp="1"/>
          </p:cNvSpPr>
          <p:nvPr>
            <p:ph type="dt" sz="quarter" idx="10"/>
          </p:nvPr>
        </p:nvSpPr>
        <p:spPr/>
        <p:txBody>
          <a:bodyPr/>
          <a:lstStyle/>
          <a:p>
            <a:pPr>
              <a:defRPr/>
            </a:pPr>
            <a:endParaRPr lang="en-US"/>
          </a:p>
        </p:txBody>
      </p:sp>
      <p:pic>
        <p:nvPicPr>
          <p:cNvPr id="25603" name="Picture 4"/>
          <p:cNvPicPr>
            <a:picLocks noChangeAspect="1" noChangeArrowheads="1"/>
          </p:cNvPicPr>
          <p:nvPr/>
        </p:nvPicPr>
        <p:blipFill>
          <a:blip r:embed="rId2"/>
          <a:srcRect l="31107" t="38194" r="31693" b="20465"/>
          <a:stretch>
            <a:fillRect/>
          </a:stretch>
        </p:blipFill>
        <p:spPr bwMode="auto">
          <a:xfrm>
            <a:off x="1763713" y="908050"/>
            <a:ext cx="5545137" cy="5113338"/>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ar-EG" b="1" smtClean="0"/>
              <a:t>2- تصريح العمل البارد</a:t>
            </a:r>
            <a:endParaRPr lang="en-US" b="1" smtClean="0"/>
          </a:p>
        </p:txBody>
      </p:sp>
      <p:sp>
        <p:nvSpPr>
          <p:cNvPr id="26627" name="Rectangle 3"/>
          <p:cNvSpPr>
            <a:spLocks noGrp="1" noChangeArrowheads="1"/>
          </p:cNvSpPr>
          <p:nvPr>
            <p:ph idx="1"/>
          </p:nvPr>
        </p:nvSpPr>
        <p:spPr/>
        <p:txBody>
          <a:bodyPr/>
          <a:lstStyle/>
          <a:p>
            <a:pPr eaLnBrk="1" hangingPunct="1">
              <a:buFont typeface="Arial" pitchFamily="34" charset="0"/>
              <a:buChar char="•"/>
              <a:defRPr/>
            </a:pPr>
            <a:r>
              <a:rPr lang="ar-EG" b="1" dirty="0" smtClean="0">
                <a:cs typeface="+mj-cs"/>
              </a:rPr>
              <a:t>يميز باللون الابيض او الاصفر. يستخدم لتأمين العمليات التى لا ينتج عنها لهب مكشوف مثل:</a:t>
            </a:r>
            <a:br>
              <a:rPr lang="ar-EG" b="1" dirty="0" smtClean="0">
                <a:cs typeface="+mj-cs"/>
              </a:rPr>
            </a:br>
            <a:r>
              <a:rPr lang="ar-EG" b="1" dirty="0" smtClean="0">
                <a:cs typeface="+mj-cs"/>
              </a:rPr>
              <a:t>- اعمال الصيانة المختلفة بالأماكن الخطرة.</a:t>
            </a:r>
            <a:br>
              <a:rPr lang="ar-EG" b="1" dirty="0" smtClean="0">
                <a:cs typeface="+mj-cs"/>
              </a:rPr>
            </a:br>
            <a:r>
              <a:rPr lang="ar-EG" b="1" dirty="0" smtClean="0">
                <a:cs typeface="+mj-cs"/>
              </a:rPr>
              <a:t>- اعمال الفك و التركيب لمعدات الانتاج.</a:t>
            </a:r>
            <a:br>
              <a:rPr lang="ar-EG" b="1" dirty="0" smtClean="0">
                <a:cs typeface="+mj-cs"/>
              </a:rPr>
            </a:br>
            <a:r>
              <a:rPr lang="ar-EG" b="1" dirty="0" smtClean="0">
                <a:cs typeface="+mj-cs"/>
              </a:rPr>
              <a:t>- انشاء السقالات.</a:t>
            </a:r>
            <a:br>
              <a:rPr lang="ar-EG" b="1" dirty="0" smtClean="0">
                <a:cs typeface="+mj-cs"/>
              </a:rPr>
            </a:br>
            <a:endParaRPr lang="ar-EG" b="1" dirty="0" smtClean="0">
              <a:cs typeface="+mj-cs"/>
            </a:endParaRPr>
          </a:p>
          <a:p>
            <a:pPr eaLnBrk="1" hangingPunct="1">
              <a:buFont typeface="Arial" pitchFamily="34" charset="0"/>
              <a:buChar char="•"/>
              <a:defRPr/>
            </a:pPr>
            <a:r>
              <a:rPr lang="ar-EG" b="1" dirty="0" smtClean="0">
                <a:cs typeface="+mj-cs"/>
              </a:rPr>
              <a:t>بعض الشركات تخصص تصريح عمل بإنشاء السقالات.</a:t>
            </a:r>
            <a:endParaRPr lang="en-US" b="1" dirty="0" smtClean="0">
              <a:cs typeface="+mj-cs"/>
            </a:endParaRPr>
          </a:p>
        </p:txBody>
      </p:sp>
      <p:sp>
        <p:nvSpPr>
          <p:cNvPr id="62466"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1"/>
          <p:cNvSpPr>
            <a:spLocks noGrp="1"/>
          </p:cNvSpPr>
          <p:nvPr>
            <p:ph type="dt" sz="quarter" idx="10"/>
          </p:nvPr>
        </p:nvSpPr>
        <p:spPr/>
        <p:txBody>
          <a:bodyPr/>
          <a:lstStyle/>
          <a:p>
            <a:pPr>
              <a:defRPr/>
            </a:pPr>
            <a:endParaRPr lang="en-US"/>
          </a:p>
        </p:txBody>
      </p:sp>
      <p:pic>
        <p:nvPicPr>
          <p:cNvPr id="27651" name="Picture 4"/>
          <p:cNvPicPr>
            <a:picLocks noChangeAspect="1" noChangeArrowheads="1"/>
          </p:cNvPicPr>
          <p:nvPr/>
        </p:nvPicPr>
        <p:blipFill>
          <a:blip r:embed="rId2"/>
          <a:srcRect l="31302" t="12782" r="32071" b="13390"/>
          <a:stretch>
            <a:fillRect/>
          </a:stretch>
        </p:blipFill>
        <p:spPr bwMode="auto">
          <a:xfrm>
            <a:off x="1547813" y="0"/>
            <a:ext cx="5670550" cy="6858000"/>
          </a:xfrm>
          <a:prstGeom prst="rect">
            <a:avLst/>
          </a:prstGeom>
          <a:noFill/>
          <a:ln w="12700">
            <a:noFill/>
            <a:miter lim="800000"/>
            <a:headEnd type="none" w="sm" len="sm"/>
            <a:tailEnd type="none" w="sm" len="sm"/>
          </a:ln>
        </p:spPr>
      </p:pic>
      <p:sp>
        <p:nvSpPr>
          <p:cNvPr id="1029125" name="Rectangle 5"/>
          <p:cNvSpPr>
            <a:spLocks noChangeArrowheads="1"/>
          </p:cNvSpPr>
          <p:nvPr/>
        </p:nvSpPr>
        <p:spPr bwMode="auto">
          <a:xfrm>
            <a:off x="1547813" y="0"/>
            <a:ext cx="5688012" cy="3357563"/>
          </a:xfrm>
          <a:prstGeom prst="rect">
            <a:avLst/>
          </a:prstGeom>
          <a:noFill/>
          <a:ln w="28575">
            <a:solidFill>
              <a:srgbClr val="FF0000"/>
            </a:solidFill>
            <a:miter lim="800000"/>
            <a:headEnd type="none" w="sm" len="sm"/>
            <a:tailEnd type="none" w="sm" len="sm"/>
          </a:ln>
        </p:spPr>
        <p:txBody>
          <a:bodyPr wrap="none" anchor="ctr"/>
          <a:lstStyle/>
          <a:p>
            <a:endParaRPr lang="ar-EG">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3.06358E-6 L 0.00399 0.49619 " pathEditMode="relative" rAng="0" ptsTypes="AA">
                                      <p:cBhvr>
                                        <p:cTn id="6" dur="2000" fill="hold"/>
                                        <p:tgtEl>
                                          <p:spTgt spid="1029125"/>
                                        </p:tgtEl>
                                        <p:attrNameLst>
                                          <p:attrName>ppt_x</p:attrName>
                                          <p:attrName>ppt_y</p:attrName>
                                        </p:attrNameLst>
                                      </p:cBhvr>
                                      <p:rCtr x="2" y="2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1"/>
          <p:cNvSpPr>
            <a:spLocks noGrp="1"/>
          </p:cNvSpPr>
          <p:nvPr>
            <p:ph type="dt" sz="quarter" idx="10"/>
          </p:nvPr>
        </p:nvSpPr>
        <p:spPr/>
        <p:txBody>
          <a:bodyPr/>
          <a:lstStyle/>
          <a:p>
            <a:pPr>
              <a:defRPr/>
            </a:pPr>
            <a:endParaRPr lang="en-US"/>
          </a:p>
        </p:txBody>
      </p:sp>
      <p:pic>
        <p:nvPicPr>
          <p:cNvPr id="28675" name="Picture 4"/>
          <p:cNvPicPr>
            <a:picLocks noChangeAspect="1" noChangeArrowheads="1"/>
          </p:cNvPicPr>
          <p:nvPr/>
        </p:nvPicPr>
        <p:blipFill>
          <a:blip r:embed="rId2"/>
          <a:srcRect l="31471" t="34245" r="32138" b="31293"/>
          <a:stretch>
            <a:fillRect/>
          </a:stretch>
        </p:blipFill>
        <p:spPr bwMode="auto">
          <a:xfrm>
            <a:off x="1476375" y="1412875"/>
            <a:ext cx="5832475" cy="467995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1"/>
          <p:cNvSpPr>
            <a:spLocks noGrp="1"/>
          </p:cNvSpPr>
          <p:nvPr>
            <p:ph type="dt" sz="quarter" idx="10"/>
          </p:nvPr>
        </p:nvSpPr>
        <p:spPr/>
        <p:txBody>
          <a:bodyPr/>
          <a:lstStyle/>
          <a:p>
            <a:pPr>
              <a:defRPr/>
            </a:pPr>
            <a:endParaRPr lang="en-US"/>
          </a:p>
        </p:txBody>
      </p:sp>
      <p:pic>
        <p:nvPicPr>
          <p:cNvPr id="29699" name="Picture 4"/>
          <p:cNvPicPr>
            <a:picLocks noChangeAspect="1" noChangeArrowheads="1"/>
          </p:cNvPicPr>
          <p:nvPr/>
        </p:nvPicPr>
        <p:blipFill>
          <a:blip r:embed="rId2"/>
          <a:srcRect l="31693" t="17513" r="32278" b="15538"/>
          <a:stretch>
            <a:fillRect/>
          </a:stretch>
        </p:blipFill>
        <p:spPr bwMode="auto">
          <a:xfrm>
            <a:off x="1547813" y="404813"/>
            <a:ext cx="5530850" cy="616585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1"/>
          <p:cNvSpPr>
            <a:spLocks noGrp="1"/>
          </p:cNvSpPr>
          <p:nvPr>
            <p:ph type="dt" sz="quarter" idx="10"/>
          </p:nvPr>
        </p:nvSpPr>
        <p:spPr/>
        <p:txBody>
          <a:bodyPr/>
          <a:lstStyle/>
          <a:p>
            <a:pPr>
              <a:defRPr/>
            </a:pPr>
            <a:endParaRPr lang="en-US"/>
          </a:p>
        </p:txBody>
      </p:sp>
      <p:pic>
        <p:nvPicPr>
          <p:cNvPr id="30723" name="Picture 4"/>
          <p:cNvPicPr>
            <a:picLocks noChangeAspect="1" noChangeArrowheads="1"/>
          </p:cNvPicPr>
          <p:nvPr/>
        </p:nvPicPr>
        <p:blipFill>
          <a:blip r:embed="rId2"/>
          <a:srcRect l="50652" t="12386" r="4716" b="6250"/>
          <a:stretch>
            <a:fillRect/>
          </a:stretch>
        </p:blipFill>
        <p:spPr bwMode="auto">
          <a:xfrm>
            <a:off x="2627313" y="115888"/>
            <a:ext cx="4897437" cy="6696075"/>
          </a:xfrm>
          <a:prstGeom prst="rect">
            <a:avLst/>
          </a:prstGeom>
          <a:noFill/>
          <a:ln w="12700">
            <a:noFill/>
            <a:miter lim="800000"/>
            <a:headEnd type="none" w="sm" len="sm"/>
            <a:tailEnd type="none" w="sm" len="sm"/>
          </a:ln>
        </p:spPr>
      </p:pic>
      <p:sp>
        <p:nvSpPr>
          <p:cNvPr id="1171461" name="Text Box 5"/>
          <p:cNvSpPr txBox="1">
            <a:spLocks noChangeArrowheads="1"/>
          </p:cNvSpPr>
          <p:nvPr/>
        </p:nvSpPr>
        <p:spPr bwMode="auto">
          <a:xfrm>
            <a:off x="179388" y="908050"/>
            <a:ext cx="2555875" cy="1555750"/>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ar-EG" sz="4800">
                <a:solidFill>
                  <a:srgbClr val="FF9900"/>
                </a:solidFill>
                <a:effectLst>
                  <a:outerShdw blurRad="38100" dist="38100" dir="2700000" algn="tl">
                    <a:srgbClr val="C0C0C0"/>
                  </a:outerShdw>
                </a:effectLst>
              </a:rPr>
              <a:t> </a:t>
            </a:r>
            <a:r>
              <a:rPr lang="ar-EG" sz="4800">
                <a:effectLst>
                  <a:outerShdw blurRad="38100" dist="38100" dir="2700000" algn="tl">
                    <a:srgbClr val="C0C0C0"/>
                  </a:outerShdw>
                </a:effectLst>
              </a:rPr>
              <a:t>3- تصريح حفر</a:t>
            </a:r>
            <a:endParaRPr lang="en-US" sz="48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ar-EG" smtClean="0"/>
              <a:t>4</a:t>
            </a:r>
            <a:r>
              <a:rPr lang="ar-EG" b="1" smtClean="0"/>
              <a:t>- تصريح عمل الاماكن المحصورة </a:t>
            </a:r>
            <a:endParaRPr lang="en-US" b="1" smtClean="0"/>
          </a:p>
        </p:txBody>
      </p:sp>
      <p:sp>
        <p:nvSpPr>
          <p:cNvPr id="31747" name="Rectangle 3"/>
          <p:cNvSpPr>
            <a:spLocks noGrp="1" noChangeArrowheads="1"/>
          </p:cNvSpPr>
          <p:nvPr>
            <p:ph idx="1"/>
          </p:nvPr>
        </p:nvSpPr>
        <p:spPr/>
        <p:txBody>
          <a:bodyPr/>
          <a:lstStyle/>
          <a:p>
            <a:pPr eaLnBrk="1" hangingPunct="1">
              <a:buFont typeface="Arial" pitchFamily="34" charset="0"/>
              <a:buChar char="•"/>
              <a:defRPr/>
            </a:pPr>
            <a:r>
              <a:rPr lang="ar-EG" b="1" dirty="0" smtClean="0">
                <a:cs typeface="+mj-cs"/>
              </a:rPr>
              <a:t>يميز باللون الاخضر او الازرق. يخصص للاعمال التى تتم داخل الاماكن المحصورة.(الاماكن الغير مصممة لأداء العمل بداخلها)</a:t>
            </a:r>
          </a:p>
          <a:p>
            <a:pPr eaLnBrk="1" hangingPunct="1">
              <a:buFont typeface="Arial" pitchFamily="34" charset="0"/>
              <a:buChar char="•"/>
              <a:defRPr/>
            </a:pPr>
            <a:r>
              <a:rPr lang="ar-EG" b="1" dirty="0" smtClean="0">
                <a:cs typeface="+mj-cs"/>
              </a:rPr>
              <a:t>يشترط عمل قياسات لجو العمل قبل وأثناء العمل.</a:t>
            </a:r>
          </a:p>
          <a:p>
            <a:pPr eaLnBrk="1" hangingPunct="1">
              <a:buFont typeface="Arial" pitchFamily="34" charset="0"/>
              <a:buChar char="•"/>
              <a:defRPr/>
            </a:pPr>
            <a:r>
              <a:rPr lang="ar-EG" b="1" dirty="0" smtClean="0">
                <a:cs typeface="+mj-cs"/>
              </a:rPr>
              <a:t>يلغى التصريح عند تغيير وردية العمل.</a:t>
            </a:r>
          </a:p>
          <a:p>
            <a:pPr eaLnBrk="1" hangingPunct="1">
              <a:buFont typeface="Arial" pitchFamily="34" charset="0"/>
              <a:buChar char="•"/>
              <a:defRPr/>
            </a:pPr>
            <a:r>
              <a:rPr lang="ar-EG" b="1" dirty="0" smtClean="0">
                <a:cs typeface="+mj-cs"/>
              </a:rPr>
              <a:t>يتم تسجيل زمن الدخول والخروج لكل فرد.  </a:t>
            </a:r>
            <a:endParaRPr lang="en-US" b="1" dirty="0" smtClean="0">
              <a:cs typeface="+mj-cs"/>
            </a:endParaRPr>
          </a:p>
        </p:txBody>
      </p:sp>
      <p:sp>
        <p:nvSpPr>
          <p:cNvPr id="67586"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1"/>
          <p:cNvSpPr>
            <a:spLocks noGrp="1"/>
          </p:cNvSpPr>
          <p:nvPr>
            <p:ph type="dt" sz="quarter" idx="10"/>
          </p:nvPr>
        </p:nvSpPr>
        <p:spPr/>
        <p:txBody>
          <a:bodyPr/>
          <a:lstStyle/>
          <a:p>
            <a:pPr>
              <a:defRPr/>
            </a:pPr>
            <a:endParaRPr lang="en-US"/>
          </a:p>
        </p:txBody>
      </p:sp>
      <p:pic>
        <p:nvPicPr>
          <p:cNvPr id="32771" name="Picture 5"/>
          <p:cNvPicPr>
            <a:picLocks noChangeAspect="1" noChangeArrowheads="1"/>
          </p:cNvPicPr>
          <p:nvPr/>
        </p:nvPicPr>
        <p:blipFill>
          <a:blip r:embed="rId2"/>
          <a:srcRect l="31107" t="9636" r="31693" b="18489"/>
          <a:stretch>
            <a:fillRect/>
          </a:stretch>
        </p:blipFill>
        <p:spPr bwMode="auto">
          <a:xfrm>
            <a:off x="1692275" y="0"/>
            <a:ext cx="5916613" cy="6858000"/>
          </a:xfrm>
          <a:prstGeom prst="rect">
            <a:avLst/>
          </a:prstGeom>
          <a:noFill/>
          <a:ln w="12700">
            <a:noFill/>
            <a:miter lim="800000"/>
            <a:headEnd type="none" w="sm" len="sm"/>
            <a:tailEnd type="none" w="sm" len="sm"/>
          </a:ln>
        </p:spPr>
      </p:pic>
      <p:sp>
        <p:nvSpPr>
          <p:cNvPr id="995334" name="Rectangle 6"/>
          <p:cNvSpPr>
            <a:spLocks noChangeArrowheads="1"/>
          </p:cNvSpPr>
          <p:nvPr/>
        </p:nvSpPr>
        <p:spPr bwMode="auto">
          <a:xfrm>
            <a:off x="1763713" y="0"/>
            <a:ext cx="5688012" cy="3357563"/>
          </a:xfrm>
          <a:prstGeom prst="rect">
            <a:avLst/>
          </a:prstGeom>
          <a:noFill/>
          <a:ln w="28575">
            <a:solidFill>
              <a:srgbClr val="FF0000"/>
            </a:solidFill>
            <a:miter lim="800000"/>
            <a:headEnd type="none" w="sm" len="sm"/>
            <a:tailEnd type="none" w="sm" len="sm"/>
          </a:ln>
        </p:spPr>
        <p:txBody>
          <a:bodyPr wrap="none" anchor="ctr"/>
          <a:lstStyle/>
          <a:p>
            <a:endParaRPr lang="ar-EG">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3.06358E-6 L 0.00399 0.49619 " pathEditMode="relative" rAng="0" ptsTypes="AA">
                                      <p:cBhvr>
                                        <p:cTn id="6" dur="2000" fill="hold"/>
                                        <p:tgtEl>
                                          <p:spTgt spid="995334"/>
                                        </p:tgtEl>
                                        <p:attrNameLst>
                                          <p:attrName>ppt_x</p:attrName>
                                          <p:attrName>ppt_y</p:attrName>
                                        </p:attrNameLst>
                                      </p:cBhvr>
                                      <p:rCtr x="2" y="2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txBody>
          <a:bodyPr/>
          <a:lstStyle/>
          <a:p>
            <a:pPr algn="ctr" rtl="1">
              <a:defRPr/>
            </a:pPr>
            <a:r>
              <a:rPr lang="ar-EG" sz="4000" b="1" dirty="0">
                <a:solidFill>
                  <a:srgbClr val="AF0D0D"/>
                </a:solidFill>
                <a:effectLst>
                  <a:outerShdw blurRad="38100" dist="38100" dir="2700000" algn="tl">
                    <a:srgbClr val="000000">
                      <a:alpha val="43137"/>
                    </a:srgbClr>
                  </a:outerShdw>
                </a:effectLst>
                <a:latin typeface="+mj-lt"/>
                <a:ea typeface="+mj-ea"/>
              </a:rPr>
              <a:t>نظم تصاريح العمل</a:t>
            </a:r>
            <a:r>
              <a:rPr lang="ar-EG" sz="4000" b="1" dirty="0">
                <a:effectLst>
                  <a:outerShdw blurRad="38100" dist="38100" dir="2700000" algn="tl">
                    <a:srgbClr val="000000">
                      <a:alpha val="43137"/>
                    </a:srgbClr>
                  </a:outerShdw>
                </a:effectLst>
                <a:latin typeface="+mj-lt"/>
                <a:ea typeface="+mj-ea"/>
                <a:cs typeface="+mj-cs"/>
              </a:rPr>
              <a:t> </a:t>
            </a:r>
            <a:r>
              <a:rPr lang="ar-EG" sz="4000" b="1" dirty="0">
                <a:effectLst>
                  <a:outerShdw blurRad="38100" dist="38100" dir="2700000" algn="tl">
                    <a:srgbClr val="000000">
                      <a:alpha val="43137"/>
                    </a:srgbClr>
                  </a:outerShdw>
                </a:effectLst>
                <a:latin typeface="+mj-lt"/>
                <a:ea typeface="+mj-ea"/>
              </a:rPr>
              <a:t/>
            </a:r>
            <a:br>
              <a:rPr lang="ar-EG" sz="4000" b="1" dirty="0">
                <a:effectLst>
                  <a:outerShdw blurRad="38100" dist="38100" dir="2700000" algn="tl">
                    <a:srgbClr val="000000">
                      <a:alpha val="43137"/>
                    </a:srgbClr>
                  </a:outerShdw>
                </a:effectLst>
                <a:latin typeface="+mj-lt"/>
                <a:ea typeface="+mj-ea"/>
              </a:rPr>
            </a:br>
            <a:r>
              <a:rPr lang="ar-SA" altLang="zh-CN" sz="4000" b="1" dirty="0">
                <a:effectLst>
                  <a:outerShdw blurRad="38100" dist="38100" dir="2700000" algn="tl">
                    <a:srgbClr val="000000">
                      <a:alpha val="43137"/>
                    </a:srgbClr>
                  </a:outerShdw>
                </a:effectLst>
                <a:latin typeface="+mj-lt"/>
                <a:ea typeface="+mj-ea"/>
                <a:cs typeface="+mj-cs"/>
              </a:rPr>
              <a:t>الغرض</a:t>
            </a:r>
            <a:r>
              <a:rPr lang="ar-SA" altLang="zh-CN" sz="2800" b="1" dirty="0">
                <a:effectLst>
                  <a:outerShdw blurRad="38100" dist="38100" dir="2700000" algn="tl">
                    <a:srgbClr val="000000">
                      <a:alpha val="43137"/>
                    </a:srgbClr>
                  </a:outerShdw>
                </a:effectLst>
                <a:latin typeface="+mj-lt"/>
                <a:ea typeface="+mj-ea"/>
                <a:cs typeface="+mj-cs"/>
              </a:rPr>
              <a:t> </a:t>
            </a:r>
            <a:endParaRPr lang="en-US" sz="2800" b="1" dirty="0">
              <a:effectLst>
                <a:outerShdw blurRad="38100" dist="38100" dir="2700000" algn="tl">
                  <a:srgbClr val="000000">
                    <a:alpha val="43137"/>
                  </a:srgbClr>
                </a:outerShdw>
              </a:effectLst>
              <a:latin typeface="+mj-lt"/>
              <a:ea typeface="SimSun" pitchFamily="2" charset="-122"/>
              <a:cs typeface="Times New Roman" pitchFamily="18" charset="0"/>
            </a:endParaRPr>
          </a:p>
        </p:txBody>
      </p:sp>
      <p:sp>
        <p:nvSpPr>
          <p:cNvPr id="5" name="Rectangle 3"/>
          <p:cNvSpPr txBox="1">
            <a:spLocks noChangeArrowheads="1"/>
          </p:cNvSpPr>
          <p:nvPr/>
        </p:nvSpPr>
        <p:spPr>
          <a:xfrm>
            <a:off x="457200" y="1600200"/>
            <a:ext cx="8229600" cy="4525963"/>
          </a:xfrm>
          <a:prstGeom prst="rect">
            <a:avLst/>
          </a:prstGeom>
        </p:spPr>
        <p:txBody>
          <a:bodyPr/>
          <a:lstStyle/>
          <a:p>
            <a:pPr marL="342900" indent="-342900" algn="r" rtl="1">
              <a:lnSpc>
                <a:spcPct val="90000"/>
              </a:lnSpc>
              <a:spcBef>
                <a:spcPct val="20000"/>
              </a:spcBef>
              <a:buFont typeface="Arial" charset="0"/>
              <a:buChar char="•"/>
              <a:defRPr/>
            </a:pPr>
            <a:r>
              <a:rPr lang="ar-SA" altLang="zh-CN" sz="2400" b="1">
                <a:latin typeface="+mn-lt"/>
                <a:cs typeface="+mn-cs"/>
              </a:rPr>
              <a:t>السيطرة على كافة الأعمال الخطرة التى قد تشكل خطورة على الأفراد ـ المنشآت ـ المعدات ـ الإنتاج ـ البيئة .</a:t>
            </a:r>
          </a:p>
          <a:p>
            <a:pPr marL="342900" indent="-342900" algn="r" rtl="1">
              <a:lnSpc>
                <a:spcPct val="90000"/>
              </a:lnSpc>
              <a:spcBef>
                <a:spcPct val="20000"/>
              </a:spcBef>
              <a:buFont typeface="Arial" charset="0"/>
              <a:buChar char="•"/>
              <a:defRPr/>
            </a:pPr>
            <a:r>
              <a:rPr lang="ar-SA" altLang="zh-CN" sz="2400" b="1">
                <a:latin typeface="+mn-lt"/>
                <a:cs typeface="+mn-cs"/>
              </a:rPr>
              <a:t>تقييد العمل بالمناطق الخطرة / المحظورة لضمان توافر شروط أداء العمل بصورة مأمونة .</a:t>
            </a:r>
          </a:p>
          <a:p>
            <a:pPr marL="342900" indent="-342900" algn="r" rtl="1">
              <a:lnSpc>
                <a:spcPct val="90000"/>
              </a:lnSpc>
              <a:spcBef>
                <a:spcPct val="20000"/>
              </a:spcBef>
              <a:buFont typeface="Arial" charset="0"/>
              <a:buChar char="•"/>
              <a:defRPr/>
            </a:pPr>
            <a:r>
              <a:rPr lang="ar-SA" altLang="zh-CN" sz="2400" b="1">
                <a:latin typeface="+mn-lt"/>
                <a:cs typeface="+mn-cs"/>
              </a:rPr>
              <a:t>تحديد من له سلطة السماح بالبدء فى ال</a:t>
            </a:r>
            <a:r>
              <a:rPr lang="ar-EG" altLang="zh-CN" sz="2400" b="1">
                <a:latin typeface="+mn-lt"/>
                <a:cs typeface="+mn-cs"/>
              </a:rPr>
              <a:t>عمل</a:t>
            </a:r>
            <a:r>
              <a:rPr lang="ar-SA" altLang="zh-CN" sz="2400" b="1">
                <a:latin typeface="+mn-lt"/>
                <a:cs typeface="+mn-cs"/>
              </a:rPr>
              <a:t> </a:t>
            </a:r>
            <a:r>
              <a:rPr lang="ar-EG" altLang="zh-CN" sz="2400" b="1">
                <a:latin typeface="+mn-lt"/>
                <a:cs typeface="+mn-cs"/>
              </a:rPr>
              <a:t>مع ضمان معرفته التامة بالأعمال المراد تنفيذها</a:t>
            </a:r>
            <a:r>
              <a:rPr lang="ar-SA" altLang="zh-CN" sz="2400" b="1">
                <a:latin typeface="+mn-lt"/>
                <a:cs typeface="+mn-cs"/>
              </a:rPr>
              <a:t>.</a:t>
            </a:r>
          </a:p>
          <a:p>
            <a:pPr marL="342900" indent="-342900" algn="r" rtl="1">
              <a:lnSpc>
                <a:spcPct val="90000"/>
              </a:lnSpc>
              <a:spcBef>
                <a:spcPct val="20000"/>
              </a:spcBef>
              <a:buFont typeface="Arial" charset="0"/>
              <a:buChar char="•"/>
              <a:defRPr/>
            </a:pPr>
            <a:r>
              <a:rPr lang="ar-SA" altLang="zh-CN" sz="2400" b="1">
                <a:latin typeface="+mn-lt"/>
                <a:cs typeface="+mn-cs"/>
              </a:rPr>
              <a:t>إيضاح الأخطار الكامنة </a:t>
            </a:r>
            <a:r>
              <a:rPr lang="ar-EG" altLang="zh-CN" sz="2400" b="1">
                <a:latin typeface="+mn-lt"/>
                <a:cs typeface="+mn-cs"/>
              </a:rPr>
              <a:t>و</a:t>
            </a:r>
            <a:r>
              <a:rPr lang="ar-SA" altLang="zh-CN" sz="2400" b="1">
                <a:latin typeface="+mn-lt"/>
                <a:cs typeface="+mn-cs"/>
              </a:rPr>
              <a:t>ال</a:t>
            </a:r>
            <a:r>
              <a:rPr lang="ar-EG" altLang="zh-CN" sz="2400" b="1">
                <a:latin typeface="+mn-lt"/>
                <a:cs typeface="+mn-cs"/>
              </a:rPr>
              <a:t>أ</a:t>
            </a:r>
            <a:r>
              <a:rPr lang="ar-SA" altLang="zh-CN" sz="2400" b="1">
                <a:latin typeface="+mn-lt"/>
                <a:cs typeface="+mn-cs"/>
              </a:rPr>
              <a:t>حتياطات اللازمة </a:t>
            </a:r>
            <a:r>
              <a:rPr lang="ar-EG" altLang="zh-CN" sz="2400" b="1">
                <a:latin typeface="+mn-lt"/>
                <a:cs typeface="+mn-cs"/>
              </a:rPr>
              <a:t>و</a:t>
            </a:r>
            <a:r>
              <a:rPr lang="ar-SA" altLang="zh-CN" sz="2400" b="1">
                <a:latin typeface="+mn-lt"/>
                <a:cs typeface="+mn-cs"/>
              </a:rPr>
              <a:t>معدات الوقاية المطلوبة .</a:t>
            </a:r>
          </a:p>
          <a:p>
            <a:pPr marL="342900" indent="-342900" algn="r" rtl="1">
              <a:lnSpc>
                <a:spcPct val="90000"/>
              </a:lnSpc>
              <a:spcBef>
                <a:spcPct val="20000"/>
              </a:spcBef>
              <a:buFont typeface="Arial" charset="0"/>
              <a:buChar char="•"/>
              <a:defRPr/>
            </a:pPr>
            <a:r>
              <a:rPr lang="ar-SA" altLang="zh-CN" sz="2400" b="1">
                <a:latin typeface="+mn-lt"/>
                <a:cs typeface="+mn-cs"/>
              </a:rPr>
              <a:t>التفتيش على موقع العمل للتأكد من بدء وإتمام الأعمال المطلوبة بصورة آمنة .</a:t>
            </a:r>
          </a:p>
          <a:p>
            <a:pPr marL="342900" indent="-342900" algn="r" rtl="1">
              <a:lnSpc>
                <a:spcPct val="90000"/>
              </a:lnSpc>
              <a:spcBef>
                <a:spcPct val="20000"/>
              </a:spcBef>
              <a:buFont typeface="Arial" charset="0"/>
              <a:buChar char="•"/>
              <a:defRPr/>
            </a:pPr>
            <a:r>
              <a:rPr lang="ar-SA" altLang="zh-CN" sz="2400" b="1">
                <a:latin typeface="+mn-lt"/>
                <a:cs typeface="+mn-cs"/>
              </a:rPr>
              <a:t>التأكد من تسلم وإعادة الوحدة / الموقع / المعدات إلى حالتها الأصلية وذلك بصورة رسمية ومحدّدة .</a:t>
            </a:r>
            <a:endParaRPr lang="en-US" sz="2400" b="1">
              <a:latin typeface="+mn-lt"/>
              <a:ea typeface="SimSun" pitchFamily="2" charset="-122"/>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1"/>
          <p:cNvSpPr>
            <a:spLocks noGrp="1"/>
          </p:cNvSpPr>
          <p:nvPr>
            <p:ph type="dt" sz="quarter" idx="10"/>
          </p:nvPr>
        </p:nvSpPr>
        <p:spPr/>
        <p:txBody>
          <a:bodyPr/>
          <a:lstStyle/>
          <a:p>
            <a:pPr>
              <a:defRPr/>
            </a:pPr>
            <a:endParaRPr lang="en-US"/>
          </a:p>
        </p:txBody>
      </p:sp>
      <p:pic>
        <p:nvPicPr>
          <p:cNvPr id="33795" name="Picture 5"/>
          <p:cNvPicPr>
            <a:picLocks noChangeAspect="1" noChangeArrowheads="1"/>
          </p:cNvPicPr>
          <p:nvPr/>
        </p:nvPicPr>
        <p:blipFill>
          <a:blip r:embed="rId2"/>
          <a:srcRect l="26965" t="21463" r="27553" b="38879"/>
          <a:stretch>
            <a:fillRect/>
          </a:stretch>
        </p:blipFill>
        <p:spPr bwMode="auto">
          <a:xfrm>
            <a:off x="1403350" y="404813"/>
            <a:ext cx="6192838" cy="583247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1"/>
          <p:cNvSpPr>
            <a:spLocks noGrp="1"/>
          </p:cNvSpPr>
          <p:nvPr>
            <p:ph type="dt" sz="quarter" idx="10"/>
          </p:nvPr>
        </p:nvSpPr>
        <p:spPr/>
        <p:txBody>
          <a:bodyPr/>
          <a:lstStyle/>
          <a:p>
            <a:pPr>
              <a:defRPr/>
            </a:pPr>
            <a:endParaRPr lang="en-US"/>
          </a:p>
        </p:txBody>
      </p:sp>
      <p:pic>
        <p:nvPicPr>
          <p:cNvPr id="34819" name="Picture 2"/>
          <p:cNvPicPr>
            <a:picLocks noChangeAspect="1" noChangeArrowheads="1"/>
          </p:cNvPicPr>
          <p:nvPr/>
        </p:nvPicPr>
        <p:blipFill>
          <a:blip r:embed="rId2"/>
          <a:srcRect l="31693" t="14561" r="30508" b="11610"/>
          <a:stretch>
            <a:fillRect/>
          </a:stretch>
        </p:blipFill>
        <p:spPr bwMode="auto">
          <a:xfrm>
            <a:off x="1835150" y="188913"/>
            <a:ext cx="5507038" cy="6453187"/>
          </a:xfrm>
          <a:prstGeom prst="rect">
            <a:avLst/>
          </a:prstGeom>
          <a:noFill/>
          <a:ln w="12700">
            <a:noFill/>
            <a:miter lim="800000"/>
            <a:headEnd type="none" w="sm" len="sm"/>
            <a:tailEnd type="none" w="sm" len="sm"/>
          </a:ln>
        </p:spPr>
      </p:pic>
      <p:sp>
        <p:nvSpPr>
          <p:cNvPr id="1035267" name="Rectangle 3"/>
          <p:cNvSpPr>
            <a:spLocks noChangeArrowheads="1"/>
          </p:cNvSpPr>
          <p:nvPr/>
        </p:nvSpPr>
        <p:spPr bwMode="auto">
          <a:xfrm>
            <a:off x="1763713" y="0"/>
            <a:ext cx="5688012" cy="3357563"/>
          </a:xfrm>
          <a:prstGeom prst="rect">
            <a:avLst/>
          </a:prstGeom>
          <a:noFill/>
          <a:ln w="28575">
            <a:solidFill>
              <a:srgbClr val="FF0000"/>
            </a:solidFill>
            <a:miter lim="800000"/>
            <a:headEnd type="none" w="sm" len="sm"/>
            <a:tailEnd type="none" w="sm" len="sm"/>
          </a:ln>
        </p:spPr>
        <p:txBody>
          <a:bodyPr wrap="none" anchor="ctr"/>
          <a:lstStyle/>
          <a:p>
            <a:endParaRPr lang="ar-EG">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3.06358E-6 L 0.00399 0.49619 " pathEditMode="relative" rAng="0" ptsTypes="AA">
                                      <p:cBhvr>
                                        <p:cTn id="6" dur="2000" fill="hold"/>
                                        <p:tgtEl>
                                          <p:spTgt spid="1035267"/>
                                        </p:tgtEl>
                                        <p:attrNameLst>
                                          <p:attrName>ppt_x</p:attrName>
                                          <p:attrName>ppt_y</p:attrName>
                                        </p:attrNameLst>
                                      </p:cBhvr>
                                      <p:rCtr x="2" y="2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6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ar-EG" b="1" smtClean="0"/>
              <a:t>5- تصريح عمل استخدام المواد المشعة:</a:t>
            </a:r>
            <a:endParaRPr lang="en-US" b="1" smtClean="0"/>
          </a:p>
        </p:txBody>
      </p:sp>
      <p:sp>
        <p:nvSpPr>
          <p:cNvPr id="35843" name="Rectangle 3"/>
          <p:cNvSpPr>
            <a:spLocks noGrp="1" noChangeArrowheads="1"/>
          </p:cNvSpPr>
          <p:nvPr>
            <p:ph idx="1"/>
          </p:nvPr>
        </p:nvSpPr>
        <p:spPr/>
        <p:txBody>
          <a:bodyPr/>
          <a:lstStyle/>
          <a:p>
            <a:pPr eaLnBrk="1" hangingPunct="1">
              <a:lnSpc>
                <a:spcPct val="80000"/>
              </a:lnSpc>
              <a:buFont typeface="Wingdings" pitchFamily="2" charset="2"/>
              <a:buNone/>
              <a:defRPr/>
            </a:pPr>
            <a:r>
              <a:rPr lang="ar-EG" sz="2400" dirty="0" smtClean="0"/>
              <a:t> </a:t>
            </a:r>
            <a:r>
              <a:rPr lang="ar-EG" b="1" u="sng" dirty="0" smtClean="0">
                <a:cs typeface="+mj-cs"/>
              </a:rPr>
              <a:t>اشتراطات عامة:</a:t>
            </a:r>
          </a:p>
          <a:p>
            <a:pPr eaLnBrk="1" hangingPunct="1">
              <a:lnSpc>
                <a:spcPct val="80000"/>
              </a:lnSpc>
              <a:buFont typeface="Wingdings" pitchFamily="2" charset="2"/>
              <a:buNone/>
              <a:defRPr/>
            </a:pPr>
            <a:r>
              <a:rPr lang="ar-EG" sz="2400" dirty="0" smtClean="0">
                <a:cs typeface="+mj-cs"/>
              </a:rPr>
              <a:t>1- </a:t>
            </a:r>
            <a:r>
              <a:rPr lang="ar-EG" sz="2400" b="1" dirty="0" smtClean="0">
                <a:cs typeface="+mj-cs"/>
              </a:rPr>
              <a:t>ضرورة التأكد من ان المصدر المشع مسجل بالجهات الرسمية وان نقلة الى موقع العمل قد تم طبقاً للقوانين المحددة لذلك. (الحصول على صورة من الافراج الجمركى للعنصر المشع)</a:t>
            </a:r>
          </a:p>
          <a:p>
            <a:pPr eaLnBrk="1" hangingPunct="1">
              <a:lnSpc>
                <a:spcPct val="80000"/>
              </a:lnSpc>
              <a:buFont typeface="Wingdings" pitchFamily="2" charset="2"/>
              <a:buNone/>
              <a:defRPr/>
            </a:pPr>
            <a:r>
              <a:rPr lang="ar-EG" sz="2400" b="1" dirty="0" smtClean="0">
                <a:cs typeface="+mj-cs"/>
              </a:rPr>
              <a:t>2- ان القائمين بالعمل لديهم التصريح الخاص بمزاولة العمل بالمصادر المشعة.(الحصول على صورة من الشهادات الدالة على ذلك)</a:t>
            </a:r>
          </a:p>
          <a:p>
            <a:pPr eaLnBrk="1" hangingPunct="1">
              <a:lnSpc>
                <a:spcPct val="80000"/>
              </a:lnSpc>
              <a:buFont typeface="Wingdings" pitchFamily="2" charset="2"/>
              <a:buNone/>
              <a:defRPr/>
            </a:pPr>
            <a:r>
              <a:rPr lang="ar-EG" sz="2400" b="1" dirty="0" smtClean="0">
                <a:cs typeface="+mj-cs"/>
              </a:rPr>
              <a:t>3- وجود اخصائى اشعاع للأشراف على العمل تحت مسئوليته الكاملة.</a:t>
            </a:r>
          </a:p>
          <a:p>
            <a:pPr eaLnBrk="1" hangingPunct="1">
              <a:lnSpc>
                <a:spcPct val="80000"/>
              </a:lnSpc>
              <a:buFont typeface="Wingdings" pitchFamily="2" charset="2"/>
              <a:buNone/>
              <a:defRPr/>
            </a:pPr>
            <a:r>
              <a:rPr lang="ar-EG" sz="2400" b="1" dirty="0" smtClean="0">
                <a:cs typeface="+mj-cs"/>
              </a:rPr>
              <a:t>4- الحصول على صورة من جدول نشاط العنصر.</a:t>
            </a:r>
          </a:p>
          <a:p>
            <a:pPr eaLnBrk="1" hangingPunct="1">
              <a:lnSpc>
                <a:spcPct val="80000"/>
              </a:lnSpc>
              <a:buFont typeface="Wingdings" pitchFamily="2" charset="2"/>
              <a:buNone/>
              <a:defRPr/>
            </a:pPr>
            <a:r>
              <a:rPr lang="ar-EG" sz="2400" b="1" dirty="0" smtClean="0">
                <a:cs typeface="+mj-cs"/>
              </a:rPr>
              <a:t>5- التأكد من تخزين العنصر المشع فى المقبرة الخاصة المحكمة بالإقفال وان المفاتيح الخاصة بها قد تم التحفظ عليها عند جهة الاختصاص طوال فترة عدم استخدامه.</a:t>
            </a:r>
          </a:p>
          <a:p>
            <a:pPr eaLnBrk="1" hangingPunct="1">
              <a:lnSpc>
                <a:spcPct val="80000"/>
              </a:lnSpc>
              <a:buFont typeface="Wingdings" pitchFamily="2" charset="2"/>
              <a:buNone/>
              <a:defRPr/>
            </a:pPr>
            <a:r>
              <a:rPr lang="ar-EG" sz="2400" b="1" dirty="0" smtClean="0">
                <a:cs typeface="+mj-cs"/>
              </a:rPr>
              <a:t>6- مراجعة خطة طوارئ الاشعاع المعتمدة من خبير الوقاية قبل العمل. </a:t>
            </a:r>
            <a:endParaRPr lang="en-US" sz="2400" b="1" dirty="0" smtClean="0">
              <a:cs typeface="+mj-cs"/>
            </a:endParaRPr>
          </a:p>
        </p:txBody>
      </p:sp>
      <p:sp>
        <p:nvSpPr>
          <p:cNvPr id="71682" name="Date Placeholder 3"/>
          <p:cNvSpPr>
            <a:spLocks noGrp="1"/>
          </p:cNvSpPr>
          <p:nvPr>
            <p:ph type="dt" sz="quarter" idx="10"/>
          </p:nvPr>
        </p:nvSpPr>
        <p:spPr/>
        <p:txBody>
          <a:bodyPr/>
          <a:lstStyle/>
          <a:p>
            <a:pPr>
              <a:defRPr/>
            </a:pPr>
            <a:endParaRPr lang="en-US"/>
          </a:p>
        </p:txBody>
      </p:sp>
      <p:pic>
        <p:nvPicPr>
          <p:cNvPr id="35845" name="Picture 4" descr="CA9VU1RV"/>
          <p:cNvPicPr>
            <a:picLocks noChangeAspect="1" noChangeArrowheads="1"/>
          </p:cNvPicPr>
          <p:nvPr/>
        </p:nvPicPr>
        <p:blipFill>
          <a:blip r:embed="rId2"/>
          <a:srcRect/>
          <a:stretch>
            <a:fillRect/>
          </a:stretch>
        </p:blipFill>
        <p:spPr bwMode="auto">
          <a:xfrm>
            <a:off x="685800" y="1066800"/>
            <a:ext cx="962025"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ar-EG" b="1" smtClean="0"/>
              <a:t>تابع تصريح عمل استخدام المواد المشعة:</a:t>
            </a:r>
            <a:endParaRPr lang="en-US" b="1" smtClean="0"/>
          </a:p>
        </p:txBody>
      </p:sp>
      <p:sp>
        <p:nvSpPr>
          <p:cNvPr id="37892" name="Rectangle 3"/>
          <p:cNvSpPr>
            <a:spLocks noGrp="1" noChangeArrowheads="1"/>
          </p:cNvSpPr>
          <p:nvPr>
            <p:ph idx="1"/>
          </p:nvPr>
        </p:nvSpPr>
        <p:spPr/>
        <p:txBody>
          <a:bodyPr rtlCol="1">
            <a:normAutofit fontScale="92500" lnSpcReduction="10000"/>
          </a:bodyPr>
          <a:lstStyle/>
          <a:p>
            <a:pPr marL="533400" indent="-533400" eaLnBrk="1" fontAlgn="auto" hangingPunct="1">
              <a:spcAft>
                <a:spcPts val="0"/>
              </a:spcAft>
              <a:buFont typeface="Arial" pitchFamily="34" charset="0"/>
              <a:buChar char="•"/>
              <a:defRPr/>
            </a:pPr>
            <a:r>
              <a:rPr lang="ar-EG" b="1" dirty="0" smtClean="0">
                <a:cs typeface="+mj-cs"/>
              </a:rPr>
              <a:t>يشمل تصريح العمل الخاص باستخدام المصادر المشعة بالإضافة الى الاشتراطات العامة الأخرى على البيانات الآتية:</a:t>
            </a:r>
          </a:p>
          <a:p>
            <a:pPr marL="533400" indent="-533400" eaLnBrk="1" fontAlgn="auto" hangingPunct="1">
              <a:spcAft>
                <a:spcPts val="0"/>
              </a:spcAft>
              <a:buFont typeface="Wingdings" pitchFamily="2" charset="2"/>
              <a:buAutoNum type="arabicPeriod"/>
              <a:defRPr/>
            </a:pPr>
            <a:r>
              <a:rPr lang="ar-EG" b="1" dirty="0" smtClean="0">
                <a:cs typeface="+mj-cs"/>
              </a:rPr>
              <a:t>تحديد مكان العمل / الوحدة /المعدة /الرقم بكل دقة.</a:t>
            </a:r>
          </a:p>
          <a:p>
            <a:pPr marL="533400" indent="-533400" eaLnBrk="1" fontAlgn="auto" hangingPunct="1">
              <a:spcAft>
                <a:spcPts val="0"/>
              </a:spcAft>
              <a:buFont typeface="Wingdings" pitchFamily="2" charset="2"/>
              <a:buAutoNum type="arabicPeriod"/>
              <a:defRPr/>
            </a:pPr>
            <a:r>
              <a:rPr lang="ar-EG" b="1" dirty="0" smtClean="0">
                <a:cs typeface="+mj-cs"/>
              </a:rPr>
              <a:t>تحديد العنصر المشع وقوته واسم ونوع ورقم الجهاز المستخدمة لأداء العمل.</a:t>
            </a:r>
          </a:p>
          <a:p>
            <a:pPr marL="533400" indent="-533400" eaLnBrk="1" fontAlgn="auto" hangingPunct="1">
              <a:spcAft>
                <a:spcPts val="0"/>
              </a:spcAft>
              <a:buFont typeface="Wingdings" pitchFamily="2" charset="2"/>
              <a:buAutoNum type="arabicPeriod"/>
              <a:defRPr/>
            </a:pPr>
            <a:r>
              <a:rPr lang="ar-EG" b="1" dirty="0" smtClean="0">
                <a:cs typeface="+mj-cs"/>
              </a:rPr>
              <a:t>تحديد الأحتياطات الواجبة ومسافة الآمان طبقاً لقوة العنصر.</a:t>
            </a:r>
          </a:p>
          <a:p>
            <a:pPr marL="533400" indent="-533400" eaLnBrk="1" fontAlgn="auto" hangingPunct="1">
              <a:spcAft>
                <a:spcPts val="0"/>
              </a:spcAft>
              <a:buFont typeface="Wingdings" pitchFamily="2" charset="2"/>
              <a:buAutoNum type="arabicPeriod"/>
              <a:defRPr/>
            </a:pPr>
            <a:r>
              <a:rPr lang="ar-EG" b="1" dirty="0" smtClean="0">
                <a:cs typeface="+mj-cs"/>
              </a:rPr>
              <a:t>اسماء القائمين بالعمل.</a:t>
            </a:r>
          </a:p>
          <a:p>
            <a:pPr marL="533400" indent="-533400" eaLnBrk="1" fontAlgn="auto" hangingPunct="1">
              <a:spcAft>
                <a:spcPts val="0"/>
              </a:spcAft>
              <a:buFont typeface="Wingdings" pitchFamily="2" charset="2"/>
              <a:buAutoNum type="arabicPeriod"/>
              <a:defRPr/>
            </a:pPr>
            <a:r>
              <a:rPr lang="ar-EG" b="1" dirty="0" smtClean="0">
                <a:cs typeface="+mj-cs"/>
              </a:rPr>
              <a:t>اسم اخصائى الاشعاع.</a:t>
            </a:r>
          </a:p>
          <a:p>
            <a:pPr marL="533400" indent="-533400" eaLnBrk="1" fontAlgn="auto" hangingPunct="1">
              <a:spcAft>
                <a:spcPts val="0"/>
              </a:spcAft>
              <a:buFont typeface="Wingdings" pitchFamily="2" charset="2"/>
              <a:buAutoNum type="arabicPeriod"/>
              <a:defRPr/>
            </a:pPr>
            <a:r>
              <a:rPr lang="ar-EG" b="1" dirty="0" smtClean="0">
                <a:cs typeface="+mj-cs"/>
              </a:rPr>
              <a:t>زمن البدء / مدة العمل</a:t>
            </a:r>
            <a:r>
              <a:rPr lang="ar-EG" b="1" dirty="0" smtClean="0"/>
              <a:t>.</a:t>
            </a:r>
          </a:p>
          <a:p>
            <a:pPr marL="533400" indent="-533400" eaLnBrk="1" fontAlgn="auto" hangingPunct="1">
              <a:spcAft>
                <a:spcPts val="0"/>
              </a:spcAft>
              <a:buFont typeface="Wingdings" pitchFamily="2" charset="2"/>
              <a:buAutoNum type="arabicPeriod"/>
              <a:defRPr/>
            </a:pPr>
            <a:endParaRPr lang="en-US" b="1" dirty="0" smtClean="0"/>
          </a:p>
        </p:txBody>
      </p:sp>
      <p:sp>
        <p:nvSpPr>
          <p:cNvPr id="72706"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ar-EG" b="1" smtClean="0"/>
              <a:t>تابع تصريح عمل استخدام المواد المشعة:</a:t>
            </a:r>
            <a:endParaRPr lang="en-US" b="1" smtClean="0"/>
          </a:p>
        </p:txBody>
      </p:sp>
      <p:sp>
        <p:nvSpPr>
          <p:cNvPr id="38916" name="Rectangle 3"/>
          <p:cNvSpPr>
            <a:spLocks noGrp="1" noChangeArrowheads="1"/>
          </p:cNvSpPr>
          <p:nvPr>
            <p:ph idx="1"/>
          </p:nvPr>
        </p:nvSpPr>
        <p:spPr/>
        <p:txBody>
          <a:bodyPr rtlCol="1">
            <a:normAutofit fontScale="92500" lnSpcReduction="10000"/>
          </a:bodyPr>
          <a:lstStyle/>
          <a:p>
            <a:pPr eaLnBrk="1" fontAlgn="auto" hangingPunct="1">
              <a:spcAft>
                <a:spcPts val="0"/>
              </a:spcAft>
              <a:buFont typeface="Arial" pitchFamily="34" charset="0"/>
              <a:buChar char="•"/>
              <a:defRPr/>
            </a:pPr>
            <a:r>
              <a:rPr lang="ar-EG" b="1" dirty="0" smtClean="0">
                <a:cs typeface="+mj-cs"/>
              </a:rPr>
              <a:t>تتم جميع اجراءات المراجعة والتفتيش للتأكد من توافر اشترطات السلامة قبل التصريح بخروج المصدر المشع من المقبرة الخاصة به.</a:t>
            </a:r>
          </a:p>
          <a:p>
            <a:pPr eaLnBrk="1" fontAlgn="auto" hangingPunct="1">
              <a:spcAft>
                <a:spcPts val="0"/>
              </a:spcAft>
              <a:buFont typeface="Arial" pitchFamily="34" charset="0"/>
              <a:buChar char="•"/>
              <a:defRPr/>
            </a:pPr>
            <a:r>
              <a:rPr lang="ar-EG" b="1" dirty="0" smtClean="0">
                <a:cs typeface="+mj-cs"/>
              </a:rPr>
              <a:t>ابعاد جميع العاملين (الكائنات الحية الأخرى ان أمكن) عن منطقة الخطر ويفضل العمل أثناء فترات الراحة للعاملين او بعد انتهاء فترة العمل المعتادة.</a:t>
            </a:r>
          </a:p>
          <a:p>
            <a:pPr eaLnBrk="1" fontAlgn="auto" hangingPunct="1">
              <a:spcAft>
                <a:spcPts val="0"/>
              </a:spcAft>
              <a:buFont typeface="Arial" pitchFamily="34" charset="0"/>
              <a:buChar char="•"/>
              <a:defRPr/>
            </a:pPr>
            <a:r>
              <a:rPr lang="ar-EG" b="1" dirty="0" smtClean="0">
                <a:cs typeface="+mj-cs"/>
              </a:rPr>
              <a:t>عمل القياسات لمعدل الجرعة عند الحدود الآمنة المحددة بالتصريح للتأكد من عدم وصول الاشعة الضارة خارج هذه الحدود.</a:t>
            </a:r>
          </a:p>
          <a:p>
            <a:pPr eaLnBrk="1" fontAlgn="auto" hangingPunct="1">
              <a:spcAft>
                <a:spcPts val="0"/>
              </a:spcAft>
              <a:buFont typeface="Arial" pitchFamily="34" charset="0"/>
              <a:buChar char="•"/>
              <a:defRPr/>
            </a:pPr>
            <a:r>
              <a:rPr lang="ar-EG" b="1" dirty="0" smtClean="0">
                <a:cs typeface="+mj-cs"/>
              </a:rPr>
              <a:t>يلغى التصريح بعد انتهاء العمل.  </a:t>
            </a:r>
            <a:endParaRPr lang="en-US" b="1" dirty="0" smtClean="0">
              <a:cs typeface="+mj-cs"/>
            </a:endParaRPr>
          </a:p>
        </p:txBody>
      </p:sp>
      <p:sp>
        <p:nvSpPr>
          <p:cNvPr id="73730"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1"/>
          <p:cNvSpPr>
            <a:spLocks noGrp="1"/>
          </p:cNvSpPr>
          <p:nvPr>
            <p:ph type="dt" sz="quarter" idx="10"/>
          </p:nvPr>
        </p:nvSpPr>
        <p:spPr/>
        <p:txBody>
          <a:bodyPr/>
          <a:lstStyle/>
          <a:p>
            <a:pPr>
              <a:defRPr/>
            </a:pPr>
            <a:endParaRPr lang="en-US"/>
          </a:p>
        </p:txBody>
      </p:sp>
      <p:graphicFrame>
        <p:nvGraphicFramePr>
          <p:cNvPr id="1026" name="Object 4"/>
          <p:cNvGraphicFramePr>
            <a:graphicFrameLocks noChangeAspect="1"/>
          </p:cNvGraphicFramePr>
          <p:nvPr/>
        </p:nvGraphicFramePr>
        <p:xfrm>
          <a:off x="1692275" y="0"/>
          <a:ext cx="5832475" cy="6858000"/>
        </p:xfrm>
        <a:graphic>
          <a:graphicData uri="http://schemas.openxmlformats.org/presentationml/2006/ole">
            <p:oleObj spid="_x0000_s1026" name="Bitmap Image" r:id="rId3" imgW="5830114" imgH="6620799" progId="Paint.Picture">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1"/>
          <p:cNvSpPr>
            <a:spLocks noGrp="1"/>
          </p:cNvSpPr>
          <p:nvPr>
            <p:ph type="dt" sz="quarter" idx="10"/>
          </p:nvPr>
        </p:nvSpPr>
        <p:spPr/>
        <p:txBody>
          <a:bodyPr/>
          <a:lstStyle/>
          <a:p>
            <a:pPr>
              <a:defRPr/>
            </a:pPr>
            <a:endParaRPr lang="en-US"/>
          </a:p>
        </p:txBody>
      </p:sp>
      <p:graphicFrame>
        <p:nvGraphicFramePr>
          <p:cNvPr id="2050" name="Object 2"/>
          <p:cNvGraphicFramePr>
            <a:graphicFrameLocks noChangeAspect="1"/>
          </p:cNvGraphicFramePr>
          <p:nvPr/>
        </p:nvGraphicFramePr>
        <p:xfrm>
          <a:off x="1438275" y="20638"/>
          <a:ext cx="6286500" cy="6837362"/>
        </p:xfrm>
        <a:graphic>
          <a:graphicData uri="http://schemas.openxmlformats.org/presentationml/2006/ole">
            <p:oleObj spid="_x0000_s2050" name="Bitmap Image" r:id="rId3" imgW="6268325" imgH="6819048" progId="Paint.Picture">
              <p:embed/>
            </p:oleObj>
          </a:graphicData>
        </a:graphic>
      </p:graphicFrame>
      <p:sp>
        <p:nvSpPr>
          <p:cNvPr id="1170435" name="Text Box 3"/>
          <p:cNvSpPr txBox="1">
            <a:spLocks noChangeArrowheads="1"/>
          </p:cNvSpPr>
          <p:nvPr/>
        </p:nvSpPr>
        <p:spPr bwMode="auto">
          <a:xfrm>
            <a:off x="3276600" y="1125538"/>
            <a:ext cx="4535488" cy="519112"/>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ar-EG" sz="2800">
                <a:solidFill>
                  <a:srgbClr val="FF9900"/>
                </a:solidFill>
                <a:effectLst>
                  <a:outerShdw blurRad="38100" dist="38100" dir="2700000" algn="tl">
                    <a:srgbClr val="000000"/>
                  </a:outerShdw>
                </a:effectLst>
              </a:rPr>
              <a:t> 6- تصريح دخول المناطق الخطرة</a:t>
            </a:r>
            <a:endParaRPr lang="en-US" sz="2800">
              <a:solidFill>
                <a:srgbClr val="FF99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ate Placeholder 1"/>
          <p:cNvSpPr>
            <a:spLocks noGrp="1"/>
          </p:cNvSpPr>
          <p:nvPr>
            <p:ph type="dt" sz="quarter" idx="10"/>
          </p:nvPr>
        </p:nvSpPr>
        <p:spPr/>
        <p:txBody>
          <a:bodyPr/>
          <a:lstStyle/>
          <a:p>
            <a:pPr>
              <a:defRPr/>
            </a:pPr>
            <a:endParaRPr lang="en-US"/>
          </a:p>
        </p:txBody>
      </p:sp>
      <p:pic>
        <p:nvPicPr>
          <p:cNvPr id="38915" name="Picture 5"/>
          <p:cNvPicPr>
            <a:picLocks noChangeAspect="1" noChangeArrowheads="1"/>
          </p:cNvPicPr>
          <p:nvPr/>
        </p:nvPicPr>
        <p:blipFill>
          <a:blip r:embed="rId2"/>
          <a:srcRect l="26375" t="8333" r="25723" b="3627"/>
          <a:stretch>
            <a:fillRect/>
          </a:stretch>
        </p:blipFill>
        <p:spPr bwMode="auto">
          <a:xfrm>
            <a:off x="1979613" y="115888"/>
            <a:ext cx="4878387" cy="6724650"/>
          </a:xfrm>
          <a:prstGeom prst="rect">
            <a:avLst/>
          </a:prstGeom>
          <a:noFill/>
          <a:ln w="12700">
            <a:noFill/>
            <a:miter lim="800000"/>
            <a:headEnd type="none" w="sm" len="sm"/>
            <a:tailEnd type="none" w="sm" len="sm"/>
          </a:ln>
        </p:spPr>
      </p:pic>
      <p:sp>
        <p:nvSpPr>
          <p:cNvPr id="1163270" name="Text Box 6"/>
          <p:cNvSpPr txBox="1">
            <a:spLocks noChangeArrowheads="1"/>
          </p:cNvSpPr>
          <p:nvPr/>
        </p:nvSpPr>
        <p:spPr bwMode="auto">
          <a:xfrm>
            <a:off x="0" y="908050"/>
            <a:ext cx="2519363" cy="1190625"/>
          </a:xfrm>
          <a:prstGeom prst="rect">
            <a:avLst/>
          </a:prstGeom>
          <a:noFill/>
          <a:ln w="12700">
            <a:noFill/>
            <a:miter lim="800000"/>
            <a:headEnd type="none" w="sm" len="sm"/>
            <a:tailEnd type="none" w="sm" len="sm"/>
          </a:ln>
          <a:effectLst/>
        </p:spPr>
        <p:txBody>
          <a:bodyPr>
            <a:spAutoFit/>
          </a:bodyPr>
          <a:lstStyle/>
          <a:p>
            <a:pPr>
              <a:spcBef>
                <a:spcPct val="50000"/>
              </a:spcBef>
              <a:defRPr/>
            </a:pPr>
            <a:r>
              <a:rPr lang="ar-EG" sz="3600">
                <a:effectLst>
                  <a:outerShdw blurRad="38100" dist="38100" dir="2700000" algn="tl">
                    <a:srgbClr val="C0C0C0"/>
                  </a:outerShdw>
                </a:effectLst>
              </a:rPr>
              <a:t>7- تصريح كفاءة السقالة</a:t>
            </a:r>
            <a:r>
              <a:rPr lang="ar-EG" sz="3600">
                <a:solidFill>
                  <a:srgbClr val="FF9900"/>
                </a:solidFill>
                <a:effectLst>
                  <a:outerShdw blurRad="38100" dist="38100" dir="2700000" algn="tl">
                    <a:srgbClr val="C0C0C0"/>
                  </a:outerShdw>
                </a:effectLst>
              </a:rPr>
              <a:t> </a:t>
            </a:r>
            <a:endParaRPr lang="en-US" sz="3600">
              <a:solidFill>
                <a:srgbClr val="FF99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1"/>
          <p:cNvSpPr>
            <a:spLocks noGrp="1"/>
          </p:cNvSpPr>
          <p:nvPr>
            <p:ph type="dt" sz="quarter" idx="10"/>
          </p:nvPr>
        </p:nvSpPr>
        <p:spPr/>
        <p:txBody>
          <a:bodyPr/>
          <a:lstStyle/>
          <a:p>
            <a:pPr>
              <a:defRPr/>
            </a:pPr>
            <a:endParaRPr lang="en-US"/>
          </a:p>
        </p:txBody>
      </p:sp>
      <p:sp>
        <p:nvSpPr>
          <p:cNvPr id="1168388" name="Text Box 4"/>
          <p:cNvSpPr txBox="1">
            <a:spLocks noChangeArrowheads="1"/>
          </p:cNvSpPr>
          <p:nvPr/>
        </p:nvSpPr>
        <p:spPr bwMode="auto">
          <a:xfrm>
            <a:off x="2124075" y="2060575"/>
            <a:ext cx="4968875" cy="3386138"/>
          </a:xfrm>
          <a:prstGeom prst="rect">
            <a:avLst/>
          </a:prstGeom>
          <a:noFill/>
          <a:ln w="12700">
            <a:noFill/>
            <a:miter lim="800000"/>
            <a:headEnd type="none" w="sm" len="sm"/>
            <a:tailEnd type="none" w="sm" len="sm"/>
          </a:ln>
          <a:effectLst/>
        </p:spPr>
        <p:txBody>
          <a:bodyPr>
            <a:spAutoFit/>
          </a:bodyPr>
          <a:lstStyle/>
          <a:p>
            <a:pPr algn="ctr" rtl="1">
              <a:spcBef>
                <a:spcPct val="50000"/>
              </a:spcBef>
              <a:defRPr/>
            </a:pPr>
            <a:r>
              <a:rPr lang="ar-EG" sz="4800" b="1" dirty="0">
                <a:effectLst>
                  <a:outerShdw blurRad="38100" dist="38100" dir="2700000" algn="tl">
                    <a:srgbClr val="FFFFFF"/>
                  </a:outerShdw>
                </a:effectLst>
                <a:cs typeface="+mj-cs"/>
              </a:rPr>
              <a:t>المراجعة والتسجيل لتصريح العمل  </a:t>
            </a:r>
            <a:endParaRPr lang="en-US" sz="4800" b="1" dirty="0">
              <a:effectLst>
                <a:outerShdw blurRad="38100" dist="38100" dir="2700000" algn="tl">
                  <a:srgbClr val="FFFFFF"/>
                </a:outerShdw>
              </a:effectLst>
              <a:cs typeface="+mj-cs"/>
            </a:endParaRPr>
          </a:p>
          <a:p>
            <a:pPr algn="ctr" rtl="1">
              <a:spcBef>
                <a:spcPct val="50000"/>
              </a:spcBef>
              <a:defRPr/>
            </a:pPr>
            <a:r>
              <a:rPr lang="en-US" sz="4800" b="1" dirty="0">
                <a:effectLst>
                  <a:outerShdw blurRad="38100" dist="38100" dir="2700000" algn="tl">
                    <a:srgbClr val="FFFFFF"/>
                  </a:outerShdw>
                </a:effectLst>
                <a:cs typeface="+mj-cs"/>
              </a:rPr>
              <a:t>Permit Audit &amp; Registering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1"/>
          <p:cNvSpPr>
            <a:spLocks noGrp="1"/>
          </p:cNvSpPr>
          <p:nvPr>
            <p:ph type="dt" sz="quarter" idx="10"/>
          </p:nvPr>
        </p:nvSpPr>
        <p:spPr/>
        <p:txBody>
          <a:bodyPr/>
          <a:lstStyle/>
          <a:p>
            <a:pPr>
              <a:defRPr/>
            </a:pPr>
            <a:endParaRPr lang="en-US"/>
          </a:p>
        </p:txBody>
      </p:sp>
      <p:pic>
        <p:nvPicPr>
          <p:cNvPr id="40963" name="Picture 4"/>
          <p:cNvPicPr>
            <a:picLocks noChangeAspect="1" noChangeArrowheads="1"/>
          </p:cNvPicPr>
          <p:nvPr/>
        </p:nvPicPr>
        <p:blipFill>
          <a:blip r:embed="rId2"/>
          <a:srcRect l="5382" t="6250" r="44748" b="14120"/>
          <a:stretch>
            <a:fillRect/>
          </a:stretch>
        </p:blipFill>
        <p:spPr bwMode="auto">
          <a:xfrm>
            <a:off x="1763713" y="115888"/>
            <a:ext cx="5472112" cy="65532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8229600" cy="1143000"/>
          </a:xfrm>
        </p:spPr>
        <p:txBody>
          <a:bodyPr/>
          <a:lstStyle/>
          <a:p>
            <a:pPr eaLnBrk="1" hangingPunct="1"/>
            <a:r>
              <a:rPr lang="ar-EG" b="1" smtClean="0"/>
              <a:t>ما هو تصريح العمل؟</a:t>
            </a:r>
            <a:endParaRPr lang="en-US" b="1" smtClean="0"/>
          </a:p>
        </p:txBody>
      </p:sp>
      <p:sp>
        <p:nvSpPr>
          <p:cNvPr id="16387" name="Rectangle 3"/>
          <p:cNvSpPr>
            <a:spLocks noGrp="1" noChangeArrowheads="1"/>
          </p:cNvSpPr>
          <p:nvPr>
            <p:ph idx="1"/>
          </p:nvPr>
        </p:nvSpPr>
        <p:spPr/>
        <p:txBody>
          <a:bodyPr/>
          <a:lstStyle/>
          <a:p>
            <a:pPr eaLnBrk="1" hangingPunct="1">
              <a:lnSpc>
                <a:spcPct val="90000"/>
              </a:lnSpc>
              <a:buFont typeface="Arial" pitchFamily="34" charset="0"/>
              <a:buChar char="•"/>
              <a:defRPr/>
            </a:pPr>
            <a:r>
              <a:rPr lang="ar-EG" b="1" dirty="0" smtClean="0">
                <a:cs typeface="+mj-cs"/>
              </a:rPr>
              <a:t>هو وثيقة رسمية مكتوبة تستخدم لتأمين الاعمال التى تحتوى على درجة معينة من الخطورة.</a:t>
            </a:r>
          </a:p>
          <a:p>
            <a:pPr eaLnBrk="1" hangingPunct="1">
              <a:lnSpc>
                <a:spcPct val="90000"/>
              </a:lnSpc>
              <a:buFont typeface="Arial" pitchFamily="34" charset="0"/>
              <a:buChar char="•"/>
              <a:defRPr/>
            </a:pPr>
            <a:r>
              <a:rPr lang="ar-EG" b="1" dirty="0" smtClean="0">
                <a:cs typeface="+mj-cs"/>
              </a:rPr>
              <a:t>صممت لإرشاد كل مستخدم لتأدية عمل محدد بطريقة آمنة.</a:t>
            </a:r>
            <a:endParaRPr lang="en-US" b="1" dirty="0" smtClean="0">
              <a:cs typeface="+mj-cs"/>
            </a:endParaRPr>
          </a:p>
        </p:txBody>
      </p:sp>
      <p:grpSp>
        <p:nvGrpSpPr>
          <p:cNvPr id="16388" name="Group 4"/>
          <p:cNvGrpSpPr>
            <a:grpSpLocks/>
          </p:cNvGrpSpPr>
          <p:nvPr/>
        </p:nvGrpSpPr>
        <p:grpSpPr bwMode="auto">
          <a:xfrm>
            <a:off x="2362200" y="3429000"/>
            <a:ext cx="2371725" cy="2819400"/>
            <a:chOff x="1488" y="2160"/>
            <a:chExt cx="1494" cy="1776"/>
          </a:xfrm>
        </p:grpSpPr>
        <p:grpSp>
          <p:nvGrpSpPr>
            <p:cNvPr id="16389" name="Group 5"/>
            <p:cNvGrpSpPr>
              <a:grpSpLocks/>
            </p:cNvGrpSpPr>
            <p:nvPr/>
          </p:nvGrpSpPr>
          <p:grpSpPr bwMode="auto">
            <a:xfrm rot="834338">
              <a:off x="1968" y="2160"/>
              <a:ext cx="1014" cy="1488"/>
              <a:chOff x="3690" y="2064"/>
              <a:chExt cx="1014" cy="1488"/>
            </a:xfrm>
          </p:grpSpPr>
          <p:pic>
            <p:nvPicPr>
              <p:cNvPr id="16396" name="Picture 6" descr="nsds"/>
              <p:cNvPicPr>
                <a:picLocks noChangeAspect="1" noChangeArrowheads="1"/>
              </p:cNvPicPr>
              <p:nvPr/>
            </p:nvPicPr>
            <p:blipFill>
              <a:blip r:embed="rId2"/>
              <a:srcRect/>
              <a:stretch>
                <a:fillRect/>
              </a:stretch>
            </p:blipFill>
            <p:spPr bwMode="auto">
              <a:xfrm>
                <a:off x="3690" y="2064"/>
                <a:ext cx="1014" cy="1478"/>
              </a:xfrm>
              <a:prstGeom prst="rect">
                <a:avLst/>
              </a:prstGeom>
              <a:noFill/>
              <a:ln w="9525">
                <a:noFill/>
                <a:miter lim="800000"/>
                <a:headEnd/>
                <a:tailEnd/>
              </a:ln>
            </p:spPr>
          </p:pic>
          <p:sp>
            <p:nvSpPr>
              <p:cNvPr id="16397" name="Rectangle 7"/>
              <p:cNvSpPr>
                <a:spLocks noChangeArrowheads="1"/>
              </p:cNvSpPr>
              <p:nvPr/>
            </p:nvSpPr>
            <p:spPr bwMode="auto">
              <a:xfrm>
                <a:off x="3696" y="2064"/>
                <a:ext cx="1008" cy="1488"/>
              </a:xfrm>
              <a:prstGeom prst="rect">
                <a:avLst/>
              </a:prstGeom>
              <a:solidFill>
                <a:srgbClr val="FFFF00">
                  <a:alpha val="49019"/>
                </a:srgbClr>
              </a:solidFill>
              <a:ln w="9525">
                <a:solidFill>
                  <a:schemeClr val="tx1"/>
                </a:solidFill>
                <a:miter lim="800000"/>
                <a:headEnd/>
                <a:tailEnd/>
              </a:ln>
            </p:spPr>
            <p:txBody>
              <a:bodyPr wrap="none" anchor="ctr"/>
              <a:lstStyle/>
              <a:p>
                <a:endParaRPr lang="ar-EG">
                  <a:latin typeface="Book Antiqua" pitchFamily="18" charset="0"/>
                </a:endParaRPr>
              </a:p>
            </p:txBody>
          </p:sp>
        </p:grpSp>
        <p:grpSp>
          <p:nvGrpSpPr>
            <p:cNvPr id="16390" name="Group 8"/>
            <p:cNvGrpSpPr>
              <a:grpSpLocks/>
            </p:cNvGrpSpPr>
            <p:nvPr/>
          </p:nvGrpSpPr>
          <p:grpSpPr bwMode="auto">
            <a:xfrm rot="1360388">
              <a:off x="1488" y="2160"/>
              <a:ext cx="1014" cy="1488"/>
              <a:chOff x="576" y="2064"/>
              <a:chExt cx="1014" cy="1488"/>
            </a:xfrm>
          </p:grpSpPr>
          <p:pic>
            <p:nvPicPr>
              <p:cNvPr id="16394" name="Picture 9" descr="nsds"/>
              <p:cNvPicPr>
                <a:picLocks noChangeAspect="1" noChangeArrowheads="1"/>
              </p:cNvPicPr>
              <p:nvPr/>
            </p:nvPicPr>
            <p:blipFill>
              <a:blip r:embed="rId2"/>
              <a:srcRect/>
              <a:stretch>
                <a:fillRect/>
              </a:stretch>
            </p:blipFill>
            <p:spPr bwMode="auto">
              <a:xfrm>
                <a:off x="576" y="2064"/>
                <a:ext cx="1014" cy="1478"/>
              </a:xfrm>
              <a:prstGeom prst="rect">
                <a:avLst/>
              </a:prstGeom>
              <a:noFill/>
              <a:ln w="9525">
                <a:noFill/>
                <a:miter lim="800000"/>
                <a:headEnd/>
                <a:tailEnd/>
              </a:ln>
            </p:spPr>
          </p:pic>
          <p:sp>
            <p:nvSpPr>
              <p:cNvPr id="16395" name="Rectangle 10"/>
              <p:cNvSpPr>
                <a:spLocks noChangeArrowheads="1"/>
              </p:cNvSpPr>
              <p:nvPr/>
            </p:nvSpPr>
            <p:spPr bwMode="auto">
              <a:xfrm>
                <a:off x="576" y="2064"/>
                <a:ext cx="1008" cy="1488"/>
              </a:xfrm>
              <a:prstGeom prst="rect">
                <a:avLst/>
              </a:prstGeom>
              <a:solidFill>
                <a:srgbClr val="FF0000">
                  <a:alpha val="38039"/>
                </a:srgbClr>
              </a:solidFill>
              <a:ln w="9525">
                <a:solidFill>
                  <a:schemeClr val="tx1"/>
                </a:solidFill>
                <a:miter lim="800000"/>
                <a:headEnd/>
                <a:tailEnd/>
              </a:ln>
            </p:spPr>
            <p:txBody>
              <a:bodyPr wrap="none" anchor="ctr"/>
              <a:lstStyle/>
              <a:p>
                <a:endParaRPr lang="ar-EG">
                  <a:latin typeface="Book Antiqua" pitchFamily="18" charset="0"/>
                </a:endParaRPr>
              </a:p>
            </p:txBody>
          </p:sp>
        </p:grpSp>
        <p:grpSp>
          <p:nvGrpSpPr>
            <p:cNvPr id="16391" name="Group 11"/>
            <p:cNvGrpSpPr>
              <a:grpSpLocks/>
            </p:cNvGrpSpPr>
            <p:nvPr/>
          </p:nvGrpSpPr>
          <p:grpSpPr bwMode="auto">
            <a:xfrm>
              <a:off x="1776" y="2448"/>
              <a:ext cx="1014" cy="1488"/>
              <a:chOff x="1776" y="2448"/>
              <a:chExt cx="1014" cy="1488"/>
            </a:xfrm>
          </p:grpSpPr>
          <p:pic>
            <p:nvPicPr>
              <p:cNvPr id="16392" name="Picture 12" descr="nsds"/>
              <p:cNvPicPr>
                <a:picLocks noChangeAspect="1" noChangeArrowheads="1"/>
              </p:cNvPicPr>
              <p:nvPr/>
            </p:nvPicPr>
            <p:blipFill>
              <a:blip r:embed="rId2"/>
              <a:srcRect/>
              <a:stretch>
                <a:fillRect/>
              </a:stretch>
            </p:blipFill>
            <p:spPr bwMode="auto">
              <a:xfrm>
                <a:off x="1776" y="2448"/>
                <a:ext cx="1014" cy="1478"/>
              </a:xfrm>
              <a:prstGeom prst="rect">
                <a:avLst/>
              </a:prstGeom>
              <a:noFill/>
              <a:ln w="9525">
                <a:noFill/>
                <a:miter lim="800000"/>
                <a:headEnd/>
                <a:tailEnd/>
              </a:ln>
            </p:spPr>
          </p:pic>
          <p:sp>
            <p:nvSpPr>
              <p:cNvPr id="16393" name="Rectangle 13"/>
              <p:cNvSpPr>
                <a:spLocks noChangeArrowheads="1"/>
              </p:cNvSpPr>
              <p:nvPr/>
            </p:nvSpPr>
            <p:spPr bwMode="auto">
              <a:xfrm>
                <a:off x="1776" y="2448"/>
                <a:ext cx="1008" cy="1488"/>
              </a:xfrm>
              <a:prstGeom prst="rect">
                <a:avLst/>
              </a:prstGeom>
              <a:solidFill>
                <a:srgbClr val="00FF00">
                  <a:alpha val="47058"/>
                </a:srgbClr>
              </a:solidFill>
              <a:ln w="9525">
                <a:solidFill>
                  <a:schemeClr val="tx1"/>
                </a:solidFill>
                <a:miter lim="800000"/>
                <a:headEnd/>
                <a:tailEnd/>
              </a:ln>
            </p:spPr>
            <p:txBody>
              <a:bodyPr wrap="none" anchor="ctr"/>
              <a:lstStyle/>
              <a:p>
                <a:endParaRPr lang="ar-EG">
                  <a:latin typeface="Book Antiqua" pitchFamily="18" charset="0"/>
                </a:endParaRPr>
              </a:p>
            </p:txBody>
          </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1"/>
          <p:cNvSpPr>
            <a:spLocks noGrp="1"/>
          </p:cNvSpPr>
          <p:nvPr>
            <p:ph type="dt" sz="quarter" idx="10"/>
          </p:nvPr>
        </p:nvSpPr>
        <p:spPr/>
        <p:txBody>
          <a:bodyPr/>
          <a:lstStyle/>
          <a:p>
            <a:pPr>
              <a:defRPr/>
            </a:pPr>
            <a:endParaRPr lang="en-US"/>
          </a:p>
        </p:txBody>
      </p:sp>
      <p:pic>
        <p:nvPicPr>
          <p:cNvPr id="41987" name="Picture 4"/>
          <p:cNvPicPr>
            <a:picLocks noChangeAspect="1" noChangeArrowheads="1"/>
          </p:cNvPicPr>
          <p:nvPr/>
        </p:nvPicPr>
        <p:blipFill>
          <a:blip r:embed="rId2"/>
          <a:srcRect l="5382" t="8333" r="45399" b="17632"/>
          <a:stretch>
            <a:fillRect/>
          </a:stretch>
        </p:blipFill>
        <p:spPr bwMode="auto">
          <a:xfrm>
            <a:off x="1547813" y="115888"/>
            <a:ext cx="5619750" cy="6669087"/>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1"/>
          <p:cNvSpPr>
            <a:spLocks noGrp="1"/>
          </p:cNvSpPr>
          <p:nvPr>
            <p:ph type="dt" sz="quarter" idx="10"/>
          </p:nvPr>
        </p:nvSpPr>
        <p:spPr/>
        <p:txBody>
          <a:bodyPr/>
          <a:lstStyle/>
          <a:p>
            <a:pPr>
              <a:defRPr/>
            </a:pPr>
            <a:endParaRPr lang="en-US"/>
          </a:p>
        </p:txBody>
      </p:sp>
      <p:pic>
        <p:nvPicPr>
          <p:cNvPr id="43011" name="Picture 4"/>
          <p:cNvPicPr>
            <a:picLocks noChangeAspect="1" noChangeArrowheads="1"/>
          </p:cNvPicPr>
          <p:nvPr/>
        </p:nvPicPr>
        <p:blipFill>
          <a:blip r:embed="rId2"/>
          <a:srcRect l="6033" t="8333" r="45399" b="8333"/>
          <a:stretch>
            <a:fillRect/>
          </a:stretch>
        </p:blipFill>
        <p:spPr bwMode="auto">
          <a:xfrm>
            <a:off x="1744663" y="44450"/>
            <a:ext cx="5218112" cy="6713538"/>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1"/>
          <p:cNvSpPr>
            <a:spLocks noGrp="1"/>
          </p:cNvSpPr>
          <p:nvPr>
            <p:ph type="dt" sz="quarter" idx="10"/>
          </p:nvPr>
        </p:nvSpPr>
        <p:spPr/>
        <p:txBody>
          <a:bodyPr/>
          <a:lstStyle/>
          <a:p>
            <a:pPr>
              <a:defRPr/>
            </a:pPr>
            <a:endParaRPr lang="en-US"/>
          </a:p>
        </p:txBody>
      </p:sp>
      <p:pic>
        <p:nvPicPr>
          <p:cNvPr id="44035" name="Picture 4"/>
          <p:cNvPicPr>
            <a:picLocks noChangeAspect="1" noChangeArrowheads="1"/>
          </p:cNvPicPr>
          <p:nvPr/>
        </p:nvPicPr>
        <p:blipFill>
          <a:blip r:embed="rId2"/>
          <a:srcRect l="3415" t="37750" r="44748" b="10629"/>
          <a:stretch>
            <a:fillRect/>
          </a:stretch>
        </p:blipFill>
        <p:spPr bwMode="auto">
          <a:xfrm>
            <a:off x="1476375" y="674688"/>
            <a:ext cx="5903913" cy="55626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1"/>
          <p:cNvSpPr>
            <a:spLocks noGrp="1"/>
          </p:cNvSpPr>
          <p:nvPr>
            <p:ph type="dt" sz="quarter" idx="10"/>
          </p:nvPr>
        </p:nvSpPr>
        <p:spPr/>
        <p:txBody>
          <a:bodyPr/>
          <a:lstStyle/>
          <a:p>
            <a:pPr>
              <a:defRPr/>
            </a:pPr>
            <a:endParaRPr lang="en-US"/>
          </a:p>
        </p:txBody>
      </p:sp>
      <p:pic>
        <p:nvPicPr>
          <p:cNvPr id="45059" name="Picture 4"/>
          <p:cNvPicPr>
            <a:picLocks noChangeAspect="1" noChangeArrowheads="1"/>
          </p:cNvPicPr>
          <p:nvPr/>
        </p:nvPicPr>
        <p:blipFill>
          <a:blip r:embed="rId2"/>
          <a:srcRect l="12601" t="8333" r="11935" b="19368"/>
          <a:stretch>
            <a:fillRect/>
          </a:stretch>
        </p:blipFill>
        <p:spPr bwMode="auto">
          <a:xfrm>
            <a:off x="468313" y="404813"/>
            <a:ext cx="8280400" cy="594995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42988" y="404813"/>
            <a:ext cx="7772400" cy="914400"/>
          </a:xfrm>
        </p:spPr>
        <p:txBody>
          <a:bodyPr lIns="92075" tIns="46038" rIns="92075" bIns="46038"/>
          <a:lstStyle/>
          <a:p>
            <a:pPr defTabSz="762000" eaLnBrk="1" hangingPunct="1"/>
            <a:r>
              <a:rPr lang="ar-EG" b="1" smtClean="0"/>
              <a:t>مسئوليات عامة</a:t>
            </a:r>
            <a:endParaRPr lang="en-US" b="1" smtClean="0"/>
          </a:p>
        </p:txBody>
      </p:sp>
      <p:sp>
        <p:nvSpPr>
          <p:cNvPr id="47107" name="Rectangle 3"/>
          <p:cNvSpPr>
            <a:spLocks noGrp="1" noChangeArrowheads="1"/>
          </p:cNvSpPr>
          <p:nvPr>
            <p:ph idx="1"/>
          </p:nvPr>
        </p:nvSpPr>
        <p:spPr>
          <a:xfrm>
            <a:off x="755650" y="1700213"/>
            <a:ext cx="7767638" cy="4568825"/>
          </a:xfrm>
        </p:spPr>
        <p:txBody>
          <a:bodyPr lIns="92075" tIns="46038" rIns="92075" bIns="46038"/>
          <a:lstStyle/>
          <a:p>
            <a:pPr defTabSz="762000" eaLnBrk="1" hangingPunct="1">
              <a:buFont typeface="Wingdings" pitchFamily="2" charset="2"/>
              <a:buNone/>
              <a:defRPr/>
            </a:pPr>
            <a:r>
              <a:rPr lang="en-US" sz="2000" b="1" dirty="0" smtClean="0"/>
              <a:t>  </a:t>
            </a:r>
            <a:r>
              <a:rPr lang="ar-EG" sz="2800" b="1" dirty="0" smtClean="0">
                <a:cs typeface="+mj-cs"/>
              </a:rPr>
              <a:t>1- مسئول المنطقة: </a:t>
            </a:r>
          </a:p>
          <a:p>
            <a:pPr defTabSz="762000" eaLnBrk="1" hangingPunct="1">
              <a:buFont typeface="Wingdings" pitchFamily="2" charset="2"/>
              <a:buNone/>
              <a:defRPr/>
            </a:pPr>
            <a:r>
              <a:rPr lang="ar-EG" sz="2800" b="1" dirty="0" smtClean="0">
                <a:cs typeface="+mj-cs"/>
              </a:rPr>
              <a:t>        هو المشرف العام والمسئول عن المنطقة التي يتم بها العمل..</a:t>
            </a:r>
          </a:p>
          <a:p>
            <a:pPr defTabSz="762000" eaLnBrk="1" hangingPunct="1">
              <a:buFont typeface="Wingdings" pitchFamily="2" charset="2"/>
              <a:buNone/>
              <a:defRPr/>
            </a:pPr>
            <a:r>
              <a:rPr lang="en-US" sz="2800" b="1" dirty="0" smtClean="0">
                <a:cs typeface="+mj-cs"/>
              </a:rPr>
              <a:t> </a:t>
            </a:r>
          </a:p>
          <a:p>
            <a:pPr defTabSz="762000" eaLnBrk="1" hangingPunct="1">
              <a:buFont typeface="Wingdings" pitchFamily="2" charset="2"/>
              <a:buNone/>
              <a:defRPr/>
            </a:pPr>
            <a:r>
              <a:rPr lang="en-US" sz="2800" b="1" dirty="0" smtClean="0">
                <a:cs typeface="+mj-cs"/>
              </a:rPr>
              <a:t>     </a:t>
            </a:r>
            <a:r>
              <a:rPr lang="ar-EG" sz="2800" b="1" dirty="0" smtClean="0">
                <a:cs typeface="+mj-cs"/>
              </a:rPr>
              <a:t>مسئولياته تشتمل على:</a:t>
            </a:r>
            <a:endParaRPr lang="en-US" sz="2800" b="1" dirty="0" smtClean="0">
              <a:cs typeface="+mj-cs"/>
            </a:endParaRPr>
          </a:p>
          <a:p>
            <a:pPr defTabSz="762000" eaLnBrk="1" hangingPunct="1">
              <a:buFont typeface="Wingdings" pitchFamily="2" charset="2"/>
              <a:buNone/>
              <a:defRPr/>
            </a:pPr>
            <a:r>
              <a:rPr lang="en-US" sz="2800" b="1" dirty="0" smtClean="0">
                <a:cs typeface="+mj-cs"/>
              </a:rPr>
              <a:t>    </a:t>
            </a:r>
            <a:r>
              <a:rPr lang="ar-EG" sz="2800" b="1" dirty="0" smtClean="0">
                <a:cs typeface="+mj-cs"/>
              </a:rPr>
              <a:t>- تنفيذ وفعالية تصريح العمل.</a:t>
            </a:r>
            <a:endParaRPr lang="en-US" sz="2800" b="1" dirty="0" smtClean="0">
              <a:cs typeface="+mj-cs"/>
            </a:endParaRPr>
          </a:p>
          <a:p>
            <a:pPr defTabSz="762000" eaLnBrk="1" hangingPunct="1">
              <a:buFont typeface="Wingdings" pitchFamily="2" charset="2"/>
              <a:buNone/>
              <a:defRPr/>
            </a:pPr>
            <a:r>
              <a:rPr lang="en-US" sz="2800" b="1" dirty="0" smtClean="0">
                <a:cs typeface="+mj-cs"/>
              </a:rPr>
              <a:t>    </a:t>
            </a:r>
            <a:r>
              <a:rPr lang="ar-EG" sz="2800" b="1" dirty="0" smtClean="0">
                <a:cs typeface="+mj-cs"/>
              </a:rPr>
              <a:t>- المسئول الأول عن اصدار تصاريح العمل الخاصة بالأعمال التي تتم بمنطقة سلطته.</a:t>
            </a:r>
            <a:endParaRPr lang="en-US" sz="2800" b="1" dirty="0" smtClean="0">
              <a:cs typeface="+mj-cs"/>
            </a:endParaRPr>
          </a:p>
          <a:p>
            <a:pPr defTabSz="762000" eaLnBrk="1" hangingPunct="1">
              <a:buFont typeface="Wingdings" pitchFamily="2" charset="2"/>
              <a:buNone/>
              <a:defRPr/>
            </a:pPr>
            <a:r>
              <a:rPr lang="ar-EG" sz="2400" dirty="0" smtClean="0"/>
              <a:t>. </a:t>
            </a:r>
            <a:endParaRPr lang="en-US" sz="2400" dirty="0" smtClean="0"/>
          </a:p>
        </p:txBody>
      </p:sp>
      <p:sp>
        <p:nvSpPr>
          <p:cNvPr id="82946"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ate Placeholder 1"/>
          <p:cNvSpPr>
            <a:spLocks noGrp="1"/>
          </p:cNvSpPr>
          <p:nvPr>
            <p:ph type="dt" sz="quarter" idx="10"/>
          </p:nvPr>
        </p:nvSpPr>
        <p:spPr/>
        <p:txBody>
          <a:bodyPr/>
          <a:lstStyle/>
          <a:p>
            <a:pPr>
              <a:defRPr/>
            </a:pPr>
            <a:endParaRPr lang="en-US"/>
          </a:p>
        </p:txBody>
      </p:sp>
      <p:sp>
        <p:nvSpPr>
          <p:cNvPr id="1047554" name="Text Box 2"/>
          <p:cNvSpPr txBox="1">
            <a:spLocks noChangeArrowheads="1"/>
          </p:cNvSpPr>
          <p:nvPr/>
        </p:nvSpPr>
        <p:spPr bwMode="auto">
          <a:xfrm>
            <a:off x="611188" y="1700213"/>
            <a:ext cx="8137525" cy="3540125"/>
          </a:xfrm>
          <a:prstGeom prst="rect">
            <a:avLst/>
          </a:prstGeom>
          <a:noFill/>
          <a:ln w="12700">
            <a:noFill/>
            <a:miter lim="800000"/>
            <a:headEnd type="none" w="sm" len="sm"/>
            <a:tailEnd type="none" w="sm" len="sm"/>
          </a:ln>
          <a:effectLst/>
        </p:spPr>
        <p:txBody>
          <a:bodyPr>
            <a:spAutoFit/>
          </a:bodyPr>
          <a:lstStyle/>
          <a:p>
            <a:pPr algn="r" rtl="1">
              <a:defRPr/>
            </a:pPr>
            <a:r>
              <a:rPr lang="ar-EG" sz="2800" dirty="0">
                <a:effectLst>
                  <a:outerShdw blurRad="38100" dist="38100" dir="2700000" algn="tl">
                    <a:srgbClr val="FFFFFF"/>
                  </a:outerShdw>
                </a:effectLst>
              </a:rPr>
              <a:t>2</a:t>
            </a:r>
            <a:r>
              <a:rPr lang="ar-EG" sz="2800" b="1" dirty="0">
                <a:effectLst>
                  <a:outerShdw blurRad="38100" dist="38100" dir="2700000" algn="tl">
                    <a:srgbClr val="FFFFFF"/>
                  </a:outerShdw>
                </a:effectLst>
                <a:cs typeface="+mj-cs"/>
              </a:rPr>
              <a:t>- مسئول التنفيذ ”القائم بالعمل“: </a:t>
            </a:r>
          </a:p>
          <a:p>
            <a:pPr algn="r" rtl="1">
              <a:defRPr/>
            </a:pPr>
            <a:r>
              <a:rPr lang="ar-EG" sz="2800" b="1" dirty="0">
                <a:effectLst>
                  <a:outerShdw blurRad="38100" dist="38100" dir="2700000" algn="tl">
                    <a:srgbClr val="FFFFFF"/>
                  </a:outerShdw>
                </a:effectLst>
                <a:cs typeface="+mj-cs"/>
              </a:rPr>
              <a:t>           هو الشخص المسئول عن العمل بموقع العمل.</a:t>
            </a:r>
          </a:p>
          <a:p>
            <a:pPr algn="r" rtl="1">
              <a:defRPr/>
            </a:pPr>
            <a:endParaRPr lang="ar-EG" sz="2800" b="1" dirty="0">
              <a:effectLst>
                <a:outerShdw blurRad="38100" dist="38100" dir="2700000" algn="tl">
                  <a:srgbClr val="FFFFFF"/>
                </a:outerShdw>
              </a:effectLst>
              <a:cs typeface="+mj-cs"/>
            </a:endParaRPr>
          </a:p>
          <a:p>
            <a:pPr algn="r" rtl="1">
              <a:defRPr/>
            </a:pPr>
            <a:r>
              <a:rPr lang="ar-EG" sz="2800" b="1" dirty="0">
                <a:effectLst>
                  <a:outerShdw blurRad="38100" dist="38100" dir="2700000" algn="tl">
                    <a:srgbClr val="FFFFFF"/>
                  </a:outerShdw>
                </a:effectLst>
                <a:cs typeface="+mj-cs"/>
              </a:rPr>
              <a:t>      مسئولياته تشتمل على:</a:t>
            </a:r>
            <a:endParaRPr lang="en-US" sz="2800" b="1" dirty="0">
              <a:effectLst>
                <a:outerShdw blurRad="38100" dist="38100" dir="2700000" algn="tl">
                  <a:srgbClr val="FFFFFF"/>
                </a:outerShdw>
              </a:effectLst>
              <a:cs typeface="+mj-cs"/>
            </a:endParaRPr>
          </a:p>
          <a:p>
            <a:pPr algn="r" rtl="1">
              <a:defRPr/>
            </a:pPr>
            <a:r>
              <a:rPr lang="en-US" sz="2800" b="1" dirty="0">
                <a:effectLst>
                  <a:outerShdw blurRad="38100" dist="38100" dir="2700000" algn="tl">
                    <a:srgbClr val="FFFFFF"/>
                  </a:outerShdw>
                </a:effectLst>
                <a:cs typeface="+mj-cs"/>
              </a:rPr>
              <a:t>    </a:t>
            </a:r>
            <a:r>
              <a:rPr lang="ar-EG" sz="2800" b="1" dirty="0">
                <a:effectLst>
                  <a:outerShdw blurRad="38100" dist="38100" dir="2700000" algn="tl">
                    <a:srgbClr val="FFFFFF"/>
                  </a:outerShdw>
                </a:effectLst>
                <a:cs typeface="+mj-cs"/>
              </a:rPr>
              <a:t>- متابعة مطابقة موقع العمل لشروط ومتطلبات تصريح العمل.</a:t>
            </a:r>
            <a:endParaRPr lang="en-US" sz="2800" b="1" dirty="0">
              <a:effectLst>
                <a:outerShdw blurRad="38100" dist="38100" dir="2700000" algn="tl">
                  <a:srgbClr val="FFFFFF"/>
                </a:outerShdw>
              </a:effectLst>
              <a:cs typeface="+mj-cs"/>
            </a:endParaRPr>
          </a:p>
          <a:p>
            <a:pPr algn="r" rtl="1">
              <a:defRPr/>
            </a:pPr>
            <a:r>
              <a:rPr lang="en-US" sz="2800" b="1" dirty="0">
                <a:effectLst>
                  <a:outerShdw blurRad="38100" dist="38100" dir="2700000" algn="tl">
                    <a:srgbClr val="FFFFFF"/>
                  </a:outerShdw>
                </a:effectLst>
                <a:cs typeface="+mj-cs"/>
              </a:rPr>
              <a:t>     </a:t>
            </a:r>
            <a:r>
              <a:rPr lang="ar-EG" sz="2800" b="1" dirty="0">
                <a:effectLst>
                  <a:outerShdw blurRad="38100" dist="38100" dir="2700000" algn="tl">
                    <a:srgbClr val="FFFFFF"/>
                  </a:outerShdw>
                </a:effectLst>
                <a:cs typeface="+mj-cs"/>
              </a:rPr>
              <a:t>- ابلاغ متطلبات تصريح العمل الى الأفراد الموكل اليهم تنفيذ العمل بالمنطقة.</a:t>
            </a:r>
            <a:endParaRPr lang="en-US" sz="2800" b="1" dirty="0">
              <a:effectLst>
                <a:outerShdw blurRad="38100" dist="38100" dir="2700000" algn="tl">
                  <a:srgbClr val="FFFFFF"/>
                </a:outerShdw>
              </a:effectLst>
              <a:cs typeface="+mj-cs"/>
            </a:endParaRPr>
          </a:p>
          <a:p>
            <a:pPr algn="r" rtl="1">
              <a:defRPr/>
            </a:pPr>
            <a:r>
              <a:rPr lang="en-US" sz="2800" b="1" dirty="0">
                <a:effectLst>
                  <a:outerShdw blurRad="38100" dist="38100" dir="2700000" algn="tl">
                    <a:srgbClr val="FFFFFF"/>
                  </a:outerShdw>
                </a:effectLst>
                <a:cs typeface="+mj-cs"/>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Text Box 2"/>
          <p:cNvSpPr txBox="1">
            <a:spLocks noChangeArrowheads="1"/>
          </p:cNvSpPr>
          <p:nvPr/>
        </p:nvSpPr>
        <p:spPr bwMode="auto">
          <a:xfrm>
            <a:off x="611188" y="1916113"/>
            <a:ext cx="7993062" cy="1860550"/>
          </a:xfrm>
          <a:prstGeom prst="rect">
            <a:avLst/>
          </a:prstGeom>
          <a:noFill/>
          <a:ln w="12700">
            <a:noFill/>
            <a:miter lim="800000"/>
            <a:headEnd type="none" w="sm" len="sm"/>
            <a:tailEnd type="none" w="sm" len="sm"/>
          </a:ln>
          <a:effectLst/>
        </p:spPr>
        <p:txBody>
          <a:bodyPr>
            <a:spAutoFit/>
          </a:bodyPr>
          <a:lstStyle/>
          <a:p>
            <a:pPr algn="r" rtl="1">
              <a:defRPr/>
            </a:pPr>
            <a:r>
              <a:rPr lang="ar-EG" sz="3200" dirty="0">
                <a:effectLst>
                  <a:outerShdw blurRad="38100" dist="38100" dir="2700000" algn="tl">
                    <a:srgbClr val="FFFFFF"/>
                  </a:outerShdw>
                </a:effectLst>
              </a:rPr>
              <a:t>3</a:t>
            </a:r>
            <a:r>
              <a:rPr lang="ar-EG" sz="2800" b="1" dirty="0">
                <a:effectLst>
                  <a:outerShdw blurRad="38100" dist="38100" dir="2700000" algn="tl">
                    <a:srgbClr val="FFFFFF"/>
                  </a:outerShdw>
                </a:effectLst>
                <a:cs typeface="+mj-cs"/>
              </a:rPr>
              <a:t>- مشرف السلامة:</a:t>
            </a:r>
            <a:endParaRPr lang="en-US" sz="2800" b="1" dirty="0">
              <a:effectLst>
                <a:outerShdw blurRad="38100" dist="38100" dir="2700000" algn="tl">
                  <a:srgbClr val="FFFFFF"/>
                </a:outerShdw>
              </a:effectLst>
              <a:cs typeface="+mj-cs"/>
            </a:endParaRPr>
          </a:p>
          <a:p>
            <a:pPr algn="r" rtl="1">
              <a:defRPr/>
            </a:pPr>
            <a:r>
              <a:rPr lang="en-US" sz="2800" b="1" dirty="0">
                <a:effectLst>
                  <a:outerShdw blurRad="38100" dist="38100" dir="2700000" algn="tl">
                    <a:srgbClr val="FFFFFF"/>
                  </a:outerShdw>
                </a:effectLst>
                <a:cs typeface="+mj-cs"/>
              </a:rPr>
              <a:t> </a:t>
            </a:r>
            <a:r>
              <a:rPr lang="ar-EG" sz="2800" b="1" dirty="0">
                <a:effectLst>
                  <a:outerShdw blurRad="38100" dist="38100" dir="2700000" algn="tl">
                    <a:srgbClr val="FFFFFF"/>
                  </a:outerShdw>
                </a:effectLst>
                <a:cs typeface="+mj-cs"/>
              </a:rPr>
              <a:t>    مسئولياته تشتمل على:</a:t>
            </a:r>
            <a:endParaRPr lang="en-US" sz="2800" b="1" dirty="0">
              <a:effectLst>
                <a:outerShdw blurRad="38100" dist="38100" dir="2700000" algn="tl">
                  <a:srgbClr val="FFFFFF"/>
                </a:outerShdw>
              </a:effectLst>
              <a:cs typeface="+mj-cs"/>
            </a:endParaRPr>
          </a:p>
          <a:p>
            <a:pPr algn="r" rtl="1">
              <a:defRPr/>
            </a:pPr>
            <a:r>
              <a:rPr lang="en-US" sz="2800" b="1" dirty="0">
                <a:effectLst>
                  <a:outerShdw blurRad="38100" dist="38100" dir="2700000" algn="tl">
                    <a:srgbClr val="FFFFFF"/>
                  </a:outerShdw>
                </a:effectLst>
                <a:cs typeface="+mj-cs"/>
              </a:rPr>
              <a:t>    </a:t>
            </a:r>
            <a:r>
              <a:rPr lang="ar-EG" sz="2800" b="1" dirty="0">
                <a:effectLst>
                  <a:outerShdw blurRad="38100" dist="38100" dir="2700000" algn="tl">
                    <a:srgbClr val="FFFFFF"/>
                  </a:outerShdw>
                </a:effectLst>
                <a:cs typeface="+mj-cs"/>
              </a:rPr>
              <a:t>- دعم نظام تصاريح مزاولة الأعمال.</a:t>
            </a:r>
            <a:endParaRPr lang="en-US" sz="2800" b="1" dirty="0">
              <a:effectLst>
                <a:outerShdw blurRad="38100" dist="38100" dir="2700000" algn="tl">
                  <a:srgbClr val="FFFFFF"/>
                </a:outerShdw>
              </a:effectLst>
              <a:cs typeface="+mj-cs"/>
            </a:endParaRPr>
          </a:p>
          <a:p>
            <a:pPr algn="r" rtl="1">
              <a:defRPr/>
            </a:pPr>
            <a:r>
              <a:rPr lang="en-US" sz="2800" b="1" dirty="0">
                <a:effectLst>
                  <a:outerShdw blurRad="38100" dist="38100" dir="2700000" algn="tl">
                    <a:srgbClr val="FFFFFF"/>
                  </a:outerShdw>
                </a:effectLst>
                <a:cs typeface="+mj-cs"/>
              </a:rPr>
              <a:t>    </a:t>
            </a:r>
            <a:r>
              <a:rPr lang="ar-EG" sz="2800" b="1" dirty="0">
                <a:effectLst>
                  <a:outerShdw blurRad="38100" dist="38100" dir="2700000" algn="tl">
                    <a:srgbClr val="FFFFFF"/>
                  </a:outerShdw>
                </a:effectLst>
                <a:cs typeface="+mj-cs"/>
              </a:rPr>
              <a:t>- مراقبة الامتثال لمتطلبات تصريح العمل</a:t>
            </a:r>
            <a:endParaRPr lang="en-US" sz="2800" b="1" dirty="0">
              <a:effectLst>
                <a:outerShdw blurRad="38100" dist="38100" dir="2700000" algn="tl">
                  <a:srgbClr val="FFFFFF"/>
                </a:outerShdw>
              </a:effectLst>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title"/>
          </p:nvPr>
        </p:nvSpPr>
        <p:spPr>
          <a:xfrm>
            <a:off x="1979613" y="188913"/>
            <a:ext cx="5832475" cy="1143000"/>
          </a:xfrm>
        </p:spPr>
        <p:txBody>
          <a:bodyPr lIns="92075" tIns="46038" rIns="92075" bIns="46038" rtlCol="1">
            <a:normAutofit fontScale="90000"/>
          </a:bodyPr>
          <a:lstStyle/>
          <a:p>
            <a:pPr defTabSz="762000" eaLnBrk="1" fontAlgn="auto" hangingPunct="1">
              <a:spcAft>
                <a:spcPts val="0"/>
              </a:spcAft>
              <a:defRPr/>
            </a:pPr>
            <a:r>
              <a:rPr lang="ar-EG" b="1" dirty="0" smtClean="0"/>
              <a:t>اجراءات تصاريح مزاولة الأعمال والمسئوليات المتصلة بها</a:t>
            </a:r>
            <a:endParaRPr lang="en-US" b="1" dirty="0" smtClean="0"/>
          </a:p>
        </p:txBody>
      </p:sp>
      <p:sp>
        <p:nvSpPr>
          <p:cNvPr id="5123" name="Date Placeholder 3"/>
          <p:cNvSpPr>
            <a:spLocks noGrp="1"/>
          </p:cNvSpPr>
          <p:nvPr>
            <p:ph type="dt" sz="quarter" idx="10"/>
          </p:nvPr>
        </p:nvSpPr>
        <p:spPr/>
        <p:txBody>
          <a:bodyPr/>
          <a:lstStyle/>
          <a:p>
            <a:pPr>
              <a:defRPr/>
            </a:pPr>
            <a:endParaRPr lang="en-US"/>
          </a:p>
        </p:txBody>
      </p:sp>
      <p:graphicFrame>
        <p:nvGraphicFramePr>
          <p:cNvPr id="3074" name="Object 3"/>
          <p:cNvGraphicFramePr>
            <a:graphicFrameLocks/>
          </p:cNvGraphicFramePr>
          <p:nvPr/>
        </p:nvGraphicFramePr>
        <p:xfrm>
          <a:off x="246063" y="1981200"/>
          <a:ext cx="8897937" cy="5151438"/>
        </p:xfrm>
        <a:graphic>
          <a:graphicData uri="http://schemas.openxmlformats.org/presentationml/2006/ole">
            <p:oleObj spid="_x0000_s3074" name="Document" r:id="rId3" imgW="5300674" imgH="3082415" progId="Word.Document.8">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Date Placeholder 1"/>
          <p:cNvSpPr>
            <a:spLocks noGrp="1"/>
          </p:cNvSpPr>
          <p:nvPr>
            <p:ph type="dt" sz="quarter" idx="10"/>
          </p:nvPr>
        </p:nvSpPr>
        <p:spPr/>
        <p:txBody>
          <a:bodyPr/>
          <a:lstStyle/>
          <a:p>
            <a:pPr>
              <a:defRPr/>
            </a:pPr>
            <a:endParaRPr lang="en-US"/>
          </a:p>
        </p:txBody>
      </p:sp>
      <p:graphicFrame>
        <p:nvGraphicFramePr>
          <p:cNvPr id="4098" name="Object 2"/>
          <p:cNvGraphicFramePr>
            <a:graphicFrameLocks/>
          </p:cNvGraphicFramePr>
          <p:nvPr/>
        </p:nvGraphicFramePr>
        <p:xfrm>
          <a:off x="304800" y="928688"/>
          <a:ext cx="8709025" cy="5937250"/>
        </p:xfrm>
        <a:graphic>
          <a:graphicData uri="http://schemas.openxmlformats.org/presentationml/2006/ole">
            <p:oleObj spid="_x0000_s4098" name="Document" r:id="rId3" imgW="5187637" imgH="4013013" progId="Word.Document.8">
              <p:embed/>
            </p:oleObj>
          </a:graphicData>
        </a:graphic>
      </p:graphicFrame>
      <p:sp>
        <p:nvSpPr>
          <p:cNvPr id="1042435" name="Rectangle 3"/>
          <p:cNvSpPr>
            <a:spLocks noChangeArrowheads="1"/>
          </p:cNvSpPr>
          <p:nvPr/>
        </p:nvSpPr>
        <p:spPr bwMode="auto">
          <a:xfrm>
            <a:off x="3506788" y="404813"/>
            <a:ext cx="5608637" cy="400050"/>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r>
              <a:rPr lang="ar-EG" sz="2000" b="1" dirty="0">
                <a:effectLst>
                  <a:outerShdw blurRad="38100" dist="38100" dir="2700000" algn="tl">
                    <a:srgbClr val="000000"/>
                  </a:outerShdw>
                </a:effectLst>
                <a:cs typeface="+mj-cs"/>
              </a:rPr>
              <a:t>تابع : اجراءات تصاريح مزاولة الأعمال والمسئوليات المتصلة بها </a:t>
            </a:r>
            <a:endParaRPr lang="en-US" sz="2000" b="1" dirty="0">
              <a:effectLst>
                <a:outerShdw blurRad="38100" dist="38100" dir="2700000" algn="tl">
                  <a:srgbClr val="000000"/>
                </a:outerShdw>
              </a:effectLst>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ate Placeholder 1"/>
          <p:cNvSpPr>
            <a:spLocks noGrp="1"/>
          </p:cNvSpPr>
          <p:nvPr>
            <p:ph type="dt" sz="quarter" idx="10"/>
          </p:nvPr>
        </p:nvSpPr>
        <p:spPr/>
        <p:txBody>
          <a:bodyPr/>
          <a:lstStyle/>
          <a:p>
            <a:pPr>
              <a:defRPr/>
            </a:pPr>
            <a:endParaRPr lang="en-US"/>
          </a:p>
        </p:txBody>
      </p:sp>
      <p:sp>
        <p:nvSpPr>
          <p:cNvPr id="941058" name="Text Box 2"/>
          <p:cNvSpPr txBox="1">
            <a:spLocks noChangeArrowheads="1"/>
          </p:cNvSpPr>
          <p:nvPr/>
        </p:nvSpPr>
        <p:spPr bwMode="auto">
          <a:xfrm>
            <a:off x="539750" y="1989138"/>
            <a:ext cx="8229600" cy="2062162"/>
          </a:xfrm>
          <a:prstGeom prst="rect">
            <a:avLst/>
          </a:prstGeom>
          <a:noFill/>
          <a:ln w="9525">
            <a:noFill/>
            <a:miter lim="800000"/>
            <a:headEnd/>
            <a:tailEnd/>
          </a:ln>
          <a:effectLst/>
        </p:spPr>
        <p:txBody>
          <a:bodyPr>
            <a:spAutoFit/>
          </a:bodyPr>
          <a:lstStyle/>
          <a:p>
            <a:pPr algn="r" rtl="1" eaLnBrk="0" hangingPunct="0">
              <a:spcBef>
                <a:spcPct val="50000"/>
              </a:spcBef>
              <a:defRPr/>
            </a:pPr>
            <a:r>
              <a:rPr lang="ar-EG" sz="3200" b="1" dirty="0">
                <a:effectLst>
                  <a:outerShdw blurRad="38100" dist="38100" dir="2700000" algn="tl">
                    <a:srgbClr val="FFFFFF"/>
                  </a:outerShdw>
                </a:effectLst>
                <a:latin typeface="Times New Roman" pitchFamily="18" charset="0"/>
                <a:cs typeface="Times New Roman" pitchFamily="18" charset="0"/>
              </a:rPr>
              <a:t>بعض الأعمال الساخنة / الباردة تحتاج إلى بعض التحضيرات قبل بدأ العمل مثل (العزل – الصرف – التفريغ). يجب عندئذ عمل مذكرة إجراءات للعملية على أن يتم فيها توصيف الإجراءات والإحتياطات اللازمة لتنفيذ العملية بأمان.</a:t>
            </a:r>
            <a:endParaRPr lang="en-US" sz="3200" b="1" dirty="0">
              <a:effectLst>
                <a:outerShdw blurRad="38100" dist="38100" dir="2700000" algn="tl">
                  <a:srgbClr val="FFFFFF"/>
                </a:outerShdw>
              </a:effectLst>
              <a:latin typeface="Times New Roman" pitchFamily="18" charset="0"/>
              <a:cs typeface="Times New Roman" pitchFamily="18" charset="0"/>
            </a:endParaRPr>
          </a:p>
        </p:txBody>
      </p:sp>
      <p:sp>
        <p:nvSpPr>
          <p:cNvPr id="941059" name="Rectangle 3"/>
          <p:cNvSpPr>
            <a:spLocks noChangeArrowheads="1"/>
          </p:cNvSpPr>
          <p:nvPr/>
        </p:nvSpPr>
        <p:spPr bwMode="auto">
          <a:xfrm>
            <a:off x="2268538" y="636588"/>
            <a:ext cx="6230937" cy="701675"/>
          </a:xfrm>
          <a:prstGeom prst="rect">
            <a:avLst/>
          </a:prstGeom>
          <a:noFill/>
          <a:ln w="12700">
            <a:noFill/>
            <a:miter lim="800000"/>
            <a:headEnd type="none" w="sm" len="sm"/>
            <a:tailEnd type="none" w="sm" len="sm"/>
          </a:ln>
          <a:effectLst/>
        </p:spPr>
        <p:txBody>
          <a:bodyPr>
            <a:spAutoFit/>
          </a:bodyPr>
          <a:lstStyle/>
          <a:p>
            <a:pPr lvl="2" eaLnBrk="0" fontAlgn="auto" hangingPunct="0">
              <a:spcBef>
                <a:spcPct val="50000"/>
              </a:spcBef>
              <a:spcAft>
                <a:spcPts val="0"/>
              </a:spcAft>
              <a:defRPr/>
            </a:pPr>
            <a:r>
              <a:rPr lang="ar-EG" sz="4000" dirty="0">
                <a:effectLst>
                  <a:outerShdw blurRad="38100" dist="38100" dir="2700000" algn="tl">
                    <a:srgbClr val="000000"/>
                  </a:outerShdw>
                </a:effectLst>
                <a:cs typeface="+mj-cs"/>
              </a:rPr>
              <a:t>مذكرة إجراءات العملية:</a:t>
            </a:r>
            <a:endParaRPr lang="en-US" sz="4000" dirty="0">
              <a:effectLst>
                <a:outerShdw blurRad="38100" dist="38100" dir="2700000" algn="tl">
                  <a:srgbClr val="000000"/>
                </a:outerShdw>
              </a:effectLst>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ar-EG" b="1" smtClean="0"/>
              <a:t>مما يتكون تصريح العمل؟</a:t>
            </a:r>
            <a:endParaRPr lang="en-US" b="1" smtClean="0"/>
          </a:p>
        </p:txBody>
      </p:sp>
      <p:sp>
        <p:nvSpPr>
          <p:cNvPr id="17411" name="Rectangle 3"/>
          <p:cNvSpPr>
            <a:spLocks noGrp="1" noChangeArrowheads="1"/>
          </p:cNvSpPr>
          <p:nvPr>
            <p:ph idx="1"/>
          </p:nvPr>
        </p:nvSpPr>
        <p:spPr>
          <a:xfrm>
            <a:off x="457200" y="1600200"/>
            <a:ext cx="8229600" cy="4781550"/>
          </a:xfrm>
        </p:spPr>
        <p:txBody>
          <a:bodyPr/>
          <a:lstStyle/>
          <a:p>
            <a:pPr eaLnBrk="1" hangingPunct="1">
              <a:buFont typeface="Arial" pitchFamily="34" charset="0"/>
              <a:buChar char="•"/>
              <a:defRPr/>
            </a:pPr>
            <a:r>
              <a:rPr lang="ar-EG" b="1" dirty="0" smtClean="0">
                <a:cs typeface="+mj-cs"/>
              </a:rPr>
              <a:t>مجموعة من المستندات المكتوبة التى توضح ان جميع الاخطار المصاحبة للعمل قد تم تحديدها وتحليلها وان الاجراءات اللازمة للسيطرة عليها قد اتخذت. </a:t>
            </a:r>
          </a:p>
          <a:p>
            <a:pPr eaLnBrk="1" hangingPunct="1">
              <a:buFont typeface="Arial" pitchFamily="34" charset="0"/>
              <a:buChar char="•"/>
              <a:defRPr/>
            </a:pPr>
            <a:r>
              <a:rPr lang="ar-EG" b="1" dirty="0" smtClean="0">
                <a:cs typeface="+mj-cs"/>
              </a:rPr>
              <a:t>يتكون نموذج تصريح العمل المرفق بكل او بعض المستندات الأتية طبقاً لنوع العمل وطبيعته:</a:t>
            </a:r>
            <a:br>
              <a:rPr lang="ar-EG" b="1" dirty="0" smtClean="0">
                <a:cs typeface="+mj-cs"/>
              </a:rPr>
            </a:br>
            <a:r>
              <a:rPr lang="ar-EG" b="1" dirty="0" smtClean="0">
                <a:cs typeface="+mj-cs"/>
              </a:rPr>
              <a:t>- نموذج تقييم المخاطر.</a:t>
            </a:r>
            <a:br>
              <a:rPr lang="ar-EG" b="1" dirty="0" smtClean="0">
                <a:cs typeface="+mj-cs"/>
              </a:rPr>
            </a:br>
            <a:r>
              <a:rPr lang="ar-EG" b="1" dirty="0" smtClean="0">
                <a:cs typeface="+mj-cs"/>
              </a:rPr>
              <a:t>- كشف بأسماء القائمين بالعمل.</a:t>
            </a:r>
            <a:br>
              <a:rPr lang="ar-EG" b="1" dirty="0" smtClean="0">
                <a:cs typeface="+mj-cs"/>
              </a:rPr>
            </a:br>
            <a:r>
              <a:rPr lang="ar-EG" b="1" dirty="0" smtClean="0">
                <a:cs typeface="+mj-cs"/>
              </a:rPr>
              <a:t>- قائمة/قوائم المراجعة (</a:t>
            </a:r>
            <a:r>
              <a:rPr lang="en-US" b="1" dirty="0" smtClean="0">
                <a:cs typeface="+mj-cs"/>
              </a:rPr>
              <a:t>Check list</a:t>
            </a:r>
            <a:r>
              <a:rPr lang="ar-EG" b="1" dirty="0" smtClean="0">
                <a:cs typeface="+mj-cs"/>
              </a:rPr>
              <a:t>).</a:t>
            </a:r>
          </a:p>
          <a:p>
            <a:pPr eaLnBrk="1" hangingPunct="1">
              <a:buFont typeface="Wingdings" pitchFamily="2" charset="2"/>
              <a:buNone/>
              <a:defRPr/>
            </a:pPr>
            <a:r>
              <a:rPr lang="ar-EG" b="1" dirty="0" smtClean="0">
                <a:cs typeface="+mj-cs"/>
              </a:rPr>
              <a:t>	- شهادة/شهادات عزل مصدر الطاقة.</a:t>
            </a:r>
            <a:br>
              <a:rPr lang="ar-EG" b="1" dirty="0" smtClean="0">
                <a:cs typeface="+mj-cs"/>
              </a:rPr>
            </a:br>
            <a:r>
              <a:rPr lang="ar-EG" b="1" dirty="0" smtClean="0">
                <a:cs typeface="+mj-cs"/>
              </a:rPr>
              <a:t>- شهادة القياسات للغازات والمواد الخطرة.</a:t>
            </a:r>
            <a:r>
              <a:rPr lang="ar-EG" b="1" dirty="0" smtClean="0"/>
              <a:t/>
            </a:r>
            <a:br>
              <a:rPr lang="ar-EG" b="1" dirty="0" smtClean="0"/>
            </a:br>
            <a:endParaRPr lang="en-US"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ate Placeholder 1"/>
          <p:cNvSpPr>
            <a:spLocks noGrp="1"/>
          </p:cNvSpPr>
          <p:nvPr>
            <p:ph type="dt" sz="quarter" idx="10"/>
          </p:nvPr>
        </p:nvSpPr>
        <p:spPr/>
        <p:txBody>
          <a:bodyPr/>
          <a:lstStyle/>
          <a:p>
            <a:pPr>
              <a:defRPr/>
            </a:pPr>
            <a:endParaRPr lang="en-US"/>
          </a:p>
        </p:txBody>
      </p:sp>
      <p:sp>
        <p:nvSpPr>
          <p:cNvPr id="1161218" name="Text Box 2"/>
          <p:cNvSpPr txBox="1">
            <a:spLocks noChangeArrowheads="1"/>
          </p:cNvSpPr>
          <p:nvPr/>
        </p:nvSpPr>
        <p:spPr bwMode="auto">
          <a:xfrm>
            <a:off x="3059113" y="90488"/>
            <a:ext cx="3124200" cy="385762"/>
          </a:xfrm>
          <a:prstGeom prst="rect">
            <a:avLst/>
          </a:prstGeom>
          <a:gradFill rotWithShape="1">
            <a:gsLst>
              <a:gs pos="0">
                <a:srgbClr val="33CCCC">
                  <a:alpha val="10001"/>
                </a:srgbClr>
              </a:gs>
              <a:gs pos="100000">
                <a:srgbClr val="33CCCC">
                  <a:gamma/>
                  <a:tint val="0"/>
                  <a:invGamma/>
                </a:srgbClr>
              </a:gs>
            </a:gsLst>
            <a:lin ang="2700000" scaled="1"/>
          </a:gradFill>
          <a:ln w="19050">
            <a:solidFill>
              <a:srgbClr val="FF6600"/>
            </a:solidFill>
            <a:miter lim="800000"/>
            <a:headEnd/>
            <a:tailEnd/>
          </a:ln>
          <a:effectLst/>
        </p:spPr>
        <p:txBody>
          <a:bodyPr>
            <a:spAutoFit/>
          </a:bodyPr>
          <a:lstStyle/>
          <a:p>
            <a:pPr fontAlgn="auto">
              <a:spcBef>
                <a:spcPct val="50000"/>
              </a:spcBef>
              <a:spcAft>
                <a:spcPts val="0"/>
              </a:spcAft>
              <a:defRPr/>
            </a:pPr>
            <a:r>
              <a:rPr lang="en-US">
                <a:effectLst>
                  <a:outerShdw blurRad="38100" dist="38100" dir="2700000" algn="tl">
                    <a:srgbClr val="FFFFFF"/>
                  </a:outerShdw>
                </a:effectLst>
              </a:rPr>
              <a:t>NEW PERMIT CYCLE </a:t>
            </a:r>
          </a:p>
        </p:txBody>
      </p:sp>
      <p:sp>
        <p:nvSpPr>
          <p:cNvPr id="1161219" name="Text Box 3"/>
          <p:cNvSpPr txBox="1">
            <a:spLocks noChangeArrowheads="1"/>
          </p:cNvSpPr>
          <p:nvPr/>
        </p:nvSpPr>
        <p:spPr bwMode="auto">
          <a:xfrm>
            <a:off x="1752600" y="609600"/>
            <a:ext cx="2286000" cy="660400"/>
          </a:xfrm>
          <a:prstGeom prst="rect">
            <a:avLst/>
          </a:prstGeom>
          <a:gradFill rotWithShape="1">
            <a:gsLst>
              <a:gs pos="0">
                <a:srgbClr val="33CCCC">
                  <a:alpha val="10001"/>
                </a:srgbClr>
              </a:gs>
              <a:gs pos="100000">
                <a:srgbClr val="33CCCC">
                  <a:gamma/>
                  <a:tint val="0"/>
                  <a:invGamma/>
                </a:srgbClr>
              </a:gs>
            </a:gsLst>
            <a:lin ang="2700000" scaled="1"/>
          </a:gradFill>
          <a:ln w="19050">
            <a:solidFill>
              <a:srgbClr val="FF6600"/>
            </a:solidFill>
            <a:miter lim="800000"/>
            <a:headEnd/>
            <a:tailEnd/>
          </a:ln>
          <a:effectLst/>
        </p:spPr>
        <p:txBody>
          <a:bodyPr>
            <a:spAutoFit/>
          </a:bodyPr>
          <a:lstStyle/>
          <a:p>
            <a:pPr fontAlgn="auto">
              <a:spcBef>
                <a:spcPct val="50000"/>
              </a:spcBef>
              <a:spcAft>
                <a:spcPts val="0"/>
              </a:spcAft>
              <a:defRPr/>
            </a:pPr>
            <a:r>
              <a:rPr lang="en-US">
                <a:effectLst>
                  <a:outerShdw blurRad="38100" dist="38100" dir="2700000" algn="tl">
                    <a:srgbClr val="FFFFFF"/>
                  </a:outerShdw>
                </a:effectLst>
              </a:rPr>
              <a:t>PA Prepare permit, procedure and TRA</a:t>
            </a:r>
          </a:p>
        </p:txBody>
      </p:sp>
      <p:sp>
        <p:nvSpPr>
          <p:cNvPr id="1161220" name="Line 4"/>
          <p:cNvSpPr>
            <a:spLocks noChangeShapeType="1"/>
          </p:cNvSpPr>
          <p:nvPr/>
        </p:nvSpPr>
        <p:spPr bwMode="auto">
          <a:xfrm>
            <a:off x="4038600" y="990600"/>
            <a:ext cx="1371600" cy="0"/>
          </a:xfrm>
          <a:prstGeom prst="line">
            <a:avLst/>
          </a:prstGeom>
          <a:noFill/>
          <a:ln w="19050">
            <a:solidFill>
              <a:srgbClr val="FF6600"/>
            </a:solidFill>
            <a:round/>
            <a:headEnd/>
            <a:tailEnd type="triangle" w="med" len="med"/>
          </a:ln>
        </p:spPr>
        <p:txBody>
          <a:bodyPr/>
          <a:lstStyle/>
          <a:p>
            <a:endParaRPr lang="en-US"/>
          </a:p>
        </p:txBody>
      </p:sp>
      <p:sp>
        <p:nvSpPr>
          <p:cNvPr id="1161221" name="Text Box 5"/>
          <p:cNvSpPr txBox="1">
            <a:spLocks noChangeArrowheads="1"/>
          </p:cNvSpPr>
          <p:nvPr/>
        </p:nvSpPr>
        <p:spPr bwMode="auto">
          <a:xfrm>
            <a:off x="5410200" y="596900"/>
            <a:ext cx="3429000" cy="660400"/>
          </a:xfrm>
          <a:prstGeom prst="rect">
            <a:avLst/>
          </a:prstGeom>
          <a:gradFill rotWithShape="1">
            <a:gsLst>
              <a:gs pos="0">
                <a:srgbClr val="33CCCC">
                  <a:alpha val="10001"/>
                </a:srgbClr>
              </a:gs>
              <a:gs pos="100000">
                <a:srgbClr val="33CCCC">
                  <a:gamma/>
                  <a:tint val="0"/>
                  <a:invGamma/>
                </a:srgbClr>
              </a:gs>
            </a:gsLst>
            <a:lin ang="2700000" scaled="1"/>
          </a:gradFill>
          <a:ln w="19050">
            <a:solidFill>
              <a:srgbClr val="FF6600"/>
            </a:solidFill>
            <a:miter lim="800000"/>
            <a:headEnd/>
            <a:tailEnd/>
          </a:ln>
          <a:effectLst/>
        </p:spPr>
        <p:txBody>
          <a:bodyPr>
            <a:spAutoFit/>
          </a:bodyPr>
          <a:lstStyle/>
          <a:p>
            <a:pPr fontAlgn="auto">
              <a:spcBef>
                <a:spcPct val="50000"/>
              </a:spcBef>
              <a:spcAft>
                <a:spcPts val="0"/>
              </a:spcAft>
              <a:defRPr/>
            </a:pPr>
            <a:r>
              <a:rPr lang="en-US" dirty="0">
                <a:effectLst>
                  <a:outerShdw blurRad="38100" dist="38100" dir="2700000" algn="tl">
                    <a:srgbClr val="FFFFFF"/>
                  </a:outerShdw>
                </a:effectLst>
              </a:rPr>
              <a:t>AA review and discuss with PA, Register the permit in Register</a:t>
            </a:r>
          </a:p>
        </p:txBody>
      </p:sp>
      <p:sp>
        <p:nvSpPr>
          <p:cNvPr id="1161222" name="Text Box 6"/>
          <p:cNvSpPr txBox="1">
            <a:spLocks noChangeArrowheads="1"/>
          </p:cNvSpPr>
          <p:nvPr/>
        </p:nvSpPr>
        <p:spPr bwMode="auto">
          <a:xfrm>
            <a:off x="3721100" y="1371600"/>
            <a:ext cx="2438400" cy="935038"/>
          </a:xfrm>
          <a:prstGeom prst="rect">
            <a:avLst/>
          </a:prstGeom>
          <a:gradFill rotWithShape="1">
            <a:gsLst>
              <a:gs pos="0">
                <a:srgbClr val="33CCCC">
                  <a:alpha val="10001"/>
                </a:srgbClr>
              </a:gs>
              <a:gs pos="100000">
                <a:srgbClr val="33CCCC">
                  <a:gamma/>
                  <a:tint val="0"/>
                  <a:invGamma/>
                </a:srgbClr>
              </a:gs>
            </a:gsLst>
            <a:lin ang="2700000" scaled="1"/>
          </a:gradFill>
          <a:ln w="19050">
            <a:solidFill>
              <a:srgbClr val="FF6600"/>
            </a:solidFill>
            <a:miter lim="800000"/>
            <a:headEnd/>
            <a:tailEnd/>
          </a:ln>
          <a:effectLst/>
        </p:spPr>
        <p:txBody>
          <a:bodyPr>
            <a:spAutoFit/>
          </a:bodyPr>
          <a:lstStyle/>
          <a:p>
            <a:pPr fontAlgn="auto">
              <a:spcBef>
                <a:spcPct val="50000"/>
              </a:spcBef>
              <a:spcAft>
                <a:spcPts val="0"/>
              </a:spcAft>
              <a:defRPr/>
            </a:pPr>
            <a:r>
              <a:rPr lang="en-US">
                <a:effectLst>
                  <a:outerShdw blurRad="38100" dist="38100" dir="2700000" algn="tl">
                    <a:srgbClr val="FFFFFF"/>
                  </a:outerShdw>
                </a:effectLst>
              </a:rPr>
              <a:t>Permit authorization at 16:45 PM at the Meeting Room </a:t>
            </a:r>
          </a:p>
        </p:txBody>
      </p:sp>
      <p:sp>
        <p:nvSpPr>
          <p:cNvPr id="1161223" name="Line 7"/>
          <p:cNvSpPr>
            <a:spLocks noChangeShapeType="1"/>
          </p:cNvSpPr>
          <p:nvPr/>
        </p:nvSpPr>
        <p:spPr bwMode="auto">
          <a:xfrm>
            <a:off x="6477000" y="1219200"/>
            <a:ext cx="0" cy="508000"/>
          </a:xfrm>
          <a:prstGeom prst="line">
            <a:avLst/>
          </a:prstGeom>
          <a:noFill/>
          <a:ln w="19050">
            <a:solidFill>
              <a:srgbClr val="FF6600"/>
            </a:solidFill>
            <a:round/>
            <a:headEnd/>
            <a:tailEnd/>
          </a:ln>
        </p:spPr>
        <p:txBody>
          <a:bodyPr/>
          <a:lstStyle/>
          <a:p>
            <a:endParaRPr lang="en-US"/>
          </a:p>
        </p:txBody>
      </p:sp>
      <p:sp>
        <p:nvSpPr>
          <p:cNvPr id="1161224" name="Line 8"/>
          <p:cNvSpPr>
            <a:spLocks noChangeShapeType="1"/>
          </p:cNvSpPr>
          <p:nvPr/>
        </p:nvSpPr>
        <p:spPr bwMode="auto">
          <a:xfrm flipH="1">
            <a:off x="6172200" y="1727200"/>
            <a:ext cx="304800" cy="0"/>
          </a:xfrm>
          <a:prstGeom prst="line">
            <a:avLst/>
          </a:prstGeom>
          <a:noFill/>
          <a:ln w="19050">
            <a:solidFill>
              <a:srgbClr val="FF6600"/>
            </a:solidFill>
            <a:round/>
            <a:headEnd/>
            <a:tailEnd type="triangle" w="med" len="med"/>
          </a:ln>
        </p:spPr>
        <p:txBody>
          <a:bodyPr/>
          <a:lstStyle/>
          <a:p>
            <a:endParaRPr lang="en-US"/>
          </a:p>
        </p:txBody>
      </p:sp>
      <p:sp>
        <p:nvSpPr>
          <p:cNvPr id="1161225" name="Text Box 9"/>
          <p:cNvSpPr txBox="1">
            <a:spLocks noChangeArrowheads="1"/>
          </p:cNvSpPr>
          <p:nvPr/>
        </p:nvSpPr>
        <p:spPr bwMode="auto">
          <a:xfrm>
            <a:off x="914400" y="2260600"/>
            <a:ext cx="1905000" cy="385763"/>
          </a:xfrm>
          <a:prstGeom prst="rect">
            <a:avLst/>
          </a:prstGeom>
          <a:gradFill rotWithShape="1">
            <a:gsLst>
              <a:gs pos="0">
                <a:srgbClr val="33CCCC">
                  <a:alpha val="10001"/>
                </a:srgbClr>
              </a:gs>
              <a:gs pos="100000">
                <a:srgbClr val="33CCCC">
                  <a:gamma/>
                  <a:tint val="0"/>
                  <a:invGamma/>
                </a:srgbClr>
              </a:gs>
            </a:gsLst>
            <a:lin ang="2700000" scaled="1"/>
          </a:gradFill>
          <a:ln w="19050">
            <a:solidFill>
              <a:srgbClr val="FF6600"/>
            </a:solidFill>
            <a:miter lim="800000"/>
            <a:headEnd/>
            <a:tailEnd/>
          </a:ln>
          <a:effectLst/>
        </p:spPr>
        <p:txBody>
          <a:bodyPr>
            <a:spAutoFit/>
          </a:bodyPr>
          <a:lstStyle/>
          <a:p>
            <a:pPr fontAlgn="auto">
              <a:spcBef>
                <a:spcPct val="50000"/>
              </a:spcBef>
              <a:spcAft>
                <a:spcPts val="0"/>
              </a:spcAft>
              <a:defRPr/>
            </a:pPr>
            <a:r>
              <a:rPr lang="en-US">
                <a:effectLst>
                  <a:outerShdw blurRad="38100" dist="38100" dir="2700000" algn="tl">
                    <a:srgbClr val="FFFFFF"/>
                  </a:outerShdw>
                </a:effectLst>
              </a:rPr>
              <a:t>If normal work </a:t>
            </a:r>
          </a:p>
        </p:txBody>
      </p:sp>
      <p:sp>
        <p:nvSpPr>
          <p:cNvPr id="1161226" name="Text Box 10"/>
          <p:cNvSpPr txBox="1">
            <a:spLocks noChangeArrowheads="1"/>
          </p:cNvSpPr>
          <p:nvPr/>
        </p:nvSpPr>
        <p:spPr bwMode="auto">
          <a:xfrm>
            <a:off x="5638800" y="2324100"/>
            <a:ext cx="2895600" cy="660400"/>
          </a:xfrm>
          <a:prstGeom prst="rect">
            <a:avLst/>
          </a:prstGeom>
          <a:gradFill rotWithShape="1">
            <a:gsLst>
              <a:gs pos="0">
                <a:srgbClr val="33CCCC">
                  <a:alpha val="10001"/>
                </a:srgbClr>
              </a:gs>
              <a:gs pos="100000">
                <a:srgbClr val="33CCCC">
                  <a:gamma/>
                  <a:tint val="0"/>
                  <a:invGamma/>
                </a:srgbClr>
              </a:gs>
            </a:gsLst>
            <a:lin ang="2700000" scaled="1"/>
          </a:gradFill>
          <a:ln w="19050">
            <a:solidFill>
              <a:srgbClr val="FF6600"/>
            </a:solidFill>
            <a:miter lim="800000"/>
            <a:headEnd/>
            <a:tailEnd/>
          </a:ln>
          <a:effectLst/>
        </p:spPr>
        <p:txBody>
          <a:bodyPr>
            <a:spAutoFit/>
          </a:bodyPr>
          <a:lstStyle/>
          <a:p>
            <a:pPr algn="ctr" fontAlgn="auto">
              <a:spcBef>
                <a:spcPct val="50000"/>
              </a:spcBef>
              <a:spcAft>
                <a:spcPts val="0"/>
              </a:spcAft>
              <a:defRPr/>
            </a:pPr>
            <a:r>
              <a:rPr lang="en-US">
                <a:effectLst>
                  <a:outerShdw blurRad="38100" dist="38100" dir="2700000" algn="tl">
                    <a:srgbClr val="FFFFFF"/>
                  </a:outerShdw>
                </a:effectLst>
              </a:rPr>
              <a:t>If not comply with minimum standard</a:t>
            </a:r>
          </a:p>
        </p:txBody>
      </p:sp>
      <p:sp>
        <p:nvSpPr>
          <p:cNvPr id="1161227" name="Text Box 11"/>
          <p:cNvSpPr txBox="1">
            <a:spLocks noChangeArrowheads="1"/>
          </p:cNvSpPr>
          <p:nvPr/>
        </p:nvSpPr>
        <p:spPr bwMode="auto">
          <a:xfrm>
            <a:off x="3441700" y="2400300"/>
            <a:ext cx="1447800" cy="385763"/>
          </a:xfrm>
          <a:prstGeom prst="rect">
            <a:avLst/>
          </a:prstGeom>
          <a:gradFill rotWithShape="1">
            <a:gsLst>
              <a:gs pos="0">
                <a:srgbClr val="33CCCC">
                  <a:alpha val="10001"/>
                </a:srgbClr>
              </a:gs>
              <a:gs pos="100000">
                <a:srgbClr val="33CCCC">
                  <a:gamma/>
                  <a:tint val="0"/>
                  <a:invGamma/>
                </a:srgbClr>
              </a:gs>
            </a:gsLst>
            <a:lin ang="2700000" scaled="1"/>
          </a:gradFill>
          <a:ln w="19050">
            <a:solidFill>
              <a:srgbClr val="FF6600"/>
            </a:solidFill>
            <a:miter lim="800000"/>
            <a:headEnd/>
            <a:tailEnd/>
          </a:ln>
          <a:effectLst/>
        </p:spPr>
        <p:txBody>
          <a:bodyPr>
            <a:spAutoFit/>
          </a:bodyPr>
          <a:lstStyle/>
          <a:p>
            <a:pPr fontAlgn="auto">
              <a:spcBef>
                <a:spcPct val="50000"/>
              </a:spcBef>
              <a:spcAft>
                <a:spcPts val="0"/>
              </a:spcAft>
              <a:defRPr/>
            </a:pPr>
            <a:r>
              <a:rPr lang="en-US">
                <a:effectLst>
                  <a:outerShdw blurRad="38100" dist="38100" dir="2700000" algn="tl">
                    <a:srgbClr val="FFFFFF"/>
                  </a:outerShdw>
                </a:effectLst>
              </a:rPr>
              <a:t>AA Sign</a:t>
            </a:r>
          </a:p>
        </p:txBody>
      </p:sp>
      <p:sp>
        <p:nvSpPr>
          <p:cNvPr id="1161228" name="Line 12"/>
          <p:cNvSpPr>
            <a:spLocks noChangeShapeType="1"/>
          </p:cNvSpPr>
          <p:nvPr/>
        </p:nvSpPr>
        <p:spPr bwMode="auto">
          <a:xfrm>
            <a:off x="2095500" y="1752600"/>
            <a:ext cx="0" cy="457200"/>
          </a:xfrm>
          <a:prstGeom prst="line">
            <a:avLst/>
          </a:prstGeom>
          <a:noFill/>
          <a:ln w="19050">
            <a:solidFill>
              <a:srgbClr val="FF6600"/>
            </a:solidFill>
            <a:round/>
            <a:headEnd/>
            <a:tailEnd type="triangle" w="med" len="med"/>
          </a:ln>
        </p:spPr>
        <p:txBody>
          <a:bodyPr/>
          <a:lstStyle/>
          <a:p>
            <a:endParaRPr lang="en-US"/>
          </a:p>
        </p:txBody>
      </p:sp>
      <p:sp>
        <p:nvSpPr>
          <p:cNvPr id="1161229" name="Line 13"/>
          <p:cNvSpPr>
            <a:spLocks noChangeShapeType="1"/>
          </p:cNvSpPr>
          <p:nvPr/>
        </p:nvSpPr>
        <p:spPr bwMode="auto">
          <a:xfrm>
            <a:off x="2095500" y="1752600"/>
            <a:ext cx="1600200" cy="0"/>
          </a:xfrm>
          <a:prstGeom prst="line">
            <a:avLst/>
          </a:prstGeom>
          <a:noFill/>
          <a:ln w="19050">
            <a:solidFill>
              <a:srgbClr val="FF6600"/>
            </a:solidFill>
            <a:round/>
            <a:headEnd/>
            <a:tailEnd/>
          </a:ln>
        </p:spPr>
        <p:txBody>
          <a:bodyPr/>
          <a:lstStyle/>
          <a:p>
            <a:endParaRPr lang="en-US"/>
          </a:p>
        </p:txBody>
      </p:sp>
      <p:sp>
        <p:nvSpPr>
          <p:cNvPr id="1161230" name="Line 14"/>
          <p:cNvSpPr>
            <a:spLocks noChangeShapeType="1"/>
          </p:cNvSpPr>
          <p:nvPr/>
        </p:nvSpPr>
        <p:spPr bwMode="auto">
          <a:xfrm>
            <a:off x="6934200" y="1866900"/>
            <a:ext cx="0" cy="457200"/>
          </a:xfrm>
          <a:prstGeom prst="line">
            <a:avLst/>
          </a:prstGeom>
          <a:noFill/>
          <a:ln w="19050">
            <a:solidFill>
              <a:srgbClr val="FF6600"/>
            </a:solidFill>
            <a:round/>
            <a:headEnd/>
            <a:tailEnd type="triangle" w="med" len="med"/>
          </a:ln>
        </p:spPr>
        <p:txBody>
          <a:bodyPr/>
          <a:lstStyle/>
          <a:p>
            <a:endParaRPr lang="en-US"/>
          </a:p>
        </p:txBody>
      </p:sp>
      <p:sp>
        <p:nvSpPr>
          <p:cNvPr id="1161231" name="Line 15"/>
          <p:cNvSpPr>
            <a:spLocks noChangeShapeType="1"/>
          </p:cNvSpPr>
          <p:nvPr/>
        </p:nvSpPr>
        <p:spPr bwMode="auto">
          <a:xfrm flipH="1">
            <a:off x="6172200" y="1866900"/>
            <a:ext cx="762000" cy="0"/>
          </a:xfrm>
          <a:prstGeom prst="line">
            <a:avLst/>
          </a:prstGeom>
          <a:noFill/>
          <a:ln w="19050">
            <a:solidFill>
              <a:srgbClr val="FF6600"/>
            </a:solidFill>
            <a:round/>
            <a:headEnd/>
            <a:tailEnd/>
          </a:ln>
        </p:spPr>
        <p:txBody>
          <a:bodyPr/>
          <a:lstStyle/>
          <a:p>
            <a:endParaRPr lang="en-US"/>
          </a:p>
        </p:txBody>
      </p:sp>
      <p:sp>
        <p:nvSpPr>
          <p:cNvPr id="1161232" name="Text Box 16"/>
          <p:cNvSpPr txBox="1">
            <a:spLocks noChangeArrowheads="1"/>
          </p:cNvSpPr>
          <p:nvPr/>
        </p:nvSpPr>
        <p:spPr bwMode="auto">
          <a:xfrm>
            <a:off x="2806700" y="2832100"/>
            <a:ext cx="2514600" cy="660400"/>
          </a:xfrm>
          <a:prstGeom prst="rect">
            <a:avLst/>
          </a:prstGeom>
          <a:gradFill rotWithShape="1">
            <a:gsLst>
              <a:gs pos="0">
                <a:srgbClr val="33CCCC">
                  <a:alpha val="10001"/>
                </a:srgbClr>
              </a:gs>
              <a:gs pos="100000">
                <a:srgbClr val="33CCCC">
                  <a:gamma/>
                  <a:tint val="0"/>
                  <a:invGamma/>
                </a:srgbClr>
              </a:gs>
            </a:gsLst>
            <a:lin ang="2700000" scaled="1"/>
          </a:gradFill>
          <a:ln w="19050">
            <a:solidFill>
              <a:srgbClr val="FF6600"/>
            </a:solidFill>
            <a:miter lim="800000"/>
            <a:headEnd/>
            <a:tailEnd/>
          </a:ln>
          <a:effectLst/>
        </p:spPr>
        <p:txBody>
          <a:bodyPr>
            <a:spAutoFit/>
          </a:bodyPr>
          <a:lstStyle/>
          <a:p>
            <a:pPr fontAlgn="auto">
              <a:spcBef>
                <a:spcPct val="50000"/>
              </a:spcBef>
              <a:spcAft>
                <a:spcPts val="0"/>
              </a:spcAft>
              <a:defRPr/>
            </a:pPr>
            <a:r>
              <a:rPr lang="en-US">
                <a:effectLst>
                  <a:outerShdw blurRad="38100" dist="38100" dir="2700000" algn="tl">
                    <a:srgbClr val="FFFFFF"/>
                  </a:outerShdw>
                </a:effectLst>
              </a:rPr>
              <a:t>HSE AGM or HSE Engineer Sign</a:t>
            </a:r>
          </a:p>
        </p:txBody>
      </p:sp>
      <p:sp>
        <p:nvSpPr>
          <p:cNvPr id="1161233" name="Text Box 17"/>
          <p:cNvSpPr txBox="1">
            <a:spLocks noChangeArrowheads="1"/>
          </p:cNvSpPr>
          <p:nvPr/>
        </p:nvSpPr>
        <p:spPr bwMode="auto">
          <a:xfrm>
            <a:off x="1371600" y="3662363"/>
            <a:ext cx="1447800" cy="385762"/>
          </a:xfrm>
          <a:prstGeom prst="rect">
            <a:avLst/>
          </a:prstGeom>
          <a:gradFill rotWithShape="1">
            <a:gsLst>
              <a:gs pos="0">
                <a:srgbClr val="33CCCC">
                  <a:alpha val="10001"/>
                </a:srgbClr>
              </a:gs>
              <a:gs pos="100000">
                <a:srgbClr val="33CCCC">
                  <a:gamma/>
                  <a:tint val="0"/>
                  <a:invGamma/>
                </a:srgbClr>
              </a:gs>
            </a:gsLst>
            <a:lin ang="2700000" scaled="1"/>
          </a:gradFill>
          <a:ln w="19050">
            <a:solidFill>
              <a:srgbClr val="FF6600"/>
            </a:solidFill>
            <a:miter lim="800000"/>
            <a:headEnd/>
            <a:tailEnd/>
          </a:ln>
          <a:effectLst/>
        </p:spPr>
        <p:txBody>
          <a:bodyPr>
            <a:spAutoFit/>
          </a:bodyPr>
          <a:lstStyle/>
          <a:p>
            <a:pPr fontAlgn="auto">
              <a:spcBef>
                <a:spcPct val="50000"/>
              </a:spcBef>
              <a:spcAft>
                <a:spcPts val="0"/>
              </a:spcAft>
              <a:defRPr/>
            </a:pPr>
            <a:r>
              <a:rPr lang="en-US">
                <a:effectLst>
                  <a:outerShdw blurRad="38100" dist="38100" dir="2700000" algn="tl">
                    <a:srgbClr val="FFFFFF"/>
                  </a:outerShdw>
                </a:effectLst>
              </a:rPr>
              <a:t>Deputy GM</a:t>
            </a:r>
          </a:p>
        </p:txBody>
      </p:sp>
      <p:sp>
        <p:nvSpPr>
          <p:cNvPr id="1161234" name="Line 18"/>
          <p:cNvSpPr>
            <a:spLocks noChangeShapeType="1"/>
          </p:cNvSpPr>
          <p:nvPr/>
        </p:nvSpPr>
        <p:spPr bwMode="auto">
          <a:xfrm flipH="1">
            <a:off x="2832100" y="2552700"/>
            <a:ext cx="609600" cy="0"/>
          </a:xfrm>
          <a:prstGeom prst="line">
            <a:avLst/>
          </a:prstGeom>
          <a:noFill/>
          <a:ln w="19050">
            <a:solidFill>
              <a:srgbClr val="FF6600"/>
            </a:solidFill>
            <a:round/>
            <a:headEnd/>
            <a:tailEnd type="triangle" w="med" len="med"/>
          </a:ln>
        </p:spPr>
        <p:txBody>
          <a:bodyPr/>
          <a:lstStyle/>
          <a:p>
            <a:endParaRPr lang="en-US"/>
          </a:p>
        </p:txBody>
      </p:sp>
      <p:sp>
        <p:nvSpPr>
          <p:cNvPr id="1161235" name="Line 19"/>
          <p:cNvSpPr>
            <a:spLocks noChangeShapeType="1"/>
          </p:cNvSpPr>
          <p:nvPr/>
        </p:nvSpPr>
        <p:spPr bwMode="auto">
          <a:xfrm>
            <a:off x="4889500" y="2552700"/>
            <a:ext cx="762000" cy="0"/>
          </a:xfrm>
          <a:prstGeom prst="line">
            <a:avLst/>
          </a:prstGeom>
          <a:noFill/>
          <a:ln w="19050">
            <a:solidFill>
              <a:srgbClr val="FF6600"/>
            </a:solidFill>
            <a:round/>
            <a:headEnd/>
            <a:tailEnd type="triangle" w="med" len="med"/>
          </a:ln>
        </p:spPr>
        <p:txBody>
          <a:bodyPr/>
          <a:lstStyle/>
          <a:p>
            <a:endParaRPr lang="en-US"/>
          </a:p>
        </p:txBody>
      </p:sp>
      <p:sp>
        <p:nvSpPr>
          <p:cNvPr id="1161236" name="Line 20"/>
          <p:cNvSpPr>
            <a:spLocks noChangeShapeType="1"/>
          </p:cNvSpPr>
          <p:nvPr/>
        </p:nvSpPr>
        <p:spPr bwMode="auto">
          <a:xfrm flipV="1">
            <a:off x="2349500" y="2667000"/>
            <a:ext cx="12700" cy="546100"/>
          </a:xfrm>
          <a:prstGeom prst="line">
            <a:avLst/>
          </a:prstGeom>
          <a:noFill/>
          <a:ln w="19050">
            <a:solidFill>
              <a:srgbClr val="FF6600"/>
            </a:solidFill>
            <a:round/>
            <a:headEnd/>
            <a:tailEnd type="triangle" w="med" len="med"/>
          </a:ln>
        </p:spPr>
        <p:txBody>
          <a:bodyPr/>
          <a:lstStyle/>
          <a:p>
            <a:endParaRPr lang="en-US"/>
          </a:p>
        </p:txBody>
      </p:sp>
      <p:sp>
        <p:nvSpPr>
          <p:cNvPr id="1161237" name="Line 21"/>
          <p:cNvSpPr>
            <a:spLocks noChangeShapeType="1"/>
          </p:cNvSpPr>
          <p:nvPr/>
        </p:nvSpPr>
        <p:spPr bwMode="auto">
          <a:xfrm flipH="1">
            <a:off x="2349500" y="3200400"/>
            <a:ext cx="457200" cy="0"/>
          </a:xfrm>
          <a:prstGeom prst="line">
            <a:avLst/>
          </a:prstGeom>
          <a:noFill/>
          <a:ln w="19050">
            <a:solidFill>
              <a:srgbClr val="FF6600"/>
            </a:solidFill>
            <a:round/>
            <a:headEnd/>
            <a:tailEnd/>
          </a:ln>
        </p:spPr>
        <p:txBody>
          <a:bodyPr/>
          <a:lstStyle/>
          <a:p>
            <a:endParaRPr lang="en-US"/>
          </a:p>
        </p:txBody>
      </p:sp>
      <p:sp>
        <p:nvSpPr>
          <p:cNvPr id="1161238" name="Line 22"/>
          <p:cNvSpPr>
            <a:spLocks noChangeShapeType="1"/>
          </p:cNvSpPr>
          <p:nvPr/>
        </p:nvSpPr>
        <p:spPr bwMode="auto">
          <a:xfrm flipV="1">
            <a:off x="6083300" y="2984500"/>
            <a:ext cx="0" cy="381000"/>
          </a:xfrm>
          <a:prstGeom prst="line">
            <a:avLst/>
          </a:prstGeom>
          <a:noFill/>
          <a:ln w="19050">
            <a:solidFill>
              <a:srgbClr val="FF6600"/>
            </a:solidFill>
            <a:round/>
            <a:headEnd/>
            <a:tailEnd type="triangle" w="med" len="med"/>
          </a:ln>
        </p:spPr>
        <p:txBody>
          <a:bodyPr/>
          <a:lstStyle/>
          <a:p>
            <a:endParaRPr lang="en-US"/>
          </a:p>
        </p:txBody>
      </p:sp>
      <p:sp>
        <p:nvSpPr>
          <p:cNvPr id="1161239" name="Line 23"/>
          <p:cNvSpPr>
            <a:spLocks noChangeShapeType="1"/>
          </p:cNvSpPr>
          <p:nvPr/>
        </p:nvSpPr>
        <p:spPr bwMode="auto">
          <a:xfrm flipH="1">
            <a:off x="5321300" y="3352800"/>
            <a:ext cx="762000" cy="0"/>
          </a:xfrm>
          <a:prstGeom prst="line">
            <a:avLst/>
          </a:prstGeom>
          <a:noFill/>
          <a:ln w="19050">
            <a:solidFill>
              <a:srgbClr val="FF6600"/>
            </a:solidFill>
            <a:round/>
            <a:headEnd/>
            <a:tailEnd/>
          </a:ln>
        </p:spPr>
        <p:txBody>
          <a:bodyPr/>
          <a:lstStyle/>
          <a:p>
            <a:endParaRPr lang="en-US"/>
          </a:p>
        </p:txBody>
      </p:sp>
      <p:sp>
        <p:nvSpPr>
          <p:cNvPr id="1161240" name="Text Box 24"/>
          <p:cNvSpPr txBox="1">
            <a:spLocks noChangeArrowheads="1"/>
          </p:cNvSpPr>
          <p:nvPr/>
        </p:nvSpPr>
        <p:spPr bwMode="auto">
          <a:xfrm>
            <a:off x="2438400" y="4191000"/>
            <a:ext cx="3352800" cy="385763"/>
          </a:xfrm>
          <a:prstGeom prst="rect">
            <a:avLst/>
          </a:prstGeom>
          <a:gradFill rotWithShape="1">
            <a:gsLst>
              <a:gs pos="0">
                <a:srgbClr val="33CCCC">
                  <a:alpha val="10001"/>
                </a:srgbClr>
              </a:gs>
              <a:gs pos="100000">
                <a:srgbClr val="33CCCC">
                  <a:gamma/>
                  <a:tint val="0"/>
                  <a:invGamma/>
                </a:srgbClr>
              </a:gs>
            </a:gsLst>
            <a:lin ang="2700000" scaled="1"/>
          </a:gradFill>
          <a:ln w="19050">
            <a:solidFill>
              <a:srgbClr val="FF6600"/>
            </a:solidFill>
            <a:miter lim="800000"/>
            <a:headEnd/>
            <a:tailEnd/>
          </a:ln>
          <a:effectLst/>
        </p:spPr>
        <p:txBody>
          <a:bodyPr>
            <a:spAutoFit/>
          </a:bodyPr>
          <a:lstStyle/>
          <a:p>
            <a:pPr fontAlgn="auto">
              <a:spcBef>
                <a:spcPct val="50000"/>
              </a:spcBef>
              <a:spcAft>
                <a:spcPts val="0"/>
              </a:spcAft>
              <a:defRPr/>
            </a:pPr>
            <a:r>
              <a:rPr lang="en-US">
                <a:effectLst>
                  <a:outerShdw blurRad="38100" dist="38100" dir="2700000" algn="tl">
                    <a:srgbClr val="FFFFFF"/>
                  </a:outerShdw>
                </a:effectLst>
              </a:rPr>
              <a:t>Site visit by PA,AA,HSE ,AAA</a:t>
            </a:r>
          </a:p>
        </p:txBody>
      </p:sp>
      <p:sp>
        <p:nvSpPr>
          <p:cNvPr id="1161241" name="Line 25"/>
          <p:cNvSpPr>
            <a:spLocks noChangeShapeType="1"/>
          </p:cNvSpPr>
          <p:nvPr/>
        </p:nvSpPr>
        <p:spPr bwMode="auto">
          <a:xfrm>
            <a:off x="3886200" y="4572000"/>
            <a:ext cx="0" cy="152400"/>
          </a:xfrm>
          <a:prstGeom prst="line">
            <a:avLst/>
          </a:prstGeom>
          <a:noFill/>
          <a:ln w="19050">
            <a:solidFill>
              <a:srgbClr val="FF6600"/>
            </a:solidFill>
            <a:round/>
            <a:headEnd/>
            <a:tailEnd type="triangle" w="med" len="med"/>
          </a:ln>
        </p:spPr>
        <p:txBody>
          <a:bodyPr/>
          <a:lstStyle/>
          <a:p>
            <a:endParaRPr lang="en-US"/>
          </a:p>
        </p:txBody>
      </p:sp>
      <p:sp>
        <p:nvSpPr>
          <p:cNvPr id="1161242" name="Text Box 26"/>
          <p:cNvSpPr txBox="1">
            <a:spLocks noChangeArrowheads="1"/>
          </p:cNvSpPr>
          <p:nvPr/>
        </p:nvSpPr>
        <p:spPr bwMode="auto">
          <a:xfrm>
            <a:off x="2311400" y="4724400"/>
            <a:ext cx="3352800" cy="385763"/>
          </a:xfrm>
          <a:prstGeom prst="rect">
            <a:avLst/>
          </a:prstGeom>
          <a:gradFill rotWithShape="1">
            <a:gsLst>
              <a:gs pos="0">
                <a:srgbClr val="33CCCC">
                  <a:alpha val="10001"/>
                </a:srgbClr>
              </a:gs>
              <a:gs pos="100000">
                <a:srgbClr val="33CCCC">
                  <a:gamma/>
                  <a:tint val="0"/>
                  <a:invGamma/>
                </a:srgbClr>
              </a:gs>
            </a:gsLst>
            <a:lin ang="2700000" scaled="1"/>
          </a:gradFill>
          <a:ln w="19050">
            <a:solidFill>
              <a:srgbClr val="FF6600"/>
            </a:solidFill>
            <a:miter lim="800000"/>
            <a:headEnd/>
            <a:tailEnd/>
          </a:ln>
          <a:effectLst/>
        </p:spPr>
        <p:txBody>
          <a:bodyPr>
            <a:spAutoFit/>
          </a:bodyPr>
          <a:lstStyle/>
          <a:p>
            <a:pPr fontAlgn="auto">
              <a:spcBef>
                <a:spcPct val="50000"/>
              </a:spcBef>
              <a:spcAft>
                <a:spcPts val="0"/>
              </a:spcAft>
              <a:defRPr/>
            </a:pPr>
            <a:r>
              <a:rPr lang="en-US">
                <a:effectLst>
                  <a:outerShdw blurRad="38100" dist="38100" dir="2700000" algn="tl">
                    <a:srgbClr val="FFFFFF"/>
                  </a:outerShdw>
                </a:effectLst>
              </a:rPr>
              <a:t>AA issue permit to PA</a:t>
            </a:r>
          </a:p>
        </p:txBody>
      </p:sp>
      <p:sp>
        <p:nvSpPr>
          <p:cNvPr id="1161243" name="Line 27"/>
          <p:cNvSpPr>
            <a:spLocks noChangeShapeType="1"/>
          </p:cNvSpPr>
          <p:nvPr/>
        </p:nvSpPr>
        <p:spPr bwMode="auto">
          <a:xfrm flipV="1">
            <a:off x="1835150" y="2636838"/>
            <a:ext cx="0" cy="1066800"/>
          </a:xfrm>
          <a:prstGeom prst="line">
            <a:avLst/>
          </a:prstGeom>
          <a:noFill/>
          <a:ln w="19050">
            <a:solidFill>
              <a:srgbClr val="FF6600"/>
            </a:solidFill>
            <a:round/>
            <a:headEnd/>
            <a:tailEnd type="triangle" w="med" len="med"/>
          </a:ln>
        </p:spPr>
        <p:txBody>
          <a:bodyPr/>
          <a:lstStyle/>
          <a:p>
            <a:endParaRPr lang="en-US"/>
          </a:p>
        </p:txBody>
      </p:sp>
      <p:sp>
        <p:nvSpPr>
          <p:cNvPr id="1161244" name="Line 28"/>
          <p:cNvSpPr>
            <a:spLocks noChangeShapeType="1"/>
          </p:cNvSpPr>
          <p:nvPr/>
        </p:nvSpPr>
        <p:spPr bwMode="auto">
          <a:xfrm flipV="1">
            <a:off x="6477000" y="2971800"/>
            <a:ext cx="0" cy="685800"/>
          </a:xfrm>
          <a:prstGeom prst="line">
            <a:avLst/>
          </a:prstGeom>
          <a:noFill/>
          <a:ln w="19050">
            <a:solidFill>
              <a:srgbClr val="FF6600"/>
            </a:solidFill>
            <a:round/>
            <a:headEnd/>
            <a:tailEnd type="triangle" w="med" len="med"/>
          </a:ln>
        </p:spPr>
        <p:txBody>
          <a:bodyPr/>
          <a:lstStyle/>
          <a:p>
            <a:endParaRPr lang="en-US"/>
          </a:p>
        </p:txBody>
      </p:sp>
      <p:sp>
        <p:nvSpPr>
          <p:cNvPr id="1161245" name="Text Box 29"/>
          <p:cNvSpPr txBox="1">
            <a:spLocks noChangeArrowheads="1"/>
          </p:cNvSpPr>
          <p:nvPr/>
        </p:nvSpPr>
        <p:spPr bwMode="auto">
          <a:xfrm>
            <a:off x="5638800" y="3695700"/>
            <a:ext cx="1447800" cy="385763"/>
          </a:xfrm>
          <a:prstGeom prst="rect">
            <a:avLst/>
          </a:prstGeom>
          <a:gradFill rotWithShape="1">
            <a:gsLst>
              <a:gs pos="0">
                <a:srgbClr val="33CCCC">
                  <a:alpha val="10001"/>
                </a:srgbClr>
              </a:gs>
              <a:gs pos="100000">
                <a:srgbClr val="33CCCC">
                  <a:gamma/>
                  <a:tint val="0"/>
                  <a:invGamma/>
                </a:srgbClr>
              </a:gs>
            </a:gsLst>
            <a:lin ang="2700000" scaled="1"/>
          </a:gradFill>
          <a:ln w="19050">
            <a:solidFill>
              <a:srgbClr val="FF6600"/>
            </a:solidFill>
            <a:miter lim="800000"/>
            <a:headEnd/>
            <a:tailEnd/>
          </a:ln>
          <a:effectLst/>
        </p:spPr>
        <p:txBody>
          <a:bodyPr>
            <a:spAutoFit/>
          </a:bodyPr>
          <a:lstStyle/>
          <a:p>
            <a:pPr fontAlgn="auto">
              <a:spcBef>
                <a:spcPct val="50000"/>
              </a:spcBef>
              <a:spcAft>
                <a:spcPts val="0"/>
              </a:spcAft>
              <a:defRPr/>
            </a:pPr>
            <a:r>
              <a:rPr lang="en-US">
                <a:effectLst>
                  <a:outerShdw blurRad="38100" dist="38100" dir="2700000" algn="tl">
                    <a:srgbClr val="FFFFFF"/>
                  </a:outerShdw>
                </a:effectLst>
              </a:rPr>
              <a:t>District GM</a:t>
            </a:r>
          </a:p>
        </p:txBody>
      </p:sp>
      <p:sp>
        <p:nvSpPr>
          <p:cNvPr id="1161246" name="Line 30"/>
          <p:cNvSpPr>
            <a:spLocks noChangeShapeType="1"/>
          </p:cNvSpPr>
          <p:nvPr/>
        </p:nvSpPr>
        <p:spPr bwMode="auto">
          <a:xfrm>
            <a:off x="990600" y="2667000"/>
            <a:ext cx="0" cy="1752600"/>
          </a:xfrm>
          <a:prstGeom prst="line">
            <a:avLst/>
          </a:prstGeom>
          <a:noFill/>
          <a:ln w="19050">
            <a:solidFill>
              <a:srgbClr val="FF6600"/>
            </a:solidFill>
            <a:round/>
            <a:headEnd/>
            <a:tailEnd/>
          </a:ln>
        </p:spPr>
        <p:txBody>
          <a:bodyPr/>
          <a:lstStyle/>
          <a:p>
            <a:endParaRPr lang="en-US"/>
          </a:p>
        </p:txBody>
      </p:sp>
      <p:sp>
        <p:nvSpPr>
          <p:cNvPr id="1161247" name="Line 31"/>
          <p:cNvSpPr>
            <a:spLocks noChangeShapeType="1"/>
          </p:cNvSpPr>
          <p:nvPr/>
        </p:nvSpPr>
        <p:spPr bwMode="auto">
          <a:xfrm>
            <a:off x="990600" y="4419600"/>
            <a:ext cx="1447800" cy="0"/>
          </a:xfrm>
          <a:prstGeom prst="line">
            <a:avLst/>
          </a:prstGeom>
          <a:noFill/>
          <a:ln w="19050">
            <a:solidFill>
              <a:srgbClr val="FF6600"/>
            </a:solidFill>
            <a:round/>
            <a:headEnd/>
            <a:tailEnd type="triangle" w="med" len="med"/>
          </a:ln>
        </p:spPr>
        <p:txBody>
          <a:bodyPr/>
          <a:lstStyle/>
          <a:p>
            <a:endParaRPr lang="en-US"/>
          </a:p>
        </p:txBody>
      </p:sp>
      <p:sp>
        <p:nvSpPr>
          <p:cNvPr id="1161248" name="Line 32"/>
          <p:cNvSpPr>
            <a:spLocks noChangeShapeType="1"/>
          </p:cNvSpPr>
          <p:nvPr/>
        </p:nvSpPr>
        <p:spPr bwMode="auto">
          <a:xfrm flipH="1">
            <a:off x="5791200" y="4343400"/>
            <a:ext cx="1752600" cy="0"/>
          </a:xfrm>
          <a:prstGeom prst="line">
            <a:avLst/>
          </a:prstGeom>
          <a:noFill/>
          <a:ln w="19050">
            <a:solidFill>
              <a:srgbClr val="FF6600"/>
            </a:solidFill>
            <a:round/>
            <a:headEnd/>
            <a:tailEnd type="triangle" w="med" len="med"/>
          </a:ln>
        </p:spPr>
        <p:txBody>
          <a:bodyPr/>
          <a:lstStyle/>
          <a:p>
            <a:endParaRPr lang="en-US"/>
          </a:p>
        </p:txBody>
      </p:sp>
      <p:sp>
        <p:nvSpPr>
          <p:cNvPr id="1161249" name="Line 33"/>
          <p:cNvSpPr>
            <a:spLocks noChangeShapeType="1"/>
          </p:cNvSpPr>
          <p:nvPr/>
        </p:nvSpPr>
        <p:spPr bwMode="auto">
          <a:xfrm flipV="1">
            <a:off x="7543800" y="3048000"/>
            <a:ext cx="0" cy="1295400"/>
          </a:xfrm>
          <a:prstGeom prst="line">
            <a:avLst/>
          </a:prstGeom>
          <a:noFill/>
          <a:ln w="19050">
            <a:solidFill>
              <a:srgbClr val="FF6600"/>
            </a:solidFill>
            <a:round/>
            <a:headEnd/>
            <a:tailEnd/>
          </a:ln>
        </p:spPr>
        <p:txBody>
          <a:bodyPr/>
          <a:lstStyle/>
          <a:p>
            <a:endParaRPr lang="en-US"/>
          </a:p>
        </p:txBody>
      </p:sp>
      <p:sp>
        <p:nvSpPr>
          <p:cNvPr id="1161250" name="Text Box 34"/>
          <p:cNvSpPr txBox="1">
            <a:spLocks noChangeArrowheads="1"/>
          </p:cNvSpPr>
          <p:nvPr/>
        </p:nvSpPr>
        <p:spPr bwMode="auto">
          <a:xfrm>
            <a:off x="2755900" y="5334000"/>
            <a:ext cx="3111500" cy="385763"/>
          </a:xfrm>
          <a:prstGeom prst="rect">
            <a:avLst/>
          </a:prstGeom>
          <a:gradFill rotWithShape="1">
            <a:gsLst>
              <a:gs pos="0">
                <a:srgbClr val="33CCCC">
                  <a:alpha val="10001"/>
                </a:srgbClr>
              </a:gs>
              <a:gs pos="100000">
                <a:srgbClr val="33CCCC">
                  <a:gamma/>
                  <a:tint val="0"/>
                  <a:invGamma/>
                </a:srgbClr>
              </a:gs>
            </a:gsLst>
            <a:lin ang="2700000" scaled="1"/>
          </a:gradFill>
          <a:ln w="19050">
            <a:solidFill>
              <a:srgbClr val="FF6600"/>
            </a:solidFill>
            <a:miter lim="800000"/>
            <a:headEnd/>
            <a:tailEnd/>
          </a:ln>
          <a:effectLst/>
        </p:spPr>
        <p:txBody>
          <a:bodyPr>
            <a:spAutoFit/>
          </a:bodyPr>
          <a:lstStyle/>
          <a:p>
            <a:pPr fontAlgn="auto">
              <a:spcBef>
                <a:spcPct val="50000"/>
              </a:spcBef>
              <a:spcAft>
                <a:spcPts val="0"/>
              </a:spcAft>
              <a:defRPr/>
            </a:pPr>
            <a:r>
              <a:rPr lang="en-US">
                <a:effectLst>
                  <a:outerShdw blurRad="38100" dist="38100" dir="2700000" algn="tl">
                    <a:srgbClr val="FFFFFF"/>
                  </a:outerShdw>
                </a:effectLst>
              </a:rPr>
              <a:t>work complete within 7days </a:t>
            </a:r>
          </a:p>
        </p:txBody>
      </p:sp>
      <p:sp>
        <p:nvSpPr>
          <p:cNvPr id="1161251" name="Line 35"/>
          <p:cNvSpPr>
            <a:spLocks noChangeShapeType="1"/>
          </p:cNvSpPr>
          <p:nvPr/>
        </p:nvSpPr>
        <p:spPr bwMode="auto">
          <a:xfrm flipH="1">
            <a:off x="381000" y="5562600"/>
            <a:ext cx="2362200" cy="0"/>
          </a:xfrm>
          <a:prstGeom prst="line">
            <a:avLst/>
          </a:prstGeom>
          <a:noFill/>
          <a:ln w="19050">
            <a:solidFill>
              <a:srgbClr val="FF6600"/>
            </a:solidFill>
            <a:round/>
            <a:headEnd/>
            <a:tailEnd/>
          </a:ln>
        </p:spPr>
        <p:txBody>
          <a:bodyPr/>
          <a:lstStyle/>
          <a:p>
            <a:endParaRPr lang="en-US"/>
          </a:p>
        </p:txBody>
      </p:sp>
      <p:sp>
        <p:nvSpPr>
          <p:cNvPr id="1161252" name="Line 36"/>
          <p:cNvSpPr>
            <a:spLocks noChangeShapeType="1"/>
          </p:cNvSpPr>
          <p:nvPr/>
        </p:nvSpPr>
        <p:spPr bwMode="auto">
          <a:xfrm flipV="1">
            <a:off x="381000" y="990600"/>
            <a:ext cx="0" cy="4572000"/>
          </a:xfrm>
          <a:prstGeom prst="line">
            <a:avLst/>
          </a:prstGeom>
          <a:noFill/>
          <a:ln w="19050">
            <a:solidFill>
              <a:srgbClr val="FF6600"/>
            </a:solidFill>
            <a:round/>
            <a:headEnd/>
            <a:tailEnd/>
          </a:ln>
        </p:spPr>
        <p:txBody>
          <a:bodyPr/>
          <a:lstStyle/>
          <a:p>
            <a:endParaRPr lang="en-US"/>
          </a:p>
        </p:txBody>
      </p:sp>
      <p:sp>
        <p:nvSpPr>
          <p:cNvPr id="1161253" name="Line 37"/>
          <p:cNvSpPr>
            <a:spLocks noChangeShapeType="1"/>
          </p:cNvSpPr>
          <p:nvPr/>
        </p:nvSpPr>
        <p:spPr bwMode="auto">
          <a:xfrm>
            <a:off x="381000" y="977900"/>
            <a:ext cx="1371600" cy="0"/>
          </a:xfrm>
          <a:prstGeom prst="line">
            <a:avLst/>
          </a:prstGeom>
          <a:noFill/>
          <a:ln w="19050">
            <a:solidFill>
              <a:srgbClr val="FF6600"/>
            </a:solidFill>
            <a:round/>
            <a:headEnd/>
            <a:tailEnd type="triangle" w="med" len="med"/>
          </a:ln>
        </p:spPr>
        <p:txBody>
          <a:bodyPr/>
          <a:lstStyle/>
          <a:p>
            <a:endParaRPr lang="en-US"/>
          </a:p>
        </p:txBody>
      </p:sp>
      <p:sp>
        <p:nvSpPr>
          <p:cNvPr id="1161254" name="Text Box 38"/>
          <p:cNvSpPr txBox="1">
            <a:spLocks noChangeArrowheads="1"/>
          </p:cNvSpPr>
          <p:nvPr/>
        </p:nvSpPr>
        <p:spPr bwMode="auto">
          <a:xfrm>
            <a:off x="539750" y="5157788"/>
            <a:ext cx="2309813" cy="304800"/>
          </a:xfrm>
          <a:prstGeom prst="rect">
            <a:avLst/>
          </a:prstGeom>
          <a:noFill/>
          <a:ln w="19050">
            <a:noFill/>
            <a:miter lim="800000"/>
            <a:headEnd/>
            <a:tailEnd/>
          </a:ln>
          <a:effectLst/>
        </p:spPr>
        <p:txBody>
          <a:bodyPr>
            <a:spAutoFit/>
          </a:bodyPr>
          <a:lstStyle/>
          <a:p>
            <a:pPr fontAlgn="auto">
              <a:spcBef>
                <a:spcPts val="0"/>
              </a:spcBef>
              <a:spcAft>
                <a:spcPts val="0"/>
              </a:spcAft>
              <a:defRPr/>
            </a:pPr>
            <a:r>
              <a:rPr lang="en-US" sz="1400">
                <a:solidFill>
                  <a:srgbClr val="FF9900"/>
                </a:solidFill>
                <a:effectLst>
                  <a:outerShdw blurRad="38100" dist="38100" dir="2700000" algn="tl">
                    <a:srgbClr val="000000"/>
                  </a:outerShdw>
                </a:effectLst>
              </a:rPr>
              <a:t>IF No re issue new permit</a:t>
            </a:r>
          </a:p>
        </p:txBody>
      </p:sp>
      <p:sp>
        <p:nvSpPr>
          <p:cNvPr id="1161255" name="Text Box 39"/>
          <p:cNvSpPr txBox="1">
            <a:spLocks noChangeArrowheads="1"/>
          </p:cNvSpPr>
          <p:nvPr/>
        </p:nvSpPr>
        <p:spPr bwMode="auto">
          <a:xfrm>
            <a:off x="6553200" y="5943600"/>
            <a:ext cx="2286000" cy="355600"/>
          </a:xfrm>
          <a:prstGeom prst="rect">
            <a:avLst/>
          </a:prstGeom>
          <a:gradFill rotWithShape="1">
            <a:gsLst>
              <a:gs pos="0">
                <a:srgbClr val="33CCCC">
                  <a:alpha val="10001"/>
                </a:srgbClr>
              </a:gs>
              <a:gs pos="100000">
                <a:srgbClr val="33CCCC">
                  <a:gamma/>
                  <a:tint val="0"/>
                  <a:invGamma/>
                </a:srgbClr>
              </a:gs>
            </a:gsLst>
            <a:lin ang="2700000" scaled="1"/>
          </a:gradFill>
          <a:ln w="19050">
            <a:solidFill>
              <a:srgbClr val="FF6600"/>
            </a:solidFill>
            <a:miter lim="800000"/>
            <a:headEnd/>
            <a:tailEnd/>
          </a:ln>
          <a:effectLst/>
        </p:spPr>
        <p:txBody>
          <a:bodyPr>
            <a:spAutoFit/>
          </a:bodyPr>
          <a:lstStyle/>
          <a:p>
            <a:pPr fontAlgn="auto">
              <a:spcBef>
                <a:spcPct val="50000"/>
              </a:spcBef>
              <a:spcAft>
                <a:spcPts val="0"/>
              </a:spcAft>
              <a:defRPr/>
            </a:pPr>
            <a:r>
              <a:rPr lang="en-US" sz="1600">
                <a:effectLst>
                  <a:outerShdw blurRad="38100" dist="38100" dir="2700000" algn="tl">
                    <a:srgbClr val="FFFFFF"/>
                  </a:outerShdw>
                </a:effectLst>
              </a:rPr>
              <a:t>AA checks work site</a:t>
            </a:r>
          </a:p>
        </p:txBody>
      </p:sp>
      <p:sp>
        <p:nvSpPr>
          <p:cNvPr id="1161256" name="Text Box 40"/>
          <p:cNvSpPr txBox="1">
            <a:spLocks noChangeArrowheads="1"/>
          </p:cNvSpPr>
          <p:nvPr/>
        </p:nvSpPr>
        <p:spPr bwMode="auto">
          <a:xfrm>
            <a:off x="533400" y="5791200"/>
            <a:ext cx="2743200" cy="722313"/>
          </a:xfrm>
          <a:prstGeom prst="rect">
            <a:avLst/>
          </a:prstGeom>
          <a:gradFill rotWithShape="1">
            <a:gsLst>
              <a:gs pos="0">
                <a:srgbClr val="33CCCC">
                  <a:alpha val="10001"/>
                </a:srgbClr>
              </a:gs>
              <a:gs pos="100000">
                <a:srgbClr val="33CCCC">
                  <a:gamma/>
                  <a:tint val="0"/>
                  <a:invGamma/>
                </a:srgbClr>
              </a:gs>
            </a:gsLst>
            <a:lin ang="2700000" scaled="1"/>
          </a:gradFill>
          <a:ln w="19050">
            <a:solidFill>
              <a:srgbClr val="FF6600"/>
            </a:solidFill>
            <a:miter lim="800000"/>
            <a:headEnd/>
            <a:tailEnd/>
          </a:ln>
          <a:effectLst/>
        </p:spPr>
        <p:txBody>
          <a:bodyPr>
            <a:spAutoFit/>
          </a:bodyPr>
          <a:lstStyle/>
          <a:p>
            <a:pPr fontAlgn="auto">
              <a:spcBef>
                <a:spcPct val="50000"/>
              </a:spcBef>
              <a:spcAft>
                <a:spcPts val="0"/>
              </a:spcAft>
              <a:defRPr/>
            </a:pPr>
            <a:r>
              <a:rPr lang="en-US" sz="1600">
                <a:effectLst>
                  <a:outerShdw blurRad="38100" dist="38100" dir="2700000" algn="tl">
                    <a:srgbClr val="FFFFFF"/>
                  </a:outerShdw>
                </a:effectLst>
              </a:rPr>
              <a:t>HSE Collect all permits</a:t>
            </a:r>
          </a:p>
          <a:p>
            <a:pPr fontAlgn="auto">
              <a:spcBef>
                <a:spcPct val="50000"/>
              </a:spcBef>
              <a:spcAft>
                <a:spcPts val="0"/>
              </a:spcAft>
              <a:defRPr/>
            </a:pPr>
            <a:r>
              <a:rPr lang="en-US" sz="1600">
                <a:effectLst>
                  <a:outerShdw blurRad="38100" dist="38100" dir="2700000" algn="tl">
                    <a:srgbClr val="FFFFFF"/>
                  </a:outerShdw>
                </a:effectLst>
              </a:rPr>
              <a:t>Update completion register</a:t>
            </a:r>
          </a:p>
        </p:txBody>
      </p:sp>
      <p:sp>
        <p:nvSpPr>
          <p:cNvPr id="1161257" name="Text Box 41"/>
          <p:cNvSpPr txBox="1">
            <a:spLocks noChangeArrowheads="1"/>
          </p:cNvSpPr>
          <p:nvPr/>
        </p:nvSpPr>
        <p:spPr bwMode="auto">
          <a:xfrm>
            <a:off x="3581400" y="5943600"/>
            <a:ext cx="2667000" cy="355600"/>
          </a:xfrm>
          <a:prstGeom prst="rect">
            <a:avLst/>
          </a:prstGeom>
          <a:gradFill rotWithShape="1">
            <a:gsLst>
              <a:gs pos="0">
                <a:srgbClr val="33CCCC">
                  <a:alpha val="10001"/>
                </a:srgbClr>
              </a:gs>
              <a:gs pos="100000">
                <a:srgbClr val="33CCCC">
                  <a:gamma/>
                  <a:tint val="0"/>
                  <a:invGamma/>
                </a:srgbClr>
              </a:gs>
            </a:gsLst>
            <a:lin ang="2700000" scaled="1"/>
          </a:gradFill>
          <a:ln w="19050">
            <a:solidFill>
              <a:srgbClr val="FF6600"/>
            </a:solidFill>
            <a:miter lim="800000"/>
            <a:headEnd/>
            <a:tailEnd/>
          </a:ln>
          <a:effectLst/>
        </p:spPr>
        <p:txBody>
          <a:bodyPr>
            <a:spAutoFit/>
          </a:bodyPr>
          <a:lstStyle/>
          <a:p>
            <a:pPr fontAlgn="auto">
              <a:spcBef>
                <a:spcPct val="50000"/>
              </a:spcBef>
              <a:spcAft>
                <a:spcPts val="0"/>
              </a:spcAft>
              <a:defRPr/>
            </a:pPr>
            <a:r>
              <a:rPr lang="en-US" sz="1600">
                <a:effectLst>
                  <a:outerShdw blurRad="38100" dist="38100" dir="2700000" algn="tl">
                    <a:srgbClr val="FFFFFF"/>
                  </a:outerShdw>
                </a:effectLst>
              </a:rPr>
              <a:t>AA Updates permit register</a:t>
            </a:r>
          </a:p>
        </p:txBody>
      </p:sp>
      <p:sp>
        <p:nvSpPr>
          <p:cNvPr id="1161258" name="Line 42"/>
          <p:cNvSpPr>
            <a:spLocks noChangeShapeType="1"/>
          </p:cNvSpPr>
          <p:nvPr/>
        </p:nvSpPr>
        <p:spPr bwMode="auto">
          <a:xfrm>
            <a:off x="5867400" y="5486400"/>
            <a:ext cx="1066800" cy="0"/>
          </a:xfrm>
          <a:prstGeom prst="line">
            <a:avLst/>
          </a:prstGeom>
          <a:noFill/>
          <a:ln w="19050">
            <a:solidFill>
              <a:srgbClr val="FF6600"/>
            </a:solidFill>
            <a:round/>
            <a:headEnd/>
            <a:tailEnd/>
          </a:ln>
        </p:spPr>
        <p:txBody>
          <a:bodyPr/>
          <a:lstStyle/>
          <a:p>
            <a:endParaRPr lang="en-US"/>
          </a:p>
        </p:txBody>
      </p:sp>
      <p:sp>
        <p:nvSpPr>
          <p:cNvPr id="1161259" name="Line 43"/>
          <p:cNvSpPr>
            <a:spLocks noChangeShapeType="1"/>
          </p:cNvSpPr>
          <p:nvPr/>
        </p:nvSpPr>
        <p:spPr bwMode="auto">
          <a:xfrm>
            <a:off x="6934200" y="5486400"/>
            <a:ext cx="0" cy="381000"/>
          </a:xfrm>
          <a:prstGeom prst="line">
            <a:avLst/>
          </a:prstGeom>
          <a:noFill/>
          <a:ln w="19050">
            <a:solidFill>
              <a:srgbClr val="FF6600"/>
            </a:solidFill>
            <a:round/>
            <a:headEnd/>
            <a:tailEnd type="triangle" w="med" len="med"/>
          </a:ln>
        </p:spPr>
        <p:txBody>
          <a:bodyPr/>
          <a:lstStyle/>
          <a:p>
            <a:endParaRPr lang="en-US"/>
          </a:p>
        </p:txBody>
      </p:sp>
      <p:sp>
        <p:nvSpPr>
          <p:cNvPr id="1161260" name="Text Box 44"/>
          <p:cNvSpPr txBox="1">
            <a:spLocks noChangeArrowheads="1"/>
          </p:cNvSpPr>
          <p:nvPr/>
        </p:nvSpPr>
        <p:spPr bwMode="auto">
          <a:xfrm>
            <a:off x="5940425" y="5300663"/>
            <a:ext cx="1143000" cy="274637"/>
          </a:xfrm>
          <a:prstGeom prst="rect">
            <a:avLst/>
          </a:prstGeom>
          <a:noFill/>
          <a:ln w="19050">
            <a:noFill/>
            <a:miter lim="800000"/>
            <a:headEnd/>
            <a:tailEnd/>
          </a:ln>
          <a:effectLst/>
        </p:spPr>
        <p:txBody>
          <a:bodyPr>
            <a:spAutoFit/>
          </a:bodyPr>
          <a:lstStyle/>
          <a:p>
            <a:pPr fontAlgn="auto">
              <a:spcBef>
                <a:spcPts val="0"/>
              </a:spcBef>
              <a:spcAft>
                <a:spcPts val="0"/>
              </a:spcAft>
              <a:defRPr/>
            </a:pPr>
            <a:r>
              <a:rPr lang="en-US" sz="1200">
                <a:solidFill>
                  <a:srgbClr val="FF9900"/>
                </a:solidFill>
                <a:effectLst>
                  <a:outerShdw blurRad="38100" dist="38100" dir="2700000" algn="tl">
                    <a:srgbClr val="000000"/>
                  </a:outerShdw>
                </a:effectLst>
              </a:rPr>
              <a:t>yes</a:t>
            </a:r>
          </a:p>
        </p:txBody>
      </p:sp>
      <p:sp>
        <p:nvSpPr>
          <p:cNvPr id="1161261" name="Line 45"/>
          <p:cNvSpPr>
            <a:spLocks noChangeShapeType="1"/>
          </p:cNvSpPr>
          <p:nvPr/>
        </p:nvSpPr>
        <p:spPr bwMode="auto">
          <a:xfrm flipH="1">
            <a:off x="6248400" y="6096000"/>
            <a:ext cx="304800" cy="0"/>
          </a:xfrm>
          <a:prstGeom prst="line">
            <a:avLst/>
          </a:prstGeom>
          <a:noFill/>
          <a:ln w="19050">
            <a:solidFill>
              <a:srgbClr val="FF6600"/>
            </a:solidFill>
            <a:round/>
            <a:headEnd/>
            <a:tailEnd type="triangle" w="med" len="med"/>
          </a:ln>
        </p:spPr>
        <p:txBody>
          <a:bodyPr/>
          <a:lstStyle/>
          <a:p>
            <a:endParaRPr lang="en-US"/>
          </a:p>
        </p:txBody>
      </p:sp>
      <p:sp>
        <p:nvSpPr>
          <p:cNvPr id="1161262" name="Line 46"/>
          <p:cNvSpPr>
            <a:spLocks noChangeShapeType="1"/>
          </p:cNvSpPr>
          <p:nvPr/>
        </p:nvSpPr>
        <p:spPr bwMode="auto">
          <a:xfrm flipH="1">
            <a:off x="3314700" y="6096000"/>
            <a:ext cx="228600" cy="0"/>
          </a:xfrm>
          <a:prstGeom prst="line">
            <a:avLst/>
          </a:prstGeom>
          <a:noFill/>
          <a:ln w="19050">
            <a:solidFill>
              <a:srgbClr val="FF66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1219"/>
                                        </p:tgtEl>
                                        <p:attrNameLst>
                                          <p:attrName>style.visibility</p:attrName>
                                        </p:attrNameLst>
                                      </p:cBhvr>
                                      <p:to>
                                        <p:strVal val="visible"/>
                                      </p:to>
                                    </p:set>
                                    <p:anim calcmode="lin" valueType="num">
                                      <p:cBhvr additive="base">
                                        <p:cTn id="7" dur="500" fill="hold"/>
                                        <p:tgtEl>
                                          <p:spTgt spid="1161219"/>
                                        </p:tgtEl>
                                        <p:attrNameLst>
                                          <p:attrName>ppt_x</p:attrName>
                                        </p:attrNameLst>
                                      </p:cBhvr>
                                      <p:tavLst>
                                        <p:tav tm="0">
                                          <p:val>
                                            <p:strVal val="#ppt_x"/>
                                          </p:val>
                                        </p:tav>
                                        <p:tav tm="100000">
                                          <p:val>
                                            <p:strVal val="#ppt_x"/>
                                          </p:val>
                                        </p:tav>
                                      </p:tavLst>
                                    </p:anim>
                                    <p:anim calcmode="lin" valueType="num">
                                      <p:cBhvr additive="base">
                                        <p:cTn id="8" dur="500" fill="hold"/>
                                        <p:tgtEl>
                                          <p:spTgt spid="11612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61220"/>
                                        </p:tgtEl>
                                        <p:attrNameLst>
                                          <p:attrName>style.visibility</p:attrName>
                                        </p:attrNameLst>
                                      </p:cBhvr>
                                      <p:to>
                                        <p:strVal val="visible"/>
                                      </p:to>
                                    </p:set>
                                    <p:anim calcmode="lin" valueType="num">
                                      <p:cBhvr additive="base">
                                        <p:cTn id="11" dur="500" fill="hold"/>
                                        <p:tgtEl>
                                          <p:spTgt spid="1161220"/>
                                        </p:tgtEl>
                                        <p:attrNameLst>
                                          <p:attrName>ppt_x</p:attrName>
                                        </p:attrNameLst>
                                      </p:cBhvr>
                                      <p:tavLst>
                                        <p:tav tm="0">
                                          <p:val>
                                            <p:strVal val="#ppt_x"/>
                                          </p:val>
                                        </p:tav>
                                        <p:tav tm="100000">
                                          <p:val>
                                            <p:strVal val="#ppt_x"/>
                                          </p:val>
                                        </p:tav>
                                      </p:tavLst>
                                    </p:anim>
                                    <p:anim calcmode="lin" valueType="num">
                                      <p:cBhvr additive="base">
                                        <p:cTn id="12" dur="500" fill="hold"/>
                                        <p:tgtEl>
                                          <p:spTgt spid="11612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61221"/>
                                        </p:tgtEl>
                                        <p:attrNameLst>
                                          <p:attrName>style.visibility</p:attrName>
                                        </p:attrNameLst>
                                      </p:cBhvr>
                                      <p:to>
                                        <p:strVal val="visible"/>
                                      </p:to>
                                    </p:set>
                                    <p:anim calcmode="lin" valueType="num">
                                      <p:cBhvr additive="base">
                                        <p:cTn id="15" dur="500" fill="hold"/>
                                        <p:tgtEl>
                                          <p:spTgt spid="1161221"/>
                                        </p:tgtEl>
                                        <p:attrNameLst>
                                          <p:attrName>ppt_x</p:attrName>
                                        </p:attrNameLst>
                                      </p:cBhvr>
                                      <p:tavLst>
                                        <p:tav tm="0">
                                          <p:val>
                                            <p:strVal val="#ppt_x"/>
                                          </p:val>
                                        </p:tav>
                                        <p:tav tm="100000">
                                          <p:val>
                                            <p:strVal val="#ppt_x"/>
                                          </p:val>
                                        </p:tav>
                                      </p:tavLst>
                                    </p:anim>
                                    <p:anim calcmode="lin" valueType="num">
                                      <p:cBhvr additive="base">
                                        <p:cTn id="16" dur="500" fill="hold"/>
                                        <p:tgtEl>
                                          <p:spTgt spid="11612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61223"/>
                                        </p:tgtEl>
                                        <p:attrNameLst>
                                          <p:attrName>style.visibility</p:attrName>
                                        </p:attrNameLst>
                                      </p:cBhvr>
                                      <p:to>
                                        <p:strVal val="visible"/>
                                      </p:to>
                                    </p:set>
                                    <p:anim calcmode="lin" valueType="num">
                                      <p:cBhvr additive="base">
                                        <p:cTn id="21" dur="500" fill="hold"/>
                                        <p:tgtEl>
                                          <p:spTgt spid="1161223"/>
                                        </p:tgtEl>
                                        <p:attrNameLst>
                                          <p:attrName>ppt_x</p:attrName>
                                        </p:attrNameLst>
                                      </p:cBhvr>
                                      <p:tavLst>
                                        <p:tav tm="0">
                                          <p:val>
                                            <p:strVal val="#ppt_x"/>
                                          </p:val>
                                        </p:tav>
                                        <p:tav tm="100000">
                                          <p:val>
                                            <p:strVal val="#ppt_x"/>
                                          </p:val>
                                        </p:tav>
                                      </p:tavLst>
                                    </p:anim>
                                    <p:anim calcmode="lin" valueType="num">
                                      <p:cBhvr additive="base">
                                        <p:cTn id="22" dur="500" fill="hold"/>
                                        <p:tgtEl>
                                          <p:spTgt spid="11612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61222"/>
                                        </p:tgtEl>
                                        <p:attrNameLst>
                                          <p:attrName>style.visibility</p:attrName>
                                        </p:attrNameLst>
                                      </p:cBhvr>
                                      <p:to>
                                        <p:strVal val="visible"/>
                                      </p:to>
                                    </p:set>
                                    <p:anim calcmode="lin" valueType="num">
                                      <p:cBhvr additive="base">
                                        <p:cTn id="25" dur="500" fill="hold"/>
                                        <p:tgtEl>
                                          <p:spTgt spid="1161222"/>
                                        </p:tgtEl>
                                        <p:attrNameLst>
                                          <p:attrName>ppt_x</p:attrName>
                                        </p:attrNameLst>
                                      </p:cBhvr>
                                      <p:tavLst>
                                        <p:tav tm="0">
                                          <p:val>
                                            <p:strVal val="#ppt_x"/>
                                          </p:val>
                                        </p:tav>
                                        <p:tav tm="100000">
                                          <p:val>
                                            <p:strVal val="#ppt_x"/>
                                          </p:val>
                                        </p:tav>
                                      </p:tavLst>
                                    </p:anim>
                                    <p:anim calcmode="lin" valueType="num">
                                      <p:cBhvr additive="base">
                                        <p:cTn id="26" dur="500" fill="hold"/>
                                        <p:tgtEl>
                                          <p:spTgt spid="11612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61224"/>
                                        </p:tgtEl>
                                        <p:attrNameLst>
                                          <p:attrName>style.visibility</p:attrName>
                                        </p:attrNameLst>
                                      </p:cBhvr>
                                      <p:to>
                                        <p:strVal val="visible"/>
                                      </p:to>
                                    </p:set>
                                    <p:anim calcmode="lin" valueType="num">
                                      <p:cBhvr additive="base">
                                        <p:cTn id="29" dur="500" fill="hold"/>
                                        <p:tgtEl>
                                          <p:spTgt spid="1161224"/>
                                        </p:tgtEl>
                                        <p:attrNameLst>
                                          <p:attrName>ppt_x</p:attrName>
                                        </p:attrNameLst>
                                      </p:cBhvr>
                                      <p:tavLst>
                                        <p:tav tm="0">
                                          <p:val>
                                            <p:strVal val="#ppt_x"/>
                                          </p:val>
                                        </p:tav>
                                        <p:tav tm="100000">
                                          <p:val>
                                            <p:strVal val="#ppt_x"/>
                                          </p:val>
                                        </p:tav>
                                      </p:tavLst>
                                    </p:anim>
                                    <p:anim calcmode="lin" valueType="num">
                                      <p:cBhvr additive="base">
                                        <p:cTn id="30" dur="500" fill="hold"/>
                                        <p:tgtEl>
                                          <p:spTgt spid="11612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61229"/>
                                        </p:tgtEl>
                                        <p:attrNameLst>
                                          <p:attrName>style.visibility</p:attrName>
                                        </p:attrNameLst>
                                      </p:cBhvr>
                                      <p:to>
                                        <p:strVal val="visible"/>
                                      </p:to>
                                    </p:set>
                                    <p:anim calcmode="lin" valueType="num">
                                      <p:cBhvr additive="base">
                                        <p:cTn id="35" dur="500" fill="hold"/>
                                        <p:tgtEl>
                                          <p:spTgt spid="1161229"/>
                                        </p:tgtEl>
                                        <p:attrNameLst>
                                          <p:attrName>ppt_x</p:attrName>
                                        </p:attrNameLst>
                                      </p:cBhvr>
                                      <p:tavLst>
                                        <p:tav tm="0">
                                          <p:val>
                                            <p:strVal val="#ppt_x"/>
                                          </p:val>
                                        </p:tav>
                                        <p:tav tm="100000">
                                          <p:val>
                                            <p:strVal val="#ppt_x"/>
                                          </p:val>
                                        </p:tav>
                                      </p:tavLst>
                                    </p:anim>
                                    <p:anim calcmode="lin" valueType="num">
                                      <p:cBhvr additive="base">
                                        <p:cTn id="36" dur="500" fill="hold"/>
                                        <p:tgtEl>
                                          <p:spTgt spid="11612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61228"/>
                                        </p:tgtEl>
                                        <p:attrNameLst>
                                          <p:attrName>style.visibility</p:attrName>
                                        </p:attrNameLst>
                                      </p:cBhvr>
                                      <p:to>
                                        <p:strVal val="visible"/>
                                      </p:to>
                                    </p:set>
                                    <p:anim calcmode="lin" valueType="num">
                                      <p:cBhvr additive="base">
                                        <p:cTn id="39" dur="500" fill="hold"/>
                                        <p:tgtEl>
                                          <p:spTgt spid="1161228"/>
                                        </p:tgtEl>
                                        <p:attrNameLst>
                                          <p:attrName>ppt_x</p:attrName>
                                        </p:attrNameLst>
                                      </p:cBhvr>
                                      <p:tavLst>
                                        <p:tav tm="0">
                                          <p:val>
                                            <p:strVal val="#ppt_x"/>
                                          </p:val>
                                        </p:tav>
                                        <p:tav tm="100000">
                                          <p:val>
                                            <p:strVal val="#ppt_x"/>
                                          </p:val>
                                        </p:tav>
                                      </p:tavLst>
                                    </p:anim>
                                    <p:anim calcmode="lin" valueType="num">
                                      <p:cBhvr additive="base">
                                        <p:cTn id="40" dur="500" fill="hold"/>
                                        <p:tgtEl>
                                          <p:spTgt spid="11612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61225"/>
                                        </p:tgtEl>
                                        <p:attrNameLst>
                                          <p:attrName>style.visibility</p:attrName>
                                        </p:attrNameLst>
                                      </p:cBhvr>
                                      <p:to>
                                        <p:strVal val="visible"/>
                                      </p:to>
                                    </p:set>
                                    <p:anim calcmode="lin" valueType="num">
                                      <p:cBhvr additive="base">
                                        <p:cTn id="43" dur="500" fill="hold"/>
                                        <p:tgtEl>
                                          <p:spTgt spid="1161225"/>
                                        </p:tgtEl>
                                        <p:attrNameLst>
                                          <p:attrName>ppt_x</p:attrName>
                                        </p:attrNameLst>
                                      </p:cBhvr>
                                      <p:tavLst>
                                        <p:tav tm="0">
                                          <p:val>
                                            <p:strVal val="#ppt_x"/>
                                          </p:val>
                                        </p:tav>
                                        <p:tav tm="100000">
                                          <p:val>
                                            <p:strVal val="#ppt_x"/>
                                          </p:val>
                                        </p:tav>
                                      </p:tavLst>
                                    </p:anim>
                                    <p:anim calcmode="lin" valueType="num">
                                      <p:cBhvr additive="base">
                                        <p:cTn id="44" dur="500" fill="hold"/>
                                        <p:tgtEl>
                                          <p:spTgt spid="11612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61226"/>
                                        </p:tgtEl>
                                        <p:attrNameLst>
                                          <p:attrName>style.visibility</p:attrName>
                                        </p:attrNameLst>
                                      </p:cBhvr>
                                      <p:to>
                                        <p:strVal val="visible"/>
                                      </p:to>
                                    </p:set>
                                    <p:anim calcmode="lin" valueType="num">
                                      <p:cBhvr additive="base">
                                        <p:cTn id="47" dur="500" fill="hold"/>
                                        <p:tgtEl>
                                          <p:spTgt spid="1161226"/>
                                        </p:tgtEl>
                                        <p:attrNameLst>
                                          <p:attrName>ppt_x</p:attrName>
                                        </p:attrNameLst>
                                      </p:cBhvr>
                                      <p:tavLst>
                                        <p:tav tm="0">
                                          <p:val>
                                            <p:strVal val="#ppt_x"/>
                                          </p:val>
                                        </p:tav>
                                        <p:tav tm="100000">
                                          <p:val>
                                            <p:strVal val="#ppt_x"/>
                                          </p:val>
                                        </p:tav>
                                      </p:tavLst>
                                    </p:anim>
                                    <p:anim calcmode="lin" valueType="num">
                                      <p:cBhvr additive="base">
                                        <p:cTn id="48" dur="500" fill="hold"/>
                                        <p:tgtEl>
                                          <p:spTgt spid="11612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61230"/>
                                        </p:tgtEl>
                                        <p:attrNameLst>
                                          <p:attrName>style.visibility</p:attrName>
                                        </p:attrNameLst>
                                      </p:cBhvr>
                                      <p:to>
                                        <p:strVal val="visible"/>
                                      </p:to>
                                    </p:set>
                                    <p:anim calcmode="lin" valueType="num">
                                      <p:cBhvr additive="base">
                                        <p:cTn id="51" dur="500" fill="hold"/>
                                        <p:tgtEl>
                                          <p:spTgt spid="1161230"/>
                                        </p:tgtEl>
                                        <p:attrNameLst>
                                          <p:attrName>ppt_x</p:attrName>
                                        </p:attrNameLst>
                                      </p:cBhvr>
                                      <p:tavLst>
                                        <p:tav tm="0">
                                          <p:val>
                                            <p:strVal val="#ppt_x"/>
                                          </p:val>
                                        </p:tav>
                                        <p:tav tm="100000">
                                          <p:val>
                                            <p:strVal val="#ppt_x"/>
                                          </p:val>
                                        </p:tav>
                                      </p:tavLst>
                                    </p:anim>
                                    <p:anim calcmode="lin" valueType="num">
                                      <p:cBhvr additive="base">
                                        <p:cTn id="52" dur="500" fill="hold"/>
                                        <p:tgtEl>
                                          <p:spTgt spid="11612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61231"/>
                                        </p:tgtEl>
                                        <p:attrNameLst>
                                          <p:attrName>style.visibility</p:attrName>
                                        </p:attrNameLst>
                                      </p:cBhvr>
                                      <p:to>
                                        <p:strVal val="visible"/>
                                      </p:to>
                                    </p:set>
                                    <p:anim calcmode="lin" valueType="num">
                                      <p:cBhvr additive="base">
                                        <p:cTn id="55" dur="500" fill="hold"/>
                                        <p:tgtEl>
                                          <p:spTgt spid="1161231"/>
                                        </p:tgtEl>
                                        <p:attrNameLst>
                                          <p:attrName>ppt_x</p:attrName>
                                        </p:attrNameLst>
                                      </p:cBhvr>
                                      <p:tavLst>
                                        <p:tav tm="0">
                                          <p:val>
                                            <p:strVal val="#ppt_x"/>
                                          </p:val>
                                        </p:tav>
                                        <p:tav tm="100000">
                                          <p:val>
                                            <p:strVal val="#ppt_x"/>
                                          </p:val>
                                        </p:tav>
                                      </p:tavLst>
                                    </p:anim>
                                    <p:anim calcmode="lin" valueType="num">
                                      <p:cBhvr additive="base">
                                        <p:cTn id="56" dur="500" fill="hold"/>
                                        <p:tgtEl>
                                          <p:spTgt spid="116123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61235"/>
                                        </p:tgtEl>
                                        <p:attrNameLst>
                                          <p:attrName>style.visibility</p:attrName>
                                        </p:attrNameLst>
                                      </p:cBhvr>
                                      <p:to>
                                        <p:strVal val="visible"/>
                                      </p:to>
                                    </p:set>
                                    <p:anim calcmode="lin" valueType="num">
                                      <p:cBhvr additive="base">
                                        <p:cTn id="61" dur="500" fill="hold"/>
                                        <p:tgtEl>
                                          <p:spTgt spid="1161235"/>
                                        </p:tgtEl>
                                        <p:attrNameLst>
                                          <p:attrName>ppt_x</p:attrName>
                                        </p:attrNameLst>
                                      </p:cBhvr>
                                      <p:tavLst>
                                        <p:tav tm="0">
                                          <p:val>
                                            <p:strVal val="#ppt_x"/>
                                          </p:val>
                                        </p:tav>
                                        <p:tav tm="100000">
                                          <p:val>
                                            <p:strVal val="#ppt_x"/>
                                          </p:val>
                                        </p:tav>
                                      </p:tavLst>
                                    </p:anim>
                                    <p:anim calcmode="lin" valueType="num">
                                      <p:cBhvr additive="base">
                                        <p:cTn id="62" dur="500" fill="hold"/>
                                        <p:tgtEl>
                                          <p:spTgt spid="116123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161227"/>
                                        </p:tgtEl>
                                        <p:attrNameLst>
                                          <p:attrName>style.visibility</p:attrName>
                                        </p:attrNameLst>
                                      </p:cBhvr>
                                      <p:to>
                                        <p:strVal val="visible"/>
                                      </p:to>
                                    </p:set>
                                    <p:anim calcmode="lin" valueType="num">
                                      <p:cBhvr additive="base">
                                        <p:cTn id="65" dur="500" fill="hold"/>
                                        <p:tgtEl>
                                          <p:spTgt spid="1161227"/>
                                        </p:tgtEl>
                                        <p:attrNameLst>
                                          <p:attrName>ppt_x</p:attrName>
                                        </p:attrNameLst>
                                      </p:cBhvr>
                                      <p:tavLst>
                                        <p:tav tm="0">
                                          <p:val>
                                            <p:strVal val="#ppt_x"/>
                                          </p:val>
                                        </p:tav>
                                        <p:tav tm="100000">
                                          <p:val>
                                            <p:strVal val="#ppt_x"/>
                                          </p:val>
                                        </p:tav>
                                      </p:tavLst>
                                    </p:anim>
                                    <p:anim calcmode="lin" valueType="num">
                                      <p:cBhvr additive="base">
                                        <p:cTn id="66" dur="500" fill="hold"/>
                                        <p:tgtEl>
                                          <p:spTgt spid="116122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161234"/>
                                        </p:tgtEl>
                                        <p:attrNameLst>
                                          <p:attrName>style.visibility</p:attrName>
                                        </p:attrNameLst>
                                      </p:cBhvr>
                                      <p:to>
                                        <p:strVal val="visible"/>
                                      </p:to>
                                    </p:set>
                                    <p:anim calcmode="lin" valueType="num">
                                      <p:cBhvr additive="base">
                                        <p:cTn id="69" dur="500" fill="hold"/>
                                        <p:tgtEl>
                                          <p:spTgt spid="1161234"/>
                                        </p:tgtEl>
                                        <p:attrNameLst>
                                          <p:attrName>ppt_x</p:attrName>
                                        </p:attrNameLst>
                                      </p:cBhvr>
                                      <p:tavLst>
                                        <p:tav tm="0">
                                          <p:val>
                                            <p:strVal val="#ppt_x"/>
                                          </p:val>
                                        </p:tav>
                                        <p:tav tm="100000">
                                          <p:val>
                                            <p:strVal val="#ppt_x"/>
                                          </p:val>
                                        </p:tav>
                                      </p:tavLst>
                                    </p:anim>
                                    <p:anim calcmode="lin" valueType="num">
                                      <p:cBhvr additive="base">
                                        <p:cTn id="70" dur="500" fill="hold"/>
                                        <p:tgtEl>
                                          <p:spTgt spid="116123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161243"/>
                                        </p:tgtEl>
                                        <p:attrNameLst>
                                          <p:attrName>style.visibility</p:attrName>
                                        </p:attrNameLst>
                                      </p:cBhvr>
                                      <p:to>
                                        <p:strVal val="visible"/>
                                      </p:to>
                                    </p:set>
                                    <p:anim calcmode="lin" valueType="num">
                                      <p:cBhvr additive="base">
                                        <p:cTn id="75" dur="500" fill="hold"/>
                                        <p:tgtEl>
                                          <p:spTgt spid="1161243"/>
                                        </p:tgtEl>
                                        <p:attrNameLst>
                                          <p:attrName>ppt_x</p:attrName>
                                        </p:attrNameLst>
                                      </p:cBhvr>
                                      <p:tavLst>
                                        <p:tav tm="0">
                                          <p:val>
                                            <p:strVal val="#ppt_x"/>
                                          </p:val>
                                        </p:tav>
                                        <p:tav tm="100000">
                                          <p:val>
                                            <p:strVal val="#ppt_x"/>
                                          </p:val>
                                        </p:tav>
                                      </p:tavLst>
                                    </p:anim>
                                    <p:anim calcmode="lin" valueType="num">
                                      <p:cBhvr additive="base">
                                        <p:cTn id="76" dur="500" fill="hold"/>
                                        <p:tgtEl>
                                          <p:spTgt spid="11612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61246"/>
                                        </p:tgtEl>
                                        <p:attrNameLst>
                                          <p:attrName>style.visibility</p:attrName>
                                        </p:attrNameLst>
                                      </p:cBhvr>
                                      <p:to>
                                        <p:strVal val="visible"/>
                                      </p:to>
                                    </p:set>
                                    <p:anim calcmode="lin" valueType="num">
                                      <p:cBhvr additive="base">
                                        <p:cTn id="79" dur="500" fill="hold"/>
                                        <p:tgtEl>
                                          <p:spTgt spid="1161246"/>
                                        </p:tgtEl>
                                        <p:attrNameLst>
                                          <p:attrName>ppt_x</p:attrName>
                                        </p:attrNameLst>
                                      </p:cBhvr>
                                      <p:tavLst>
                                        <p:tav tm="0">
                                          <p:val>
                                            <p:strVal val="#ppt_x"/>
                                          </p:val>
                                        </p:tav>
                                        <p:tav tm="100000">
                                          <p:val>
                                            <p:strVal val="#ppt_x"/>
                                          </p:val>
                                        </p:tav>
                                      </p:tavLst>
                                    </p:anim>
                                    <p:anim calcmode="lin" valueType="num">
                                      <p:cBhvr additive="base">
                                        <p:cTn id="80" dur="500" fill="hold"/>
                                        <p:tgtEl>
                                          <p:spTgt spid="116124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61236"/>
                                        </p:tgtEl>
                                        <p:attrNameLst>
                                          <p:attrName>style.visibility</p:attrName>
                                        </p:attrNameLst>
                                      </p:cBhvr>
                                      <p:to>
                                        <p:strVal val="visible"/>
                                      </p:to>
                                    </p:set>
                                    <p:anim calcmode="lin" valueType="num">
                                      <p:cBhvr additive="base">
                                        <p:cTn id="83" dur="500" fill="hold"/>
                                        <p:tgtEl>
                                          <p:spTgt spid="1161236"/>
                                        </p:tgtEl>
                                        <p:attrNameLst>
                                          <p:attrName>ppt_x</p:attrName>
                                        </p:attrNameLst>
                                      </p:cBhvr>
                                      <p:tavLst>
                                        <p:tav tm="0">
                                          <p:val>
                                            <p:strVal val="#ppt_x"/>
                                          </p:val>
                                        </p:tav>
                                        <p:tav tm="100000">
                                          <p:val>
                                            <p:strVal val="#ppt_x"/>
                                          </p:val>
                                        </p:tav>
                                      </p:tavLst>
                                    </p:anim>
                                    <p:anim calcmode="lin" valueType="num">
                                      <p:cBhvr additive="base">
                                        <p:cTn id="84" dur="500" fill="hold"/>
                                        <p:tgtEl>
                                          <p:spTgt spid="11612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161233"/>
                                        </p:tgtEl>
                                        <p:attrNameLst>
                                          <p:attrName>style.visibility</p:attrName>
                                        </p:attrNameLst>
                                      </p:cBhvr>
                                      <p:to>
                                        <p:strVal val="visible"/>
                                      </p:to>
                                    </p:set>
                                    <p:anim calcmode="lin" valueType="num">
                                      <p:cBhvr additive="base">
                                        <p:cTn id="87" dur="500" fill="hold"/>
                                        <p:tgtEl>
                                          <p:spTgt spid="1161233"/>
                                        </p:tgtEl>
                                        <p:attrNameLst>
                                          <p:attrName>ppt_x</p:attrName>
                                        </p:attrNameLst>
                                      </p:cBhvr>
                                      <p:tavLst>
                                        <p:tav tm="0">
                                          <p:val>
                                            <p:strVal val="#ppt_x"/>
                                          </p:val>
                                        </p:tav>
                                        <p:tav tm="100000">
                                          <p:val>
                                            <p:strVal val="#ppt_x"/>
                                          </p:val>
                                        </p:tav>
                                      </p:tavLst>
                                    </p:anim>
                                    <p:anim calcmode="lin" valueType="num">
                                      <p:cBhvr additive="base">
                                        <p:cTn id="88" dur="500" fill="hold"/>
                                        <p:tgtEl>
                                          <p:spTgt spid="116123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161237"/>
                                        </p:tgtEl>
                                        <p:attrNameLst>
                                          <p:attrName>style.visibility</p:attrName>
                                        </p:attrNameLst>
                                      </p:cBhvr>
                                      <p:to>
                                        <p:strVal val="visible"/>
                                      </p:to>
                                    </p:set>
                                    <p:anim calcmode="lin" valueType="num">
                                      <p:cBhvr additive="base">
                                        <p:cTn id="91" dur="500" fill="hold"/>
                                        <p:tgtEl>
                                          <p:spTgt spid="1161237"/>
                                        </p:tgtEl>
                                        <p:attrNameLst>
                                          <p:attrName>ppt_x</p:attrName>
                                        </p:attrNameLst>
                                      </p:cBhvr>
                                      <p:tavLst>
                                        <p:tav tm="0">
                                          <p:val>
                                            <p:strVal val="#ppt_x"/>
                                          </p:val>
                                        </p:tav>
                                        <p:tav tm="100000">
                                          <p:val>
                                            <p:strVal val="#ppt_x"/>
                                          </p:val>
                                        </p:tav>
                                      </p:tavLst>
                                    </p:anim>
                                    <p:anim calcmode="lin" valueType="num">
                                      <p:cBhvr additive="base">
                                        <p:cTn id="92" dur="500" fill="hold"/>
                                        <p:tgtEl>
                                          <p:spTgt spid="11612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161247"/>
                                        </p:tgtEl>
                                        <p:attrNameLst>
                                          <p:attrName>style.visibility</p:attrName>
                                        </p:attrNameLst>
                                      </p:cBhvr>
                                      <p:to>
                                        <p:strVal val="visible"/>
                                      </p:to>
                                    </p:set>
                                    <p:anim calcmode="lin" valueType="num">
                                      <p:cBhvr additive="base">
                                        <p:cTn id="95" dur="500" fill="hold"/>
                                        <p:tgtEl>
                                          <p:spTgt spid="1161247"/>
                                        </p:tgtEl>
                                        <p:attrNameLst>
                                          <p:attrName>ppt_x</p:attrName>
                                        </p:attrNameLst>
                                      </p:cBhvr>
                                      <p:tavLst>
                                        <p:tav tm="0">
                                          <p:val>
                                            <p:strVal val="#ppt_x"/>
                                          </p:val>
                                        </p:tav>
                                        <p:tav tm="100000">
                                          <p:val>
                                            <p:strVal val="#ppt_x"/>
                                          </p:val>
                                        </p:tav>
                                      </p:tavLst>
                                    </p:anim>
                                    <p:anim calcmode="lin" valueType="num">
                                      <p:cBhvr additive="base">
                                        <p:cTn id="96" dur="500" fill="hold"/>
                                        <p:tgtEl>
                                          <p:spTgt spid="116124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161240"/>
                                        </p:tgtEl>
                                        <p:attrNameLst>
                                          <p:attrName>style.visibility</p:attrName>
                                        </p:attrNameLst>
                                      </p:cBhvr>
                                      <p:to>
                                        <p:strVal val="visible"/>
                                      </p:to>
                                    </p:set>
                                    <p:anim calcmode="lin" valueType="num">
                                      <p:cBhvr additive="base">
                                        <p:cTn id="99" dur="500" fill="hold"/>
                                        <p:tgtEl>
                                          <p:spTgt spid="1161240"/>
                                        </p:tgtEl>
                                        <p:attrNameLst>
                                          <p:attrName>ppt_x</p:attrName>
                                        </p:attrNameLst>
                                      </p:cBhvr>
                                      <p:tavLst>
                                        <p:tav tm="0">
                                          <p:val>
                                            <p:strVal val="#ppt_x"/>
                                          </p:val>
                                        </p:tav>
                                        <p:tav tm="100000">
                                          <p:val>
                                            <p:strVal val="#ppt_x"/>
                                          </p:val>
                                        </p:tav>
                                      </p:tavLst>
                                    </p:anim>
                                    <p:anim calcmode="lin" valueType="num">
                                      <p:cBhvr additive="base">
                                        <p:cTn id="100" dur="500" fill="hold"/>
                                        <p:tgtEl>
                                          <p:spTgt spid="11612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61248"/>
                                        </p:tgtEl>
                                        <p:attrNameLst>
                                          <p:attrName>style.visibility</p:attrName>
                                        </p:attrNameLst>
                                      </p:cBhvr>
                                      <p:to>
                                        <p:strVal val="visible"/>
                                      </p:to>
                                    </p:set>
                                    <p:anim calcmode="lin" valueType="num">
                                      <p:cBhvr additive="base">
                                        <p:cTn id="103" dur="500" fill="hold"/>
                                        <p:tgtEl>
                                          <p:spTgt spid="1161248"/>
                                        </p:tgtEl>
                                        <p:attrNameLst>
                                          <p:attrName>ppt_x</p:attrName>
                                        </p:attrNameLst>
                                      </p:cBhvr>
                                      <p:tavLst>
                                        <p:tav tm="0">
                                          <p:val>
                                            <p:strVal val="#ppt_x"/>
                                          </p:val>
                                        </p:tav>
                                        <p:tav tm="100000">
                                          <p:val>
                                            <p:strVal val="#ppt_x"/>
                                          </p:val>
                                        </p:tav>
                                      </p:tavLst>
                                    </p:anim>
                                    <p:anim calcmode="lin" valueType="num">
                                      <p:cBhvr additive="base">
                                        <p:cTn id="104" dur="500" fill="hold"/>
                                        <p:tgtEl>
                                          <p:spTgt spid="116124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161249"/>
                                        </p:tgtEl>
                                        <p:attrNameLst>
                                          <p:attrName>style.visibility</p:attrName>
                                        </p:attrNameLst>
                                      </p:cBhvr>
                                      <p:to>
                                        <p:strVal val="visible"/>
                                      </p:to>
                                    </p:set>
                                    <p:anim calcmode="lin" valueType="num">
                                      <p:cBhvr additive="base">
                                        <p:cTn id="107" dur="500" fill="hold"/>
                                        <p:tgtEl>
                                          <p:spTgt spid="1161249"/>
                                        </p:tgtEl>
                                        <p:attrNameLst>
                                          <p:attrName>ppt_x</p:attrName>
                                        </p:attrNameLst>
                                      </p:cBhvr>
                                      <p:tavLst>
                                        <p:tav tm="0">
                                          <p:val>
                                            <p:strVal val="#ppt_x"/>
                                          </p:val>
                                        </p:tav>
                                        <p:tav tm="100000">
                                          <p:val>
                                            <p:strVal val="#ppt_x"/>
                                          </p:val>
                                        </p:tav>
                                      </p:tavLst>
                                    </p:anim>
                                    <p:anim calcmode="lin" valueType="num">
                                      <p:cBhvr additive="base">
                                        <p:cTn id="108" dur="500" fill="hold"/>
                                        <p:tgtEl>
                                          <p:spTgt spid="116124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161245"/>
                                        </p:tgtEl>
                                        <p:attrNameLst>
                                          <p:attrName>style.visibility</p:attrName>
                                        </p:attrNameLst>
                                      </p:cBhvr>
                                      <p:to>
                                        <p:strVal val="visible"/>
                                      </p:to>
                                    </p:set>
                                    <p:anim calcmode="lin" valueType="num">
                                      <p:cBhvr additive="base">
                                        <p:cTn id="111" dur="500" fill="hold"/>
                                        <p:tgtEl>
                                          <p:spTgt spid="1161245"/>
                                        </p:tgtEl>
                                        <p:attrNameLst>
                                          <p:attrName>ppt_x</p:attrName>
                                        </p:attrNameLst>
                                      </p:cBhvr>
                                      <p:tavLst>
                                        <p:tav tm="0">
                                          <p:val>
                                            <p:strVal val="#ppt_x"/>
                                          </p:val>
                                        </p:tav>
                                        <p:tav tm="100000">
                                          <p:val>
                                            <p:strVal val="#ppt_x"/>
                                          </p:val>
                                        </p:tav>
                                      </p:tavLst>
                                    </p:anim>
                                    <p:anim calcmode="lin" valueType="num">
                                      <p:cBhvr additive="base">
                                        <p:cTn id="112" dur="500" fill="hold"/>
                                        <p:tgtEl>
                                          <p:spTgt spid="116124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161244"/>
                                        </p:tgtEl>
                                        <p:attrNameLst>
                                          <p:attrName>style.visibility</p:attrName>
                                        </p:attrNameLst>
                                      </p:cBhvr>
                                      <p:to>
                                        <p:strVal val="visible"/>
                                      </p:to>
                                    </p:set>
                                    <p:anim calcmode="lin" valueType="num">
                                      <p:cBhvr additive="base">
                                        <p:cTn id="115" dur="500" fill="hold"/>
                                        <p:tgtEl>
                                          <p:spTgt spid="1161244"/>
                                        </p:tgtEl>
                                        <p:attrNameLst>
                                          <p:attrName>ppt_x</p:attrName>
                                        </p:attrNameLst>
                                      </p:cBhvr>
                                      <p:tavLst>
                                        <p:tav tm="0">
                                          <p:val>
                                            <p:strVal val="#ppt_x"/>
                                          </p:val>
                                        </p:tav>
                                        <p:tav tm="100000">
                                          <p:val>
                                            <p:strVal val="#ppt_x"/>
                                          </p:val>
                                        </p:tav>
                                      </p:tavLst>
                                    </p:anim>
                                    <p:anim calcmode="lin" valueType="num">
                                      <p:cBhvr additive="base">
                                        <p:cTn id="116" dur="500" fill="hold"/>
                                        <p:tgtEl>
                                          <p:spTgt spid="116124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161239"/>
                                        </p:tgtEl>
                                        <p:attrNameLst>
                                          <p:attrName>style.visibility</p:attrName>
                                        </p:attrNameLst>
                                      </p:cBhvr>
                                      <p:to>
                                        <p:strVal val="visible"/>
                                      </p:to>
                                    </p:set>
                                    <p:anim calcmode="lin" valueType="num">
                                      <p:cBhvr additive="base">
                                        <p:cTn id="119" dur="500" fill="hold"/>
                                        <p:tgtEl>
                                          <p:spTgt spid="1161239"/>
                                        </p:tgtEl>
                                        <p:attrNameLst>
                                          <p:attrName>ppt_x</p:attrName>
                                        </p:attrNameLst>
                                      </p:cBhvr>
                                      <p:tavLst>
                                        <p:tav tm="0">
                                          <p:val>
                                            <p:strVal val="#ppt_x"/>
                                          </p:val>
                                        </p:tav>
                                        <p:tav tm="100000">
                                          <p:val>
                                            <p:strVal val="#ppt_x"/>
                                          </p:val>
                                        </p:tav>
                                      </p:tavLst>
                                    </p:anim>
                                    <p:anim calcmode="lin" valueType="num">
                                      <p:cBhvr additive="base">
                                        <p:cTn id="120" dur="500" fill="hold"/>
                                        <p:tgtEl>
                                          <p:spTgt spid="11612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161238"/>
                                        </p:tgtEl>
                                        <p:attrNameLst>
                                          <p:attrName>style.visibility</p:attrName>
                                        </p:attrNameLst>
                                      </p:cBhvr>
                                      <p:to>
                                        <p:strVal val="visible"/>
                                      </p:to>
                                    </p:set>
                                    <p:anim calcmode="lin" valueType="num">
                                      <p:cBhvr additive="base">
                                        <p:cTn id="123" dur="500" fill="hold"/>
                                        <p:tgtEl>
                                          <p:spTgt spid="1161238"/>
                                        </p:tgtEl>
                                        <p:attrNameLst>
                                          <p:attrName>ppt_x</p:attrName>
                                        </p:attrNameLst>
                                      </p:cBhvr>
                                      <p:tavLst>
                                        <p:tav tm="0">
                                          <p:val>
                                            <p:strVal val="#ppt_x"/>
                                          </p:val>
                                        </p:tav>
                                        <p:tav tm="100000">
                                          <p:val>
                                            <p:strVal val="#ppt_x"/>
                                          </p:val>
                                        </p:tav>
                                      </p:tavLst>
                                    </p:anim>
                                    <p:anim calcmode="lin" valueType="num">
                                      <p:cBhvr additive="base">
                                        <p:cTn id="124" dur="500" fill="hold"/>
                                        <p:tgtEl>
                                          <p:spTgt spid="116123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161232"/>
                                        </p:tgtEl>
                                        <p:attrNameLst>
                                          <p:attrName>style.visibility</p:attrName>
                                        </p:attrNameLst>
                                      </p:cBhvr>
                                      <p:to>
                                        <p:strVal val="visible"/>
                                      </p:to>
                                    </p:set>
                                    <p:anim calcmode="lin" valueType="num">
                                      <p:cBhvr additive="base">
                                        <p:cTn id="127" dur="500" fill="hold"/>
                                        <p:tgtEl>
                                          <p:spTgt spid="1161232"/>
                                        </p:tgtEl>
                                        <p:attrNameLst>
                                          <p:attrName>ppt_x</p:attrName>
                                        </p:attrNameLst>
                                      </p:cBhvr>
                                      <p:tavLst>
                                        <p:tav tm="0">
                                          <p:val>
                                            <p:strVal val="#ppt_x"/>
                                          </p:val>
                                        </p:tav>
                                        <p:tav tm="100000">
                                          <p:val>
                                            <p:strVal val="#ppt_x"/>
                                          </p:val>
                                        </p:tav>
                                      </p:tavLst>
                                    </p:anim>
                                    <p:anim calcmode="lin" valueType="num">
                                      <p:cBhvr additive="base">
                                        <p:cTn id="128" dur="500" fill="hold"/>
                                        <p:tgtEl>
                                          <p:spTgt spid="1161232"/>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161241"/>
                                        </p:tgtEl>
                                        <p:attrNameLst>
                                          <p:attrName>style.visibility</p:attrName>
                                        </p:attrNameLst>
                                      </p:cBhvr>
                                      <p:to>
                                        <p:strVal val="visible"/>
                                      </p:to>
                                    </p:set>
                                    <p:anim calcmode="lin" valueType="num">
                                      <p:cBhvr additive="base">
                                        <p:cTn id="131" dur="500" fill="hold"/>
                                        <p:tgtEl>
                                          <p:spTgt spid="1161241"/>
                                        </p:tgtEl>
                                        <p:attrNameLst>
                                          <p:attrName>ppt_x</p:attrName>
                                        </p:attrNameLst>
                                      </p:cBhvr>
                                      <p:tavLst>
                                        <p:tav tm="0">
                                          <p:val>
                                            <p:strVal val="#ppt_x"/>
                                          </p:val>
                                        </p:tav>
                                        <p:tav tm="100000">
                                          <p:val>
                                            <p:strVal val="#ppt_x"/>
                                          </p:val>
                                        </p:tav>
                                      </p:tavLst>
                                    </p:anim>
                                    <p:anim calcmode="lin" valueType="num">
                                      <p:cBhvr additive="base">
                                        <p:cTn id="132" dur="500" fill="hold"/>
                                        <p:tgtEl>
                                          <p:spTgt spid="1161241"/>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1161242"/>
                                        </p:tgtEl>
                                        <p:attrNameLst>
                                          <p:attrName>style.visibility</p:attrName>
                                        </p:attrNameLst>
                                      </p:cBhvr>
                                      <p:to>
                                        <p:strVal val="visible"/>
                                      </p:to>
                                    </p:set>
                                    <p:anim calcmode="lin" valueType="num">
                                      <p:cBhvr additive="base">
                                        <p:cTn id="137" dur="500" fill="hold"/>
                                        <p:tgtEl>
                                          <p:spTgt spid="1161242"/>
                                        </p:tgtEl>
                                        <p:attrNameLst>
                                          <p:attrName>ppt_x</p:attrName>
                                        </p:attrNameLst>
                                      </p:cBhvr>
                                      <p:tavLst>
                                        <p:tav tm="0">
                                          <p:val>
                                            <p:strVal val="#ppt_x"/>
                                          </p:val>
                                        </p:tav>
                                        <p:tav tm="100000">
                                          <p:val>
                                            <p:strVal val="#ppt_x"/>
                                          </p:val>
                                        </p:tav>
                                      </p:tavLst>
                                    </p:anim>
                                    <p:anim calcmode="lin" valueType="num">
                                      <p:cBhvr additive="base">
                                        <p:cTn id="138" dur="500" fill="hold"/>
                                        <p:tgtEl>
                                          <p:spTgt spid="1161242"/>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1161259"/>
                                        </p:tgtEl>
                                        <p:attrNameLst>
                                          <p:attrName>style.visibility</p:attrName>
                                        </p:attrNameLst>
                                      </p:cBhvr>
                                      <p:to>
                                        <p:strVal val="visible"/>
                                      </p:to>
                                    </p:set>
                                    <p:anim calcmode="lin" valueType="num">
                                      <p:cBhvr additive="base">
                                        <p:cTn id="143" dur="500" fill="hold"/>
                                        <p:tgtEl>
                                          <p:spTgt spid="1161259"/>
                                        </p:tgtEl>
                                        <p:attrNameLst>
                                          <p:attrName>ppt_x</p:attrName>
                                        </p:attrNameLst>
                                      </p:cBhvr>
                                      <p:tavLst>
                                        <p:tav tm="0">
                                          <p:val>
                                            <p:strVal val="#ppt_x"/>
                                          </p:val>
                                        </p:tav>
                                        <p:tav tm="100000">
                                          <p:val>
                                            <p:strVal val="#ppt_x"/>
                                          </p:val>
                                        </p:tav>
                                      </p:tavLst>
                                    </p:anim>
                                    <p:anim calcmode="lin" valueType="num">
                                      <p:cBhvr additive="base">
                                        <p:cTn id="144" dur="500" fill="hold"/>
                                        <p:tgtEl>
                                          <p:spTgt spid="116125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161258"/>
                                        </p:tgtEl>
                                        <p:attrNameLst>
                                          <p:attrName>style.visibility</p:attrName>
                                        </p:attrNameLst>
                                      </p:cBhvr>
                                      <p:to>
                                        <p:strVal val="visible"/>
                                      </p:to>
                                    </p:set>
                                    <p:anim calcmode="lin" valueType="num">
                                      <p:cBhvr additive="base">
                                        <p:cTn id="147" dur="500" fill="hold"/>
                                        <p:tgtEl>
                                          <p:spTgt spid="1161258"/>
                                        </p:tgtEl>
                                        <p:attrNameLst>
                                          <p:attrName>ppt_x</p:attrName>
                                        </p:attrNameLst>
                                      </p:cBhvr>
                                      <p:tavLst>
                                        <p:tav tm="0">
                                          <p:val>
                                            <p:strVal val="#ppt_x"/>
                                          </p:val>
                                        </p:tav>
                                        <p:tav tm="100000">
                                          <p:val>
                                            <p:strVal val="#ppt_x"/>
                                          </p:val>
                                        </p:tav>
                                      </p:tavLst>
                                    </p:anim>
                                    <p:anim calcmode="lin" valueType="num">
                                      <p:cBhvr additive="base">
                                        <p:cTn id="148" dur="500" fill="hold"/>
                                        <p:tgtEl>
                                          <p:spTgt spid="1161258"/>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161260"/>
                                        </p:tgtEl>
                                        <p:attrNameLst>
                                          <p:attrName>style.visibility</p:attrName>
                                        </p:attrNameLst>
                                      </p:cBhvr>
                                      <p:to>
                                        <p:strVal val="visible"/>
                                      </p:to>
                                    </p:set>
                                    <p:anim calcmode="lin" valueType="num">
                                      <p:cBhvr additive="base">
                                        <p:cTn id="151" dur="500" fill="hold"/>
                                        <p:tgtEl>
                                          <p:spTgt spid="1161260"/>
                                        </p:tgtEl>
                                        <p:attrNameLst>
                                          <p:attrName>ppt_x</p:attrName>
                                        </p:attrNameLst>
                                      </p:cBhvr>
                                      <p:tavLst>
                                        <p:tav tm="0">
                                          <p:val>
                                            <p:strVal val="#ppt_x"/>
                                          </p:val>
                                        </p:tav>
                                        <p:tav tm="100000">
                                          <p:val>
                                            <p:strVal val="#ppt_x"/>
                                          </p:val>
                                        </p:tav>
                                      </p:tavLst>
                                    </p:anim>
                                    <p:anim calcmode="lin" valueType="num">
                                      <p:cBhvr additive="base">
                                        <p:cTn id="152" dur="500" fill="hold"/>
                                        <p:tgtEl>
                                          <p:spTgt spid="116126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161250"/>
                                        </p:tgtEl>
                                        <p:attrNameLst>
                                          <p:attrName>style.visibility</p:attrName>
                                        </p:attrNameLst>
                                      </p:cBhvr>
                                      <p:to>
                                        <p:strVal val="visible"/>
                                      </p:to>
                                    </p:set>
                                    <p:anim calcmode="lin" valueType="num">
                                      <p:cBhvr additive="base">
                                        <p:cTn id="155" dur="500" fill="hold"/>
                                        <p:tgtEl>
                                          <p:spTgt spid="1161250"/>
                                        </p:tgtEl>
                                        <p:attrNameLst>
                                          <p:attrName>ppt_x</p:attrName>
                                        </p:attrNameLst>
                                      </p:cBhvr>
                                      <p:tavLst>
                                        <p:tav tm="0">
                                          <p:val>
                                            <p:strVal val="#ppt_x"/>
                                          </p:val>
                                        </p:tav>
                                        <p:tav tm="100000">
                                          <p:val>
                                            <p:strVal val="#ppt_x"/>
                                          </p:val>
                                        </p:tav>
                                      </p:tavLst>
                                    </p:anim>
                                    <p:anim calcmode="lin" valueType="num">
                                      <p:cBhvr additive="base">
                                        <p:cTn id="156" dur="500" fill="hold"/>
                                        <p:tgtEl>
                                          <p:spTgt spid="1161250"/>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161254"/>
                                        </p:tgtEl>
                                        <p:attrNameLst>
                                          <p:attrName>style.visibility</p:attrName>
                                        </p:attrNameLst>
                                      </p:cBhvr>
                                      <p:to>
                                        <p:strVal val="visible"/>
                                      </p:to>
                                    </p:set>
                                    <p:anim calcmode="lin" valueType="num">
                                      <p:cBhvr additive="base">
                                        <p:cTn id="159" dur="500" fill="hold"/>
                                        <p:tgtEl>
                                          <p:spTgt spid="1161254"/>
                                        </p:tgtEl>
                                        <p:attrNameLst>
                                          <p:attrName>ppt_x</p:attrName>
                                        </p:attrNameLst>
                                      </p:cBhvr>
                                      <p:tavLst>
                                        <p:tav tm="0">
                                          <p:val>
                                            <p:strVal val="#ppt_x"/>
                                          </p:val>
                                        </p:tav>
                                        <p:tav tm="100000">
                                          <p:val>
                                            <p:strVal val="#ppt_x"/>
                                          </p:val>
                                        </p:tav>
                                      </p:tavLst>
                                    </p:anim>
                                    <p:anim calcmode="lin" valueType="num">
                                      <p:cBhvr additive="base">
                                        <p:cTn id="160" dur="500" fill="hold"/>
                                        <p:tgtEl>
                                          <p:spTgt spid="116125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161251"/>
                                        </p:tgtEl>
                                        <p:attrNameLst>
                                          <p:attrName>style.visibility</p:attrName>
                                        </p:attrNameLst>
                                      </p:cBhvr>
                                      <p:to>
                                        <p:strVal val="visible"/>
                                      </p:to>
                                    </p:set>
                                    <p:anim calcmode="lin" valueType="num">
                                      <p:cBhvr additive="base">
                                        <p:cTn id="163" dur="500" fill="hold"/>
                                        <p:tgtEl>
                                          <p:spTgt spid="1161251"/>
                                        </p:tgtEl>
                                        <p:attrNameLst>
                                          <p:attrName>ppt_x</p:attrName>
                                        </p:attrNameLst>
                                      </p:cBhvr>
                                      <p:tavLst>
                                        <p:tav tm="0">
                                          <p:val>
                                            <p:strVal val="#ppt_x"/>
                                          </p:val>
                                        </p:tav>
                                        <p:tav tm="100000">
                                          <p:val>
                                            <p:strVal val="#ppt_x"/>
                                          </p:val>
                                        </p:tav>
                                      </p:tavLst>
                                    </p:anim>
                                    <p:anim calcmode="lin" valueType="num">
                                      <p:cBhvr additive="base">
                                        <p:cTn id="164" dur="500" fill="hold"/>
                                        <p:tgtEl>
                                          <p:spTgt spid="1161251"/>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161252"/>
                                        </p:tgtEl>
                                        <p:attrNameLst>
                                          <p:attrName>style.visibility</p:attrName>
                                        </p:attrNameLst>
                                      </p:cBhvr>
                                      <p:to>
                                        <p:strVal val="visible"/>
                                      </p:to>
                                    </p:set>
                                    <p:anim calcmode="lin" valueType="num">
                                      <p:cBhvr additive="base">
                                        <p:cTn id="167" dur="500" fill="hold"/>
                                        <p:tgtEl>
                                          <p:spTgt spid="1161252"/>
                                        </p:tgtEl>
                                        <p:attrNameLst>
                                          <p:attrName>ppt_x</p:attrName>
                                        </p:attrNameLst>
                                      </p:cBhvr>
                                      <p:tavLst>
                                        <p:tav tm="0">
                                          <p:val>
                                            <p:strVal val="#ppt_x"/>
                                          </p:val>
                                        </p:tav>
                                        <p:tav tm="100000">
                                          <p:val>
                                            <p:strVal val="#ppt_x"/>
                                          </p:val>
                                        </p:tav>
                                      </p:tavLst>
                                    </p:anim>
                                    <p:anim calcmode="lin" valueType="num">
                                      <p:cBhvr additive="base">
                                        <p:cTn id="168" dur="500" fill="hold"/>
                                        <p:tgtEl>
                                          <p:spTgt spid="1161252"/>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161253"/>
                                        </p:tgtEl>
                                        <p:attrNameLst>
                                          <p:attrName>style.visibility</p:attrName>
                                        </p:attrNameLst>
                                      </p:cBhvr>
                                      <p:to>
                                        <p:strVal val="visible"/>
                                      </p:to>
                                    </p:set>
                                    <p:anim calcmode="lin" valueType="num">
                                      <p:cBhvr additive="base">
                                        <p:cTn id="171" dur="500" fill="hold"/>
                                        <p:tgtEl>
                                          <p:spTgt spid="1161253"/>
                                        </p:tgtEl>
                                        <p:attrNameLst>
                                          <p:attrName>ppt_x</p:attrName>
                                        </p:attrNameLst>
                                      </p:cBhvr>
                                      <p:tavLst>
                                        <p:tav tm="0">
                                          <p:val>
                                            <p:strVal val="#ppt_x"/>
                                          </p:val>
                                        </p:tav>
                                        <p:tav tm="100000">
                                          <p:val>
                                            <p:strVal val="#ppt_x"/>
                                          </p:val>
                                        </p:tav>
                                      </p:tavLst>
                                    </p:anim>
                                    <p:anim calcmode="lin" valueType="num">
                                      <p:cBhvr additive="base">
                                        <p:cTn id="172" dur="500" fill="hold"/>
                                        <p:tgtEl>
                                          <p:spTgt spid="1161253"/>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1" nodeType="clickEffect">
                                  <p:stCondLst>
                                    <p:cond delay="0"/>
                                  </p:stCondLst>
                                  <p:childTnLst>
                                    <p:set>
                                      <p:cBhvr>
                                        <p:cTn id="176" dur="1" fill="hold">
                                          <p:stCondLst>
                                            <p:cond delay="0"/>
                                          </p:stCondLst>
                                        </p:cTn>
                                        <p:tgtEl>
                                          <p:spTgt spid="1161259"/>
                                        </p:tgtEl>
                                        <p:attrNameLst>
                                          <p:attrName>style.visibility</p:attrName>
                                        </p:attrNameLst>
                                      </p:cBhvr>
                                      <p:to>
                                        <p:strVal val="visible"/>
                                      </p:to>
                                    </p:set>
                                    <p:anim calcmode="lin" valueType="num">
                                      <p:cBhvr additive="base">
                                        <p:cTn id="177" dur="500" fill="hold"/>
                                        <p:tgtEl>
                                          <p:spTgt spid="1161259"/>
                                        </p:tgtEl>
                                        <p:attrNameLst>
                                          <p:attrName>ppt_x</p:attrName>
                                        </p:attrNameLst>
                                      </p:cBhvr>
                                      <p:tavLst>
                                        <p:tav tm="0">
                                          <p:val>
                                            <p:strVal val="#ppt_x"/>
                                          </p:val>
                                        </p:tav>
                                        <p:tav tm="100000">
                                          <p:val>
                                            <p:strVal val="#ppt_x"/>
                                          </p:val>
                                        </p:tav>
                                      </p:tavLst>
                                    </p:anim>
                                    <p:anim calcmode="lin" valueType="num">
                                      <p:cBhvr additive="base">
                                        <p:cTn id="178" dur="500" fill="hold"/>
                                        <p:tgtEl>
                                          <p:spTgt spid="1161259"/>
                                        </p:tgtEl>
                                        <p:attrNameLst>
                                          <p:attrName>ppt_y</p:attrName>
                                        </p:attrNameLst>
                                      </p:cBhvr>
                                      <p:tavLst>
                                        <p:tav tm="0">
                                          <p:val>
                                            <p:strVal val="1+#ppt_h/2"/>
                                          </p:val>
                                        </p:tav>
                                        <p:tav tm="100000">
                                          <p:val>
                                            <p:strVal val="#ppt_y"/>
                                          </p:val>
                                        </p:tav>
                                      </p:tavLst>
                                    </p:anim>
                                  </p:childTnLst>
                                </p:cTn>
                              </p:par>
                              <p:par>
                                <p:cTn id="179" presetID="2" presetClass="entr" presetSubtype="4" fill="hold" grpId="1" nodeType="withEffect">
                                  <p:stCondLst>
                                    <p:cond delay="0"/>
                                  </p:stCondLst>
                                  <p:childTnLst>
                                    <p:set>
                                      <p:cBhvr>
                                        <p:cTn id="180" dur="1" fill="hold">
                                          <p:stCondLst>
                                            <p:cond delay="0"/>
                                          </p:stCondLst>
                                        </p:cTn>
                                        <p:tgtEl>
                                          <p:spTgt spid="1161258"/>
                                        </p:tgtEl>
                                        <p:attrNameLst>
                                          <p:attrName>style.visibility</p:attrName>
                                        </p:attrNameLst>
                                      </p:cBhvr>
                                      <p:to>
                                        <p:strVal val="visible"/>
                                      </p:to>
                                    </p:set>
                                    <p:anim calcmode="lin" valueType="num">
                                      <p:cBhvr additive="base">
                                        <p:cTn id="181" dur="500" fill="hold"/>
                                        <p:tgtEl>
                                          <p:spTgt spid="1161258"/>
                                        </p:tgtEl>
                                        <p:attrNameLst>
                                          <p:attrName>ppt_x</p:attrName>
                                        </p:attrNameLst>
                                      </p:cBhvr>
                                      <p:tavLst>
                                        <p:tav tm="0">
                                          <p:val>
                                            <p:strVal val="#ppt_x"/>
                                          </p:val>
                                        </p:tav>
                                        <p:tav tm="100000">
                                          <p:val>
                                            <p:strVal val="#ppt_x"/>
                                          </p:val>
                                        </p:tav>
                                      </p:tavLst>
                                    </p:anim>
                                    <p:anim calcmode="lin" valueType="num">
                                      <p:cBhvr additive="base">
                                        <p:cTn id="182" dur="500" fill="hold"/>
                                        <p:tgtEl>
                                          <p:spTgt spid="1161258"/>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1161261"/>
                                        </p:tgtEl>
                                        <p:attrNameLst>
                                          <p:attrName>style.visibility</p:attrName>
                                        </p:attrNameLst>
                                      </p:cBhvr>
                                      <p:to>
                                        <p:strVal val="visible"/>
                                      </p:to>
                                    </p:set>
                                    <p:anim calcmode="lin" valueType="num">
                                      <p:cBhvr additive="base">
                                        <p:cTn id="185" dur="500" fill="hold"/>
                                        <p:tgtEl>
                                          <p:spTgt spid="1161261"/>
                                        </p:tgtEl>
                                        <p:attrNameLst>
                                          <p:attrName>ppt_x</p:attrName>
                                        </p:attrNameLst>
                                      </p:cBhvr>
                                      <p:tavLst>
                                        <p:tav tm="0">
                                          <p:val>
                                            <p:strVal val="#ppt_x"/>
                                          </p:val>
                                        </p:tav>
                                        <p:tav tm="100000">
                                          <p:val>
                                            <p:strVal val="#ppt_x"/>
                                          </p:val>
                                        </p:tav>
                                      </p:tavLst>
                                    </p:anim>
                                    <p:anim calcmode="lin" valueType="num">
                                      <p:cBhvr additive="base">
                                        <p:cTn id="186" dur="500" fill="hold"/>
                                        <p:tgtEl>
                                          <p:spTgt spid="1161261"/>
                                        </p:tgtEl>
                                        <p:attrNameLst>
                                          <p:attrName>ppt_y</p:attrName>
                                        </p:attrNameLst>
                                      </p:cBhvr>
                                      <p:tavLst>
                                        <p:tav tm="0">
                                          <p:val>
                                            <p:strVal val="1+#ppt_h/2"/>
                                          </p:val>
                                        </p:tav>
                                        <p:tav tm="100000">
                                          <p:val>
                                            <p:strVal val="#ppt_y"/>
                                          </p:val>
                                        </p:tav>
                                      </p:tavLst>
                                    </p:anim>
                                  </p:childTnLst>
                                </p:cTn>
                              </p:par>
                              <p:par>
                                <p:cTn id="187" presetID="2" presetClass="entr" presetSubtype="4" fill="hold" grpId="1" nodeType="withEffect">
                                  <p:stCondLst>
                                    <p:cond delay="0"/>
                                  </p:stCondLst>
                                  <p:childTnLst>
                                    <p:set>
                                      <p:cBhvr>
                                        <p:cTn id="188" dur="1" fill="hold">
                                          <p:stCondLst>
                                            <p:cond delay="0"/>
                                          </p:stCondLst>
                                        </p:cTn>
                                        <p:tgtEl>
                                          <p:spTgt spid="1161260"/>
                                        </p:tgtEl>
                                        <p:attrNameLst>
                                          <p:attrName>style.visibility</p:attrName>
                                        </p:attrNameLst>
                                      </p:cBhvr>
                                      <p:to>
                                        <p:strVal val="visible"/>
                                      </p:to>
                                    </p:set>
                                    <p:anim calcmode="lin" valueType="num">
                                      <p:cBhvr additive="base">
                                        <p:cTn id="189" dur="500" fill="hold"/>
                                        <p:tgtEl>
                                          <p:spTgt spid="1161260"/>
                                        </p:tgtEl>
                                        <p:attrNameLst>
                                          <p:attrName>ppt_x</p:attrName>
                                        </p:attrNameLst>
                                      </p:cBhvr>
                                      <p:tavLst>
                                        <p:tav tm="0">
                                          <p:val>
                                            <p:strVal val="#ppt_x"/>
                                          </p:val>
                                        </p:tav>
                                        <p:tav tm="100000">
                                          <p:val>
                                            <p:strVal val="#ppt_x"/>
                                          </p:val>
                                        </p:tav>
                                      </p:tavLst>
                                    </p:anim>
                                    <p:anim calcmode="lin" valueType="num">
                                      <p:cBhvr additive="base">
                                        <p:cTn id="190" dur="500" fill="hold"/>
                                        <p:tgtEl>
                                          <p:spTgt spid="1161260"/>
                                        </p:tgtEl>
                                        <p:attrNameLst>
                                          <p:attrName>ppt_y</p:attrName>
                                        </p:attrNameLst>
                                      </p:cBhvr>
                                      <p:tavLst>
                                        <p:tav tm="0">
                                          <p:val>
                                            <p:strVal val="1+#ppt_h/2"/>
                                          </p:val>
                                        </p:tav>
                                        <p:tav tm="100000">
                                          <p:val>
                                            <p:strVal val="#ppt_y"/>
                                          </p:val>
                                        </p:tav>
                                      </p:tavLst>
                                    </p:anim>
                                  </p:childTnLst>
                                </p:cTn>
                              </p:par>
                              <p:par>
                                <p:cTn id="191" presetID="2" presetClass="entr" presetSubtype="4" fill="hold" grpId="1" nodeType="withEffect">
                                  <p:stCondLst>
                                    <p:cond delay="0"/>
                                  </p:stCondLst>
                                  <p:childTnLst>
                                    <p:set>
                                      <p:cBhvr>
                                        <p:cTn id="192" dur="1" fill="hold">
                                          <p:stCondLst>
                                            <p:cond delay="0"/>
                                          </p:stCondLst>
                                        </p:cTn>
                                        <p:tgtEl>
                                          <p:spTgt spid="1161250"/>
                                        </p:tgtEl>
                                        <p:attrNameLst>
                                          <p:attrName>style.visibility</p:attrName>
                                        </p:attrNameLst>
                                      </p:cBhvr>
                                      <p:to>
                                        <p:strVal val="visible"/>
                                      </p:to>
                                    </p:set>
                                    <p:anim calcmode="lin" valueType="num">
                                      <p:cBhvr additive="base">
                                        <p:cTn id="193" dur="500" fill="hold"/>
                                        <p:tgtEl>
                                          <p:spTgt spid="1161250"/>
                                        </p:tgtEl>
                                        <p:attrNameLst>
                                          <p:attrName>ppt_x</p:attrName>
                                        </p:attrNameLst>
                                      </p:cBhvr>
                                      <p:tavLst>
                                        <p:tav tm="0">
                                          <p:val>
                                            <p:strVal val="#ppt_x"/>
                                          </p:val>
                                        </p:tav>
                                        <p:tav tm="100000">
                                          <p:val>
                                            <p:strVal val="#ppt_x"/>
                                          </p:val>
                                        </p:tav>
                                      </p:tavLst>
                                    </p:anim>
                                    <p:anim calcmode="lin" valueType="num">
                                      <p:cBhvr additive="base">
                                        <p:cTn id="194" dur="500" fill="hold"/>
                                        <p:tgtEl>
                                          <p:spTgt spid="1161250"/>
                                        </p:tgtEl>
                                        <p:attrNameLst>
                                          <p:attrName>ppt_y</p:attrName>
                                        </p:attrNameLst>
                                      </p:cBhvr>
                                      <p:tavLst>
                                        <p:tav tm="0">
                                          <p:val>
                                            <p:strVal val="1+#ppt_h/2"/>
                                          </p:val>
                                        </p:tav>
                                        <p:tav tm="100000">
                                          <p:val>
                                            <p:strVal val="#ppt_y"/>
                                          </p:val>
                                        </p:tav>
                                      </p:tavLst>
                                    </p:anim>
                                  </p:childTnLst>
                                </p:cTn>
                              </p:par>
                              <p:par>
                                <p:cTn id="195" presetID="2" presetClass="entr" presetSubtype="4" fill="hold" grpId="1" nodeType="withEffect">
                                  <p:stCondLst>
                                    <p:cond delay="0"/>
                                  </p:stCondLst>
                                  <p:childTnLst>
                                    <p:set>
                                      <p:cBhvr>
                                        <p:cTn id="196" dur="1" fill="hold">
                                          <p:stCondLst>
                                            <p:cond delay="0"/>
                                          </p:stCondLst>
                                        </p:cTn>
                                        <p:tgtEl>
                                          <p:spTgt spid="1161254"/>
                                        </p:tgtEl>
                                        <p:attrNameLst>
                                          <p:attrName>style.visibility</p:attrName>
                                        </p:attrNameLst>
                                      </p:cBhvr>
                                      <p:to>
                                        <p:strVal val="visible"/>
                                      </p:to>
                                    </p:set>
                                    <p:anim calcmode="lin" valueType="num">
                                      <p:cBhvr additive="base">
                                        <p:cTn id="197" dur="500" fill="hold"/>
                                        <p:tgtEl>
                                          <p:spTgt spid="1161254"/>
                                        </p:tgtEl>
                                        <p:attrNameLst>
                                          <p:attrName>ppt_x</p:attrName>
                                        </p:attrNameLst>
                                      </p:cBhvr>
                                      <p:tavLst>
                                        <p:tav tm="0">
                                          <p:val>
                                            <p:strVal val="#ppt_x"/>
                                          </p:val>
                                        </p:tav>
                                        <p:tav tm="100000">
                                          <p:val>
                                            <p:strVal val="#ppt_x"/>
                                          </p:val>
                                        </p:tav>
                                      </p:tavLst>
                                    </p:anim>
                                    <p:anim calcmode="lin" valueType="num">
                                      <p:cBhvr additive="base">
                                        <p:cTn id="198" dur="500" fill="hold"/>
                                        <p:tgtEl>
                                          <p:spTgt spid="1161254"/>
                                        </p:tgtEl>
                                        <p:attrNameLst>
                                          <p:attrName>ppt_y</p:attrName>
                                        </p:attrNameLst>
                                      </p:cBhvr>
                                      <p:tavLst>
                                        <p:tav tm="0">
                                          <p:val>
                                            <p:strVal val="1+#ppt_h/2"/>
                                          </p:val>
                                        </p:tav>
                                        <p:tav tm="100000">
                                          <p:val>
                                            <p:strVal val="#ppt_y"/>
                                          </p:val>
                                        </p:tav>
                                      </p:tavLst>
                                    </p:anim>
                                  </p:childTnLst>
                                </p:cTn>
                              </p:par>
                              <p:par>
                                <p:cTn id="199" presetID="2" presetClass="entr" presetSubtype="4" fill="hold" grpId="1" nodeType="withEffect">
                                  <p:stCondLst>
                                    <p:cond delay="0"/>
                                  </p:stCondLst>
                                  <p:childTnLst>
                                    <p:set>
                                      <p:cBhvr>
                                        <p:cTn id="200" dur="1" fill="hold">
                                          <p:stCondLst>
                                            <p:cond delay="0"/>
                                          </p:stCondLst>
                                        </p:cTn>
                                        <p:tgtEl>
                                          <p:spTgt spid="1161251"/>
                                        </p:tgtEl>
                                        <p:attrNameLst>
                                          <p:attrName>style.visibility</p:attrName>
                                        </p:attrNameLst>
                                      </p:cBhvr>
                                      <p:to>
                                        <p:strVal val="visible"/>
                                      </p:to>
                                    </p:set>
                                    <p:anim calcmode="lin" valueType="num">
                                      <p:cBhvr additive="base">
                                        <p:cTn id="201" dur="500" fill="hold"/>
                                        <p:tgtEl>
                                          <p:spTgt spid="1161251"/>
                                        </p:tgtEl>
                                        <p:attrNameLst>
                                          <p:attrName>ppt_x</p:attrName>
                                        </p:attrNameLst>
                                      </p:cBhvr>
                                      <p:tavLst>
                                        <p:tav tm="0">
                                          <p:val>
                                            <p:strVal val="#ppt_x"/>
                                          </p:val>
                                        </p:tav>
                                        <p:tav tm="100000">
                                          <p:val>
                                            <p:strVal val="#ppt_x"/>
                                          </p:val>
                                        </p:tav>
                                      </p:tavLst>
                                    </p:anim>
                                    <p:anim calcmode="lin" valueType="num">
                                      <p:cBhvr additive="base">
                                        <p:cTn id="202" dur="500" fill="hold"/>
                                        <p:tgtEl>
                                          <p:spTgt spid="1161251"/>
                                        </p:tgtEl>
                                        <p:attrNameLst>
                                          <p:attrName>ppt_y</p:attrName>
                                        </p:attrNameLst>
                                      </p:cBhvr>
                                      <p:tavLst>
                                        <p:tav tm="0">
                                          <p:val>
                                            <p:strVal val="1+#ppt_h/2"/>
                                          </p:val>
                                        </p:tav>
                                        <p:tav tm="100000">
                                          <p:val>
                                            <p:strVal val="#ppt_y"/>
                                          </p:val>
                                        </p:tav>
                                      </p:tavLst>
                                    </p:anim>
                                  </p:childTnLst>
                                </p:cTn>
                              </p:par>
                              <p:par>
                                <p:cTn id="203" presetID="2" presetClass="entr" presetSubtype="4" fill="hold" grpId="1" nodeType="withEffect">
                                  <p:stCondLst>
                                    <p:cond delay="0"/>
                                  </p:stCondLst>
                                  <p:childTnLst>
                                    <p:set>
                                      <p:cBhvr>
                                        <p:cTn id="204" dur="1" fill="hold">
                                          <p:stCondLst>
                                            <p:cond delay="0"/>
                                          </p:stCondLst>
                                        </p:cTn>
                                        <p:tgtEl>
                                          <p:spTgt spid="1161252"/>
                                        </p:tgtEl>
                                        <p:attrNameLst>
                                          <p:attrName>style.visibility</p:attrName>
                                        </p:attrNameLst>
                                      </p:cBhvr>
                                      <p:to>
                                        <p:strVal val="visible"/>
                                      </p:to>
                                    </p:set>
                                    <p:anim calcmode="lin" valueType="num">
                                      <p:cBhvr additive="base">
                                        <p:cTn id="205" dur="500" fill="hold"/>
                                        <p:tgtEl>
                                          <p:spTgt spid="1161252"/>
                                        </p:tgtEl>
                                        <p:attrNameLst>
                                          <p:attrName>ppt_x</p:attrName>
                                        </p:attrNameLst>
                                      </p:cBhvr>
                                      <p:tavLst>
                                        <p:tav tm="0">
                                          <p:val>
                                            <p:strVal val="#ppt_x"/>
                                          </p:val>
                                        </p:tav>
                                        <p:tav tm="100000">
                                          <p:val>
                                            <p:strVal val="#ppt_x"/>
                                          </p:val>
                                        </p:tav>
                                      </p:tavLst>
                                    </p:anim>
                                    <p:anim calcmode="lin" valueType="num">
                                      <p:cBhvr additive="base">
                                        <p:cTn id="206" dur="500" fill="hold"/>
                                        <p:tgtEl>
                                          <p:spTgt spid="1161252"/>
                                        </p:tgtEl>
                                        <p:attrNameLst>
                                          <p:attrName>ppt_y</p:attrName>
                                        </p:attrNameLst>
                                      </p:cBhvr>
                                      <p:tavLst>
                                        <p:tav tm="0">
                                          <p:val>
                                            <p:strVal val="1+#ppt_h/2"/>
                                          </p:val>
                                        </p:tav>
                                        <p:tav tm="100000">
                                          <p:val>
                                            <p:strVal val="#ppt_y"/>
                                          </p:val>
                                        </p:tav>
                                      </p:tavLst>
                                    </p:anim>
                                  </p:childTnLst>
                                </p:cTn>
                              </p:par>
                              <p:par>
                                <p:cTn id="207" presetID="2" presetClass="entr" presetSubtype="4" fill="hold" grpId="1" nodeType="withEffect">
                                  <p:stCondLst>
                                    <p:cond delay="0"/>
                                  </p:stCondLst>
                                  <p:childTnLst>
                                    <p:set>
                                      <p:cBhvr>
                                        <p:cTn id="208" dur="1" fill="hold">
                                          <p:stCondLst>
                                            <p:cond delay="0"/>
                                          </p:stCondLst>
                                        </p:cTn>
                                        <p:tgtEl>
                                          <p:spTgt spid="1161253"/>
                                        </p:tgtEl>
                                        <p:attrNameLst>
                                          <p:attrName>style.visibility</p:attrName>
                                        </p:attrNameLst>
                                      </p:cBhvr>
                                      <p:to>
                                        <p:strVal val="visible"/>
                                      </p:to>
                                    </p:set>
                                    <p:anim calcmode="lin" valueType="num">
                                      <p:cBhvr additive="base">
                                        <p:cTn id="209" dur="500" fill="hold"/>
                                        <p:tgtEl>
                                          <p:spTgt spid="1161253"/>
                                        </p:tgtEl>
                                        <p:attrNameLst>
                                          <p:attrName>ppt_x</p:attrName>
                                        </p:attrNameLst>
                                      </p:cBhvr>
                                      <p:tavLst>
                                        <p:tav tm="0">
                                          <p:val>
                                            <p:strVal val="#ppt_x"/>
                                          </p:val>
                                        </p:tav>
                                        <p:tav tm="100000">
                                          <p:val>
                                            <p:strVal val="#ppt_x"/>
                                          </p:val>
                                        </p:tav>
                                      </p:tavLst>
                                    </p:anim>
                                    <p:anim calcmode="lin" valueType="num">
                                      <p:cBhvr additive="base">
                                        <p:cTn id="210" dur="500" fill="hold"/>
                                        <p:tgtEl>
                                          <p:spTgt spid="1161253"/>
                                        </p:tgtEl>
                                        <p:attrNameLst>
                                          <p:attrName>ppt_y</p:attrName>
                                        </p:attrNameLst>
                                      </p:cBhvr>
                                      <p:tavLst>
                                        <p:tav tm="0">
                                          <p:val>
                                            <p:strVal val="1+#ppt_h/2"/>
                                          </p:val>
                                        </p:tav>
                                        <p:tav tm="100000">
                                          <p:val>
                                            <p:strVal val="#ppt_y"/>
                                          </p:val>
                                        </p:tav>
                                      </p:tavLst>
                                    </p:anim>
                                  </p:childTnLst>
                                </p:cTn>
                              </p:par>
                              <p:par>
                                <p:cTn id="211" presetID="2" presetClass="entr" presetSubtype="4" fill="hold" grpId="0" nodeType="withEffect">
                                  <p:stCondLst>
                                    <p:cond delay="0"/>
                                  </p:stCondLst>
                                  <p:childTnLst>
                                    <p:set>
                                      <p:cBhvr>
                                        <p:cTn id="212" dur="1" fill="hold">
                                          <p:stCondLst>
                                            <p:cond delay="0"/>
                                          </p:stCondLst>
                                        </p:cTn>
                                        <p:tgtEl>
                                          <p:spTgt spid="1161256"/>
                                        </p:tgtEl>
                                        <p:attrNameLst>
                                          <p:attrName>style.visibility</p:attrName>
                                        </p:attrNameLst>
                                      </p:cBhvr>
                                      <p:to>
                                        <p:strVal val="visible"/>
                                      </p:to>
                                    </p:set>
                                    <p:anim calcmode="lin" valueType="num">
                                      <p:cBhvr additive="base">
                                        <p:cTn id="213" dur="500" fill="hold"/>
                                        <p:tgtEl>
                                          <p:spTgt spid="1161256"/>
                                        </p:tgtEl>
                                        <p:attrNameLst>
                                          <p:attrName>ppt_x</p:attrName>
                                        </p:attrNameLst>
                                      </p:cBhvr>
                                      <p:tavLst>
                                        <p:tav tm="0">
                                          <p:val>
                                            <p:strVal val="#ppt_x"/>
                                          </p:val>
                                        </p:tav>
                                        <p:tav tm="100000">
                                          <p:val>
                                            <p:strVal val="#ppt_x"/>
                                          </p:val>
                                        </p:tav>
                                      </p:tavLst>
                                    </p:anim>
                                    <p:anim calcmode="lin" valueType="num">
                                      <p:cBhvr additive="base">
                                        <p:cTn id="214" dur="500" fill="hold"/>
                                        <p:tgtEl>
                                          <p:spTgt spid="1161256"/>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1161257"/>
                                        </p:tgtEl>
                                        <p:attrNameLst>
                                          <p:attrName>style.visibility</p:attrName>
                                        </p:attrNameLst>
                                      </p:cBhvr>
                                      <p:to>
                                        <p:strVal val="visible"/>
                                      </p:to>
                                    </p:set>
                                    <p:anim calcmode="lin" valueType="num">
                                      <p:cBhvr additive="base">
                                        <p:cTn id="217" dur="500" fill="hold"/>
                                        <p:tgtEl>
                                          <p:spTgt spid="1161257"/>
                                        </p:tgtEl>
                                        <p:attrNameLst>
                                          <p:attrName>ppt_x</p:attrName>
                                        </p:attrNameLst>
                                      </p:cBhvr>
                                      <p:tavLst>
                                        <p:tav tm="0">
                                          <p:val>
                                            <p:strVal val="#ppt_x"/>
                                          </p:val>
                                        </p:tav>
                                        <p:tav tm="100000">
                                          <p:val>
                                            <p:strVal val="#ppt_x"/>
                                          </p:val>
                                        </p:tav>
                                      </p:tavLst>
                                    </p:anim>
                                    <p:anim calcmode="lin" valueType="num">
                                      <p:cBhvr additive="base">
                                        <p:cTn id="218" dur="500" fill="hold"/>
                                        <p:tgtEl>
                                          <p:spTgt spid="1161257"/>
                                        </p:tgtEl>
                                        <p:attrNameLst>
                                          <p:attrName>ppt_y</p:attrName>
                                        </p:attrNameLst>
                                      </p:cBhvr>
                                      <p:tavLst>
                                        <p:tav tm="0">
                                          <p:val>
                                            <p:strVal val="1+#ppt_h/2"/>
                                          </p:val>
                                        </p:tav>
                                        <p:tav tm="100000">
                                          <p:val>
                                            <p:strVal val="#ppt_y"/>
                                          </p:val>
                                        </p:tav>
                                      </p:tavLst>
                                    </p:anim>
                                  </p:childTnLst>
                                </p:cTn>
                              </p:par>
                              <p:par>
                                <p:cTn id="219" presetID="2" presetClass="entr" presetSubtype="4" fill="hold" grpId="0" nodeType="withEffect">
                                  <p:stCondLst>
                                    <p:cond delay="0"/>
                                  </p:stCondLst>
                                  <p:childTnLst>
                                    <p:set>
                                      <p:cBhvr>
                                        <p:cTn id="220" dur="1" fill="hold">
                                          <p:stCondLst>
                                            <p:cond delay="0"/>
                                          </p:stCondLst>
                                        </p:cTn>
                                        <p:tgtEl>
                                          <p:spTgt spid="1161255"/>
                                        </p:tgtEl>
                                        <p:attrNameLst>
                                          <p:attrName>style.visibility</p:attrName>
                                        </p:attrNameLst>
                                      </p:cBhvr>
                                      <p:to>
                                        <p:strVal val="visible"/>
                                      </p:to>
                                    </p:set>
                                    <p:anim calcmode="lin" valueType="num">
                                      <p:cBhvr additive="base">
                                        <p:cTn id="221" dur="500" fill="hold"/>
                                        <p:tgtEl>
                                          <p:spTgt spid="1161255"/>
                                        </p:tgtEl>
                                        <p:attrNameLst>
                                          <p:attrName>ppt_x</p:attrName>
                                        </p:attrNameLst>
                                      </p:cBhvr>
                                      <p:tavLst>
                                        <p:tav tm="0">
                                          <p:val>
                                            <p:strVal val="#ppt_x"/>
                                          </p:val>
                                        </p:tav>
                                        <p:tav tm="100000">
                                          <p:val>
                                            <p:strVal val="#ppt_x"/>
                                          </p:val>
                                        </p:tav>
                                      </p:tavLst>
                                    </p:anim>
                                    <p:anim calcmode="lin" valueType="num">
                                      <p:cBhvr additive="base">
                                        <p:cTn id="222" dur="500" fill="hold"/>
                                        <p:tgtEl>
                                          <p:spTgt spid="1161255"/>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1161262"/>
                                        </p:tgtEl>
                                        <p:attrNameLst>
                                          <p:attrName>style.visibility</p:attrName>
                                        </p:attrNameLst>
                                      </p:cBhvr>
                                      <p:to>
                                        <p:strVal val="visible"/>
                                      </p:to>
                                    </p:set>
                                    <p:anim calcmode="lin" valueType="num">
                                      <p:cBhvr additive="base">
                                        <p:cTn id="225" dur="500" fill="hold"/>
                                        <p:tgtEl>
                                          <p:spTgt spid="1161262"/>
                                        </p:tgtEl>
                                        <p:attrNameLst>
                                          <p:attrName>ppt_x</p:attrName>
                                        </p:attrNameLst>
                                      </p:cBhvr>
                                      <p:tavLst>
                                        <p:tav tm="0">
                                          <p:val>
                                            <p:strVal val="#ppt_x"/>
                                          </p:val>
                                        </p:tav>
                                        <p:tav tm="100000">
                                          <p:val>
                                            <p:strVal val="#ppt_x"/>
                                          </p:val>
                                        </p:tav>
                                      </p:tavLst>
                                    </p:anim>
                                    <p:anim calcmode="lin" valueType="num">
                                      <p:cBhvr additive="base">
                                        <p:cTn id="226" dur="500" fill="hold"/>
                                        <p:tgtEl>
                                          <p:spTgt spid="11612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1219" grpId="0" animBg="1"/>
      <p:bldP spid="1161220" grpId="0" animBg="1"/>
      <p:bldP spid="1161221" grpId="0" animBg="1"/>
      <p:bldP spid="1161222" grpId="0" animBg="1"/>
      <p:bldP spid="1161223" grpId="0" animBg="1"/>
      <p:bldP spid="1161224" grpId="0" animBg="1"/>
      <p:bldP spid="1161225" grpId="0" animBg="1"/>
      <p:bldP spid="1161226" grpId="0" animBg="1"/>
      <p:bldP spid="1161227" grpId="0" animBg="1"/>
      <p:bldP spid="1161228" grpId="0" animBg="1"/>
      <p:bldP spid="1161229" grpId="0" animBg="1"/>
      <p:bldP spid="1161230" grpId="0" animBg="1"/>
      <p:bldP spid="1161231" grpId="0" animBg="1"/>
      <p:bldP spid="1161232" grpId="0" animBg="1"/>
      <p:bldP spid="1161233" grpId="0" animBg="1"/>
      <p:bldP spid="1161234" grpId="0" animBg="1"/>
      <p:bldP spid="1161235" grpId="0" animBg="1"/>
      <p:bldP spid="1161236" grpId="0" animBg="1"/>
      <p:bldP spid="1161237" grpId="0" animBg="1"/>
      <p:bldP spid="1161238" grpId="0" animBg="1"/>
      <p:bldP spid="1161239" grpId="0" animBg="1"/>
      <p:bldP spid="1161240" grpId="0" animBg="1"/>
      <p:bldP spid="1161241" grpId="0" animBg="1"/>
      <p:bldP spid="1161242" grpId="0" animBg="1"/>
      <p:bldP spid="1161243" grpId="0" animBg="1"/>
      <p:bldP spid="1161244" grpId="0" animBg="1"/>
      <p:bldP spid="1161245" grpId="0" animBg="1"/>
      <p:bldP spid="1161246" grpId="0" animBg="1"/>
      <p:bldP spid="1161247" grpId="0" animBg="1"/>
      <p:bldP spid="1161248" grpId="0" animBg="1"/>
      <p:bldP spid="1161249" grpId="0" animBg="1"/>
      <p:bldP spid="1161250" grpId="0" animBg="1"/>
      <p:bldP spid="1161250" grpId="1" animBg="1"/>
      <p:bldP spid="1161251" grpId="0" animBg="1"/>
      <p:bldP spid="1161251" grpId="1" animBg="1"/>
      <p:bldP spid="1161252" grpId="0" animBg="1"/>
      <p:bldP spid="1161252" grpId="1" animBg="1"/>
      <p:bldP spid="1161253" grpId="0" animBg="1"/>
      <p:bldP spid="1161253" grpId="1" animBg="1"/>
      <p:bldP spid="1161254" grpId="0"/>
      <p:bldP spid="1161254" grpId="1"/>
      <p:bldP spid="1161255" grpId="0" animBg="1"/>
      <p:bldP spid="1161256" grpId="0" animBg="1"/>
      <p:bldP spid="1161257" grpId="0" animBg="1"/>
      <p:bldP spid="1161258" grpId="0" animBg="1"/>
      <p:bldP spid="1161258" grpId="1" animBg="1"/>
      <p:bldP spid="1161259" grpId="0" animBg="1"/>
      <p:bldP spid="1161259" grpId="1" animBg="1"/>
      <p:bldP spid="1161260" grpId="0"/>
      <p:bldP spid="1161260" grpId="1"/>
      <p:bldP spid="1161261" grpId="0" animBg="1"/>
      <p:bldP spid="116126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ar-EG" b="1" smtClean="0"/>
              <a:t>التحضير لتصريح العمل </a:t>
            </a:r>
            <a:endParaRPr lang="en-US" b="1" smtClean="0"/>
          </a:p>
        </p:txBody>
      </p:sp>
      <p:sp>
        <p:nvSpPr>
          <p:cNvPr id="53252" name="Rectangle 3"/>
          <p:cNvSpPr>
            <a:spLocks noGrp="1" noChangeArrowheads="1"/>
          </p:cNvSpPr>
          <p:nvPr>
            <p:ph idx="1"/>
          </p:nvPr>
        </p:nvSpPr>
        <p:spPr/>
        <p:txBody>
          <a:bodyPr rtlCol="1">
            <a:normAutofit fontScale="92500" lnSpcReduction="20000"/>
          </a:bodyPr>
          <a:lstStyle/>
          <a:p>
            <a:pPr eaLnBrk="1" fontAlgn="auto" hangingPunct="1">
              <a:lnSpc>
                <a:spcPct val="90000"/>
              </a:lnSpc>
              <a:spcAft>
                <a:spcPts val="0"/>
              </a:spcAft>
              <a:buFont typeface="Arial" pitchFamily="34" charset="0"/>
              <a:buChar char="•"/>
              <a:defRPr/>
            </a:pPr>
            <a:r>
              <a:rPr lang="ar-EG" sz="3500" b="1" dirty="0" smtClean="0">
                <a:cs typeface="+mj-cs"/>
              </a:rPr>
              <a:t>اولاً - التنسيق (</a:t>
            </a:r>
            <a:r>
              <a:rPr lang="en-US" sz="3500" b="1" dirty="0" smtClean="0">
                <a:cs typeface="+mj-cs"/>
              </a:rPr>
              <a:t>Co-ordination</a:t>
            </a:r>
            <a:r>
              <a:rPr lang="ar-EG" sz="3500" b="1" dirty="0" smtClean="0">
                <a:cs typeface="+mj-cs"/>
              </a:rPr>
              <a:t>)</a:t>
            </a:r>
            <a:br>
              <a:rPr lang="ar-EG" sz="3500" b="1" dirty="0" smtClean="0">
                <a:cs typeface="+mj-cs"/>
              </a:rPr>
            </a:br>
            <a:r>
              <a:rPr lang="ar-EG" sz="3500" b="1" dirty="0" smtClean="0">
                <a:cs typeface="+mj-cs"/>
              </a:rPr>
              <a:t>يجب التنسيق للعمل المطلوب باستخراج تصريح عمل له لتفادى التداخل مع اى اعمال اخرى قد تشكل خطر متبادل.</a:t>
            </a:r>
          </a:p>
          <a:p>
            <a:pPr eaLnBrk="1" fontAlgn="auto" hangingPunct="1">
              <a:lnSpc>
                <a:spcPct val="90000"/>
              </a:lnSpc>
              <a:spcAft>
                <a:spcPts val="0"/>
              </a:spcAft>
              <a:buFont typeface="Arial" pitchFamily="34" charset="0"/>
              <a:buChar char="•"/>
              <a:defRPr/>
            </a:pPr>
            <a:r>
              <a:rPr lang="ar-EG" sz="3500" b="1" dirty="0" smtClean="0">
                <a:cs typeface="+mj-cs"/>
              </a:rPr>
              <a:t>ثانياً – التخطيط (</a:t>
            </a:r>
            <a:r>
              <a:rPr lang="en-US" sz="3500" b="1" dirty="0" smtClean="0">
                <a:cs typeface="+mj-cs"/>
              </a:rPr>
              <a:t>Planning</a:t>
            </a:r>
            <a:r>
              <a:rPr lang="ar-EG" sz="3500" b="1" dirty="0" smtClean="0">
                <a:cs typeface="+mj-cs"/>
              </a:rPr>
              <a:t>)</a:t>
            </a:r>
            <a:br>
              <a:rPr lang="ar-EG" sz="3500" b="1" dirty="0" smtClean="0">
                <a:cs typeface="+mj-cs"/>
              </a:rPr>
            </a:br>
            <a:r>
              <a:rPr lang="ar-EG" sz="3500" b="1" dirty="0" smtClean="0">
                <a:cs typeface="+mj-cs"/>
              </a:rPr>
              <a:t>يجب التخطيط الجيد للعمل المطلوب استخراج تصريح له للتأكد من الاتى:</a:t>
            </a:r>
            <a:br>
              <a:rPr lang="ar-EG" sz="3500" b="1" dirty="0" smtClean="0">
                <a:cs typeface="+mj-cs"/>
              </a:rPr>
            </a:br>
            <a:r>
              <a:rPr lang="ar-EG" sz="3500" b="1" dirty="0" smtClean="0">
                <a:cs typeface="+mj-cs"/>
              </a:rPr>
              <a:t>- الحصول على الموافقات اللازمة للعمل.</a:t>
            </a:r>
            <a:br>
              <a:rPr lang="ar-EG" sz="3500" b="1" dirty="0" smtClean="0">
                <a:cs typeface="+mj-cs"/>
              </a:rPr>
            </a:br>
            <a:r>
              <a:rPr lang="ar-EG" sz="3500" b="1" dirty="0" smtClean="0">
                <a:cs typeface="+mj-cs"/>
              </a:rPr>
              <a:t>- اخطار جميع الجهات المسئولة عن منطقة العمل لتفادى اى تأثير قد 	ينشأ عن العمل المراد تنفيذه بأى اعمال اخرى بالموقع.</a:t>
            </a:r>
            <a:br>
              <a:rPr lang="ar-EG" sz="3500" b="1" dirty="0" smtClean="0">
                <a:cs typeface="+mj-cs"/>
              </a:rPr>
            </a:br>
            <a:r>
              <a:rPr lang="ar-EG" sz="3500" b="1" dirty="0" smtClean="0">
                <a:cs typeface="+mj-cs"/>
              </a:rPr>
              <a:t>- تخصيص الوقت الكافى لدراسة وتقييم المخاطر المحتملة نتيجة هذا 	العمل ووضع الاحتياطات اللازمة لها</a:t>
            </a:r>
            <a:r>
              <a:rPr lang="ar-EG" b="1" dirty="0" smtClean="0"/>
              <a:t>.</a:t>
            </a:r>
            <a:endParaRPr lang="en-US" b="1" dirty="0" smtClean="0"/>
          </a:p>
        </p:txBody>
      </p:sp>
      <p:sp>
        <p:nvSpPr>
          <p:cNvPr id="88066"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p:txBody>
          <a:bodyPr/>
          <a:lstStyle/>
          <a:p>
            <a:pPr eaLnBrk="1" hangingPunct="1"/>
            <a:r>
              <a:rPr lang="ar-EG" b="1" smtClean="0"/>
              <a:t>تابع التحضير لتصريح العمل </a:t>
            </a:r>
            <a:endParaRPr lang="en-US" b="1" smtClean="0"/>
          </a:p>
        </p:txBody>
      </p:sp>
      <p:sp>
        <p:nvSpPr>
          <p:cNvPr id="53251" name="Rectangle 2"/>
          <p:cNvSpPr>
            <a:spLocks noGrp="1" noChangeArrowheads="1"/>
          </p:cNvSpPr>
          <p:nvPr>
            <p:ph idx="1"/>
          </p:nvPr>
        </p:nvSpPr>
        <p:spPr/>
        <p:txBody>
          <a:bodyPr/>
          <a:lstStyle/>
          <a:p>
            <a:pPr eaLnBrk="1" hangingPunct="1">
              <a:buFont typeface="Arial" pitchFamily="34" charset="0"/>
              <a:buChar char="•"/>
              <a:defRPr/>
            </a:pPr>
            <a:r>
              <a:rPr lang="ar-EG" sz="2400" b="1" dirty="0" smtClean="0">
                <a:cs typeface="+mj-cs"/>
              </a:rPr>
              <a:t>ثالثاً - تقييم المخاطر (</a:t>
            </a:r>
            <a:r>
              <a:rPr lang="en-US" sz="2400" b="1" dirty="0" smtClean="0">
                <a:cs typeface="+mj-cs"/>
              </a:rPr>
              <a:t>Risk Assessment</a:t>
            </a:r>
            <a:r>
              <a:rPr lang="ar-EG" sz="2400" b="1" dirty="0" smtClean="0">
                <a:cs typeface="+mj-cs"/>
              </a:rPr>
              <a:t>):</a:t>
            </a:r>
            <a:br>
              <a:rPr lang="ar-EG" sz="2400" b="1" dirty="0" smtClean="0">
                <a:cs typeface="+mj-cs"/>
              </a:rPr>
            </a:br>
            <a:r>
              <a:rPr lang="ar-EG" sz="2400" b="1" dirty="0" smtClean="0">
                <a:cs typeface="+mj-cs"/>
              </a:rPr>
              <a:t>- يعتبر تقييم المخاطر التى قد تنشأ عن العمل المراد استخراج تصريح له ركن اساسى من اركان تصريح العمل.</a:t>
            </a:r>
            <a:br>
              <a:rPr lang="ar-EG" sz="2400" b="1" dirty="0" smtClean="0">
                <a:cs typeface="+mj-cs"/>
              </a:rPr>
            </a:br>
            <a:r>
              <a:rPr lang="ar-EG" sz="2400" b="1" dirty="0" smtClean="0">
                <a:cs typeface="+mj-cs"/>
              </a:rPr>
              <a:t>- تتم دراسة تقييم المخاطر بواسطة المسئول عن تنفيذ العمل بالاشتراك مع الجهة الطالبة للتصريح ويمكن الاستعانة بالمتخصصين فى المجالات المختلفة التى لها علاقة بالعمل المطلوب.</a:t>
            </a:r>
            <a:br>
              <a:rPr lang="ar-EG" sz="2400" b="1" dirty="0" smtClean="0">
                <a:cs typeface="+mj-cs"/>
              </a:rPr>
            </a:br>
            <a:r>
              <a:rPr lang="ar-EG" sz="2400" b="1" dirty="0" smtClean="0">
                <a:cs typeface="+mj-cs"/>
              </a:rPr>
              <a:t>- عند عمل دراسة تقييم المخاطر يجب الاخذ فى الاعتبار المعايير الاتية :</a:t>
            </a:r>
            <a:br>
              <a:rPr lang="ar-EG" sz="2400" b="1" dirty="0" smtClean="0">
                <a:cs typeface="+mj-cs"/>
              </a:rPr>
            </a:br>
            <a:r>
              <a:rPr lang="ar-EG" sz="2400" b="1" dirty="0" smtClean="0">
                <a:cs typeface="+mj-cs"/>
              </a:rPr>
              <a:t>1- استخدام الوسائل الأكثر اماناً وانسب الاوقات لتنفيذ العمل كلما امكن ذلك.</a:t>
            </a:r>
            <a:br>
              <a:rPr lang="ar-EG" sz="2400" b="1" dirty="0" smtClean="0">
                <a:cs typeface="+mj-cs"/>
              </a:rPr>
            </a:br>
            <a:r>
              <a:rPr lang="ar-EG" sz="2400" b="1" dirty="0" smtClean="0">
                <a:cs typeface="+mj-cs"/>
              </a:rPr>
              <a:t>2- تحديد المخاطر الموجودة بمنطقة العمل والمعدات المستخدمة.</a:t>
            </a:r>
            <a:br>
              <a:rPr lang="ar-EG" sz="2400" b="1" dirty="0" smtClean="0">
                <a:cs typeface="+mj-cs"/>
              </a:rPr>
            </a:br>
            <a:r>
              <a:rPr lang="ar-EG" sz="2400" b="1" dirty="0" smtClean="0">
                <a:cs typeface="+mj-cs"/>
              </a:rPr>
              <a:t>3- تأثير العمل على البيئة المحيطة (تلوث او انبعاث مواد ضارة).</a:t>
            </a:r>
            <a:br>
              <a:rPr lang="ar-EG" sz="2400" b="1" dirty="0" smtClean="0">
                <a:cs typeface="+mj-cs"/>
              </a:rPr>
            </a:br>
            <a:r>
              <a:rPr lang="ar-EG" sz="2400" b="1" dirty="0" smtClean="0">
                <a:cs typeface="+mj-cs"/>
              </a:rPr>
              <a:t>4- المخاطر المحتملة اثناء التنفيذ. (ميكانيكية / كهربائي / كيميائية / غازات ضارة / مواد قابلة للاشتعال / .... الخ).</a:t>
            </a:r>
            <a:endParaRPr lang="en-US" sz="2400" b="1" dirty="0" smtClean="0">
              <a:cs typeface="+mj-cs"/>
            </a:endParaRPr>
          </a:p>
        </p:txBody>
      </p:sp>
      <p:sp>
        <p:nvSpPr>
          <p:cNvPr id="89090"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ar-EG" b="1" smtClean="0"/>
              <a:t>تابع التحضير لتصريح العمل</a:t>
            </a:r>
            <a:endParaRPr lang="en-US" b="1" smtClean="0"/>
          </a:p>
        </p:txBody>
      </p:sp>
      <p:sp>
        <p:nvSpPr>
          <p:cNvPr id="55300" name="Rectangle 3"/>
          <p:cNvSpPr>
            <a:spLocks noGrp="1" noChangeArrowheads="1"/>
          </p:cNvSpPr>
          <p:nvPr>
            <p:ph idx="1"/>
          </p:nvPr>
        </p:nvSpPr>
        <p:spPr/>
        <p:txBody>
          <a:bodyPr rtlCol="1">
            <a:normAutofit lnSpcReduction="10000"/>
          </a:bodyPr>
          <a:lstStyle/>
          <a:p>
            <a:pPr eaLnBrk="1" fontAlgn="auto" hangingPunct="1">
              <a:spcAft>
                <a:spcPts val="0"/>
              </a:spcAft>
              <a:buFont typeface="Arial" pitchFamily="34" charset="0"/>
              <a:buChar char="•"/>
              <a:defRPr/>
            </a:pPr>
            <a:r>
              <a:rPr lang="ar-EG" b="1" dirty="0" smtClean="0">
                <a:cs typeface="+mj-cs"/>
              </a:rPr>
              <a:t>رابعاً - العزل (</a:t>
            </a:r>
            <a:r>
              <a:rPr lang="en-US" b="1" dirty="0" smtClean="0">
                <a:cs typeface="+mj-cs"/>
              </a:rPr>
              <a:t>Isolation</a:t>
            </a:r>
            <a:r>
              <a:rPr lang="ar-EG" b="1" dirty="0" smtClean="0">
                <a:cs typeface="+mj-cs"/>
              </a:rPr>
              <a:t>):</a:t>
            </a:r>
            <a:br>
              <a:rPr lang="ar-EG" b="1" dirty="0" smtClean="0">
                <a:cs typeface="+mj-cs"/>
              </a:rPr>
            </a:br>
            <a:r>
              <a:rPr lang="ar-EG" b="1" dirty="0" smtClean="0">
                <a:cs typeface="+mj-cs"/>
              </a:rPr>
              <a:t>يجب عزل مصادر الطاقة التى قد تنطلق اثناء تأدية العمل مثل:</a:t>
            </a:r>
            <a:br>
              <a:rPr lang="ar-EG" b="1" dirty="0" smtClean="0">
                <a:cs typeface="+mj-cs"/>
              </a:rPr>
            </a:br>
            <a:r>
              <a:rPr lang="ar-EG" b="1" dirty="0" smtClean="0">
                <a:cs typeface="+mj-cs"/>
              </a:rPr>
              <a:t>1- الطاقة الكهربائية: مصادر الطاقة الكهربائية المشغلة للمعدات موضع العمل والمحيطة به.</a:t>
            </a:r>
            <a:br>
              <a:rPr lang="ar-EG" b="1" dirty="0" smtClean="0">
                <a:cs typeface="+mj-cs"/>
              </a:rPr>
            </a:br>
            <a:r>
              <a:rPr lang="ar-EG" b="1" dirty="0" smtClean="0">
                <a:cs typeface="+mj-cs"/>
              </a:rPr>
              <a:t>2- الميكانيكية: تأمين الاجزاء المتحركة /عزل مصادر المواد الخطرة داخل الخطوط بواسطة المحابس والأوجه العمياء وتسريب الضغوط المحبوسة.   </a:t>
            </a:r>
            <a:br>
              <a:rPr lang="ar-EG" b="1" dirty="0" smtClean="0">
                <a:cs typeface="+mj-cs"/>
              </a:rPr>
            </a:br>
            <a:r>
              <a:rPr lang="ar-EG" b="1" dirty="0" smtClean="0">
                <a:cs typeface="+mj-cs"/>
              </a:rPr>
              <a:t>3- الكيميائية: كسح الغازات القابلة للأشتعال بأستخدام</a:t>
            </a:r>
            <a:br>
              <a:rPr lang="ar-EG" b="1" dirty="0" smtClean="0">
                <a:cs typeface="+mj-cs"/>
              </a:rPr>
            </a:br>
            <a:r>
              <a:rPr lang="ar-EG" b="1" dirty="0" smtClean="0">
                <a:cs typeface="+mj-cs"/>
              </a:rPr>
              <a:t> الغازات الخاملة (</a:t>
            </a:r>
            <a:r>
              <a:rPr lang="en-US" b="1" dirty="0" smtClean="0">
                <a:cs typeface="+mj-cs"/>
              </a:rPr>
              <a:t>N</a:t>
            </a:r>
            <a:r>
              <a:rPr lang="en-US" b="1" baseline="-25000" dirty="0" smtClean="0">
                <a:cs typeface="+mj-cs"/>
              </a:rPr>
              <a:t>2</a:t>
            </a:r>
            <a:r>
              <a:rPr lang="en-US" b="1" dirty="0" smtClean="0">
                <a:cs typeface="+mj-cs"/>
              </a:rPr>
              <a:t>, CO</a:t>
            </a:r>
            <a:r>
              <a:rPr lang="en-US" b="1" baseline="-25000" dirty="0" smtClean="0">
                <a:cs typeface="+mj-cs"/>
              </a:rPr>
              <a:t>2</a:t>
            </a:r>
            <a:r>
              <a:rPr lang="ar-EG" b="1" dirty="0" smtClean="0">
                <a:cs typeface="+mj-cs"/>
              </a:rPr>
              <a:t>) او بخار الماء  </a:t>
            </a:r>
            <a:endParaRPr lang="en-US" b="1" dirty="0" smtClean="0">
              <a:cs typeface="+mj-cs"/>
            </a:endParaRPr>
          </a:p>
        </p:txBody>
      </p:sp>
      <p:sp>
        <p:nvSpPr>
          <p:cNvPr id="90114"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1"/>
          <p:cNvSpPr>
            <a:spLocks noGrp="1"/>
          </p:cNvSpPr>
          <p:nvPr>
            <p:ph type="dt" sz="quarter" idx="10"/>
          </p:nvPr>
        </p:nvSpPr>
        <p:spPr/>
        <p:txBody>
          <a:bodyPr/>
          <a:lstStyle/>
          <a:p>
            <a:pPr>
              <a:defRPr/>
            </a:pPr>
            <a:endParaRPr lang="en-US"/>
          </a:p>
        </p:txBody>
      </p:sp>
      <p:graphicFrame>
        <p:nvGraphicFramePr>
          <p:cNvPr id="5122" name="Object 5"/>
          <p:cNvGraphicFramePr>
            <a:graphicFrameLocks noChangeAspect="1"/>
          </p:cNvGraphicFramePr>
          <p:nvPr/>
        </p:nvGraphicFramePr>
        <p:xfrm>
          <a:off x="1147763" y="0"/>
          <a:ext cx="6851650" cy="6858000"/>
        </p:xfrm>
        <a:graphic>
          <a:graphicData uri="http://schemas.openxmlformats.org/presentationml/2006/ole">
            <p:oleObj spid="_x0000_s5122" name="Bitmap Image" r:id="rId3" imgW="6496957" imgH="6504762" progId="Paint.Picture">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1"/>
          <p:cNvSpPr>
            <a:spLocks noGrp="1"/>
          </p:cNvSpPr>
          <p:nvPr>
            <p:ph type="dt" sz="quarter" idx="10"/>
          </p:nvPr>
        </p:nvSpPr>
        <p:spPr/>
        <p:txBody>
          <a:bodyPr/>
          <a:lstStyle/>
          <a:p>
            <a:pPr>
              <a:defRPr/>
            </a:pPr>
            <a:endParaRPr lang="en-US"/>
          </a:p>
        </p:txBody>
      </p:sp>
      <p:graphicFrame>
        <p:nvGraphicFramePr>
          <p:cNvPr id="6146" name="Object 4"/>
          <p:cNvGraphicFramePr>
            <a:graphicFrameLocks noChangeAspect="1"/>
          </p:cNvGraphicFramePr>
          <p:nvPr/>
        </p:nvGraphicFramePr>
        <p:xfrm>
          <a:off x="1331913" y="620713"/>
          <a:ext cx="6532562" cy="5545137"/>
        </p:xfrm>
        <a:graphic>
          <a:graphicData uri="http://schemas.openxmlformats.org/presentationml/2006/ole">
            <p:oleObj spid="_x0000_s6146" name="Bitmap Image" r:id="rId3" imgW="6533333" imgH="3839111" progId="Paint.Picture">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ChangeArrowheads="1"/>
          </p:cNvSpPr>
          <p:nvPr>
            <p:ph type="title"/>
          </p:nvPr>
        </p:nvSpPr>
        <p:spPr>
          <a:xfrm>
            <a:off x="457200" y="304800"/>
            <a:ext cx="8229600" cy="1143000"/>
          </a:xfrm>
        </p:spPr>
        <p:txBody>
          <a:bodyPr rtlCol="1">
            <a:normAutofit fontScale="90000"/>
          </a:bodyPr>
          <a:lstStyle/>
          <a:p>
            <a:pPr eaLnBrk="1" fontAlgn="auto" hangingPunct="1">
              <a:spcAft>
                <a:spcPts val="0"/>
              </a:spcAft>
              <a:defRPr/>
            </a:pPr>
            <a:r>
              <a:rPr lang="ar-EG" b="1" dirty="0" smtClean="0"/>
              <a:t>تداخل الأعمال </a:t>
            </a:r>
            <a:r>
              <a:rPr lang="en-US" b="1" dirty="0" smtClean="0"/>
              <a:t/>
            </a:r>
            <a:br>
              <a:rPr lang="en-US" b="1" dirty="0" smtClean="0"/>
            </a:br>
            <a:r>
              <a:rPr lang="en-US" b="1" dirty="0" smtClean="0"/>
              <a:t>Cross Reference</a:t>
            </a:r>
          </a:p>
        </p:txBody>
      </p:sp>
      <p:sp>
        <p:nvSpPr>
          <p:cNvPr id="55299" name="Rectangle 3"/>
          <p:cNvSpPr>
            <a:spLocks noGrp="1" noChangeArrowheads="1"/>
          </p:cNvSpPr>
          <p:nvPr>
            <p:ph idx="1"/>
          </p:nvPr>
        </p:nvSpPr>
        <p:spPr>
          <a:xfrm>
            <a:off x="468313" y="1484313"/>
            <a:ext cx="8229600" cy="4525962"/>
          </a:xfrm>
        </p:spPr>
        <p:txBody>
          <a:bodyPr/>
          <a:lstStyle/>
          <a:p>
            <a:pPr eaLnBrk="1" hangingPunct="1">
              <a:buFont typeface="Arial" pitchFamily="34" charset="0"/>
              <a:buChar char="•"/>
              <a:defRPr/>
            </a:pPr>
            <a:r>
              <a:rPr lang="ar-EG" b="1" dirty="0" smtClean="0">
                <a:cs typeface="+mj-cs"/>
              </a:rPr>
              <a:t>الاعمال المصرح بها والتى تتم فى مكان واحد يجب الاشارة الى كل منهم بتصاريح العمل ويتم التنسيق بينهم بواسطة مشرف الموقع.</a:t>
            </a:r>
            <a:endParaRPr lang="en-US" b="1" dirty="0" smtClean="0">
              <a:cs typeface="+mj-cs"/>
            </a:endParaRPr>
          </a:p>
        </p:txBody>
      </p:sp>
      <p:sp>
        <p:nvSpPr>
          <p:cNvPr id="91138" name="Date Placeholder 3"/>
          <p:cNvSpPr>
            <a:spLocks noGrp="1"/>
          </p:cNvSpPr>
          <p:nvPr>
            <p:ph type="dt" sz="quarter" idx="10"/>
          </p:nvPr>
        </p:nvSpPr>
        <p:spPr/>
        <p:txBody>
          <a:bodyPr/>
          <a:lstStyle/>
          <a:p>
            <a:pPr>
              <a:defRPr/>
            </a:pPr>
            <a:endParaRPr lang="en-US"/>
          </a:p>
        </p:txBody>
      </p:sp>
      <p:pic>
        <p:nvPicPr>
          <p:cNvPr id="54277" name="Picture 4" descr="safety1"/>
          <p:cNvPicPr>
            <a:picLocks noChangeAspect="1" noChangeArrowheads="1"/>
          </p:cNvPicPr>
          <p:nvPr/>
        </p:nvPicPr>
        <p:blipFill>
          <a:blip r:embed="rId2"/>
          <a:srcRect/>
          <a:stretch>
            <a:fillRect/>
          </a:stretch>
        </p:blipFill>
        <p:spPr bwMode="auto">
          <a:xfrm>
            <a:off x="3429000" y="3048000"/>
            <a:ext cx="2466975" cy="233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ar-EG" b="1" smtClean="0"/>
              <a:t>صلاحية تصاريح العمل</a:t>
            </a:r>
            <a:endParaRPr lang="en-US" b="1" smtClean="0"/>
          </a:p>
        </p:txBody>
      </p:sp>
      <p:sp>
        <p:nvSpPr>
          <p:cNvPr id="57348" name="Rectangle 3"/>
          <p:cNvSpPr>
            <a:spLocks noGrp="1" noChangeArrowheads="1"/>
          </p:cNvSpPr>
          <p:nvPr>
            <p:ph idx="1"/>
          </p:nvPr>
        </p:nvSpPr>
        <p:spPr/>
        <p:txBody>
          <a:bodyPr rtlCol="1">
            <a:normAutofit lnSpcReduction="10000"/>
          </a:bodyPr>
          <a:lstStyle/>
          <a:p>
            <a:pPr eaLnBrk="1" fontAlgn="auto" hangingPunct="1">
              <a:spcAft>
                <a:spcPts val="0"/>
              </a:spcAft>
              <a:buFont typeface="Arial" pitchFamily="34" charset="0"/>
              <a:buChar char="•"/>
              <a:defRPr/>
            </a:pPr>
            <a:r>
              <a:rPr lang="ar-EG" b="1" dirty="0" smtClean="0">
                <a:cs typeface="+mj-cs"/>
              </a:rPr>
              <a:t>تحسباً لتغير الظروف المحيطة بالعمل والتى قد تؤدى الى ظهور عوامل جديدة لم تكن فى الحسبان اثناء الاعداد للعمل فانه يجب وضع نظام لتحديد مدة صلاحية تصريح العمل. </a:t>
            </a:r>
          </a:p>
          <a:p>
            <a:pPr eaLnBrk="1" fontAlgn="auto" hangingPunct="1">
              <a:spcAft>
                <a:spcPts val="0"/>
              </a:spcAft>
              <a:buFont typeface="Arial" pitchFamily="34" charset="0"/>
              <a:buChar char="•"/>
              <a:defRPr/>
            </a:pPr>
            <a:r>
              <a:rPr lang="ar-EG" b="1" dirty="0" smtClean="0">
                <a:cs typeface="+mj-cs"/>
              </a:rPr>
              <a:t>تتوقف مدة صلاحية تصريح العمل على نوع وطبيعة العمل على ان لا تزيد عن 7 ايام ويجدد يومياً بتوقيع كل من مسئول التنفيذ ومشرف المنطقة ومسئول السلامة بالموقع على قائمة التفتيش الخاصة بالعمل.</a:t>
            </a:r>
          </a:p>
          <a:p>
            <a:pPr eaLnBrk="1" fontAlgn="auto" hangingPunct="1">
              <a:spcAft>
                <a:spcPts val="0"/>
              </a:spcAft>
              <a:buFont typeface="Arial" pitchFamily="34" charset="0"/>
              <a:buChar char="•"/>
              <a:defRPr/>
            </a:pPr>
            <a:r>
              <a:rPr lang="ar-EG" b="1" dirty="0" smtClean="0">
                <a:cs typeface="+mj-cs"/>
              </a:rPr>
              <a:t>بعض الانظمة تفضل الغاء التصريح عند نهاية كل وردية عمل.  </a:t>
            </a:r>
            <a:endParaRPr lang="en-US" b="1" dirty="0" smtClean="0">
              <a:cs typeface="+mj-cs"/>
            </a:endParaRPr>
          </a:p>
        </p:txBody>
      </p:sp>
      <p:sp>
        <p:nvSpPr>
          <p:cNvPr id="92162"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noChangeArrowheads="1"/>
          </p:cNvSpPr>
          <p:nvPr>
            <p:ph type="title"/>
          </p:nvPr>
        </p:nvSpPr>
        <p:spPr>
          <a:xfrm>
            <a:off x="457200" y="228600"/>
            <a:ext cx="8229600" cy="1143000"/>
          </a:xfrm>
        </p:spPr>
        <p:txBody>
          <a:bodyPr rtlCol="1">
            <a:normAutofit fontScale="90000"/>
          </a:bodyPr>
          <a:lstStyle/>
          <a:p>
            <a:pPr eaLnBrk="1" fontAlgn="auto" hangingPunct="1">
              <a:spcAft>
                <a:spcPts val="0"/>
              </a:spcAft>
              <a:defRPr/>
            </a:pPr>
            <a:r>
              <a:rPr lang="ar-EG" b="1" dirty="0" smtClean="0"/>
              <a:t>ايقاف التصريح</a:t>
            </a:r>
            <a:br>
              <a:rPr lang="ar-EG" b="1" dirty="0" smtClean="0"/>
            </a:br>
            <a:r>
              <a:rPr lang="en-US" b="1" dirty="0" smtClean="0"/>
              <a:t>Suspension</a:t>
            </a:r>
          </a:p>
        </p:txBody>
      </p:sp>
      <p:sp>
        <p:nvSpPr>
          <p:cNvPr id="57347" name="Rectangle 3"/>
          <p:cNvSpPr>
            <a:spLocks noGrp="1" noChangeArrowheads="1"/>
          </p:cNvSpPr>
          <p:nvPr>
            <p:ph idx="1"/>
          </p:nvPr>
        </p:nvSpPr>
        <p:spPr/>
        <p:txBody>
          <a:bodyPr/>
          <a:lstStyle/>
          <a:p>
            <a:pPr eaLnBrk="1" hangingPunct="1">
              <a:buFont typeface="Arial" pitchFamily="34" charset="0"/>
              <a:buChar char="•"/>
              <a:defRPr/>
            </a:pPr>
            <a:r>
              <a:rPr lang="ar-EG" b="1" dirty="0" smtClean="0">
                <a:cs typeface="+mj-cs"/>
              </a:rPr>
              <a:t>يتم ايقاف العمل فى الحالات الآتية:</a:t>
            </a:r>
            <a:br>
              <a:rPr lang="ar-EG" b="1" dirty="0" smtClean="0">
                <a:cs typeface="+mj-cs"/>
              </a:rPr>
            </a:br>
            <a:r>
              <a:rPr lang="ar-EG" b="1" dirty="0" smtClean="0">
                <a:cs typeface="+mj-cs"/>
              </a:rPr>
              <a:t>1- عند حدوث حالة طوارئ بالموقع .</a:t>
            </a:r>
            <a:br>
              <a:rPr lang="ar-EG" b="1" dirty="0" smtClean="0">
                <a:cs typeface="+mj-cs"/>
              </a:rPr>
            </a:br>
            <a:r>
              <a:rPr lang="ar-EG" b="1" dirty="0" smtClean="0">
                <a:cs typeface="+mj-cs"/>
              </a:rPr>
              <a:t>2- عند حدوث تداخل مع العمليات الجارية بالموقع .</a:t>
            </a:r>
            <a:br>
              <a:rPr lang="ar-EG" b="1" dirty="0" smtClean="0">
                <a:cs typeface="+mj-cs"/>
              </a:rPr>
            </a:br>
            <a:r>
              <a:rPr lang="ar-EG" b="1" dirty="0" smtClean="0">
                <a:cs typeface="+mj-cs"/>
              </a:rPr>
              <a:t>3- عند انتهاء وردية العمل .</a:t>
            </a:r>
            <a:br>
              <a:rPr lang="ar-EG" b="1" dirty="0" smtClean="0">
                <a:cs typeface="+mj-cs"/>
              </a:rPr>
            </a:br>
            <a:r>
              <a:rPr lang="ar-EG" b="1" dirty="0" smtClean="0">
                <a:cs typeface="+mj-cs"/>
              </a:rPr>
              <a:t>4- فى حالة حدوث اصابة او حادث.</a:t>
            </a:r>
            <a:endParaRPr lang="en-US" b="1" dirty="0" smtClean="0">
              <a:cs typeface="+mj-cs"/>
            </a:endParaRPr>
          </a:p>
        </p:txBody>
      </p:sp>
      <p:sp>
        <p:nvSpPr>
          <p:cNvPr id="93186"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Date Placeholder 1"/>
          <p:cNvSpPr>
            <a:spLocks noGrp="1"/>
          </p:cNvSpPr>
          <p:nvPr>
            <p:ph type="dt" sz="quarter" idx="10"/>
          </p:nvPr>
        </p:nvSpPr>
        <p:spPr/>
        <p:txBody>
          <a:bodyPr/>
          <a:lstStyle/>
          <a:p>
            <a:pPr>
              <a:defRPr/>
            </a:pPr>
            <a:endParaRPr lang="en-US"/>
          </a:p>
        </p:txBody>
      </p:sp>
      <p:sp>
        <p:nvSpPr>
          <p:cNvPr id="1049604" name="Text Box 4"/>
          <p:cNvSpPr txBox="1">
            <a:spLocks noChangeArrowheads="1"/>
          </p:cNvSpPr>
          <p:nvPr/>
        </p:nvSpPr>
        <p:spPr bwMode="auto">
          <a:xfrm>
            <a:off x="250825" y="2349500"/>
            <a:ext cx="8640763" cy="396875"/>
          </a:xfrm>
          <a:prstGeom prst="rect">
            <a:avLst/>
          </a:prstGeom>
          <a:noFill/>
          <a:ln w="12700">
            <a:noFill/>
            <a:miter lim="800000"/>
            <a:headEnd type="none" w="sm" len="sm"/>
            <a:tailEnd type="none" w="sm" len="sm"/>
          </a:ln>
          <a:effectLst/>
        </p:spPr>
        <p:txBody>
          <a:bodyPr>
            <a:spAutoFit/>
          </a:bodyPr>
          <a:lstStyle/>
          <a:p>
            <a:pPr fontAlgn="auto">
              <a:spcBef>
                <a:spcPts val="0"/>
              </a:spcBef>
              <a:spcAft>
                <a:spcPts val="0"/>
              </a:spcAft>
              <a:defRPr/>
            </a:pPr>
            <a:endParaRPr lang="ar-SA" sz="2000">
              <a:solidFill>
                <a:schemeClr val="bg1"/>
              </a:solidFill>
              <a:effectLst>
                <a:outerShdw blurRad="38100" dist="38100" dir="2700000" algn="tl">
                  <a:srgbClr val="000000"/>
                </a:outerShdw>
              </a:effectLst>
            </a:endParaRPr>
          </a:p>
        </p:txBody>
      </p:sp>
      <p:sp>
        <p:nvSpPr>
          <p:cNvPr id="1049605" name="Text Box 5"/>
          <p:cNvSpPr txBox="1">
            <a:spLocks noChangeArrowheads="1"/>
          </p:cNvSpPr>
          <p:nvPr/>
        </p:nvSpPr>
        <p:spPr bwMode="auto">
          <a:xfrm>
            <a:off x="1403350" y="549275"/>
            <a:ext cx="6553200" cy="1016000"/>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GB" sz="2400" u="sng" dirty="0">
                <a:effectLst>
                  <a:outerShdw blurRad="38100" dist="38100" dir="2700000" algn="tl">
                    <a:srgbClr val="000000"/>
                  </a:outerShdw>
                </a:effectLst>
                <a:cs typeface="+mj-cs"/>
              </a:rPr>
              <a:t>HOT WORK CHALLENGE</a:t>
            </a:r>
          </a:p>
          <a:p>
            <a:pPr algn="ctr" fontAlgn="auto">
              <a:spcBef>
                <a:spcPct val="50000"/>
              </a:spcBef>
              <a:spcAft>
                <a:spcPts val="0"/>
              </a:spcAft>
              <a:defRPr/>
            </a:pPr>
            <a:r>
              <a:rPr lang="ar-EG" sz="2400" u="sng" dirty="0">
                <a:effectLst>
                  <a:outerShdw blurRad="38100" dist="38100" dir="2700000" algn="tl">
                    <a:srgbClr val="000000"/>
                  </a:outerShdw>
                </a:effectLst>
                <a:cs typeface="+mj-cs"/>
              </a:rPr>
              <a:t>تحدى مخاطر الاعمال الساخنة</a:t>
            </a:r>
          </a:p>
        </p:txBody>
      </p:sp>
      <p:sp>
        <p:nvSpPr>
          <p:cNvPr id="1049606" name="Rectangle 6"/>
          <p:cNvSpPr>
            <a:spLocks noChangeArrowheads="1"/>
          </p:cNvSpPr>
          <p:nvPr/>
        </p:nvSpPr>
        <p:spPr bwMode="auto">
          <a:xfrm>
            <a:off x="990600" y="1600200"/>
            <a:ext cx="7770813" cy="457200"/>
          </a:xfrm>
          <a:prstGeom prst="rect">
            <a:avLst/>
          </a:prstGeom>
          <a:noFill/>
          <a:ln w="12700">
            <a:noFill/>
            <a:miter lim="800000"/>
            <a:headEnd type="none" w="sm" len="sm"/>
            <a:tailEnd type="none" w="sm" len="sm"/>
          </a:ln>
          <a:effectLst/>
        </p:spPr>
        <p:txBody>
          <a:bodyPr wrap="none">
            <a:spAutoFit/>
          </a:bodyPr>
          <a:lstStyle/>
          <a:p>
            <a:pPr fontAlgn="auto">
              <a:spcBef>
                <a:spcPct val="50000"/>
              </a:spcBef>
              <a:spcAft>
                <a:spcPts val="0"/>
              </a:spcAft>
              <a:defRPr/>
            </a:pPr>
            <a:r>
              <a:rPr lang="ar-SA" sz="2400" b="1" dirty="0">
                <a:effectLst>
                  <a:outerShdw blurRad="38100" dist="38100" dir="2700000" algn="tl">
                    <a:srgbClr val="000000"/>
                  </a:outerShdw>
                </a:effectLst>
                <a:cs typeface="+mj-cs"/>
              </a:rPr>
              <a:t>قبل البدء أو التخطيط للقيام بأي أعمال ساخنة يجب أولا طرح الأسئلة الآتية:-</a:t>
            </a:r>
            <a:r>
              <a:rPr lang="en-US" sz="2400" b="1" dirty="0">
                <a:effectLst>
                  <a:outerShdw blurRad="38100" dist="38100" dir="2700000" algn="tl">
                    <a:srgbClr val="000000"/>
                  </a:outerShdw>
                </a:effectLst>
                <a:cs typeface="+mj-cs"/>
              </a:rPr>
              <a:t> </a:t>
            </a:r>
          </a:p>
        </p:txBody>
      </p:sp>
      <p:graphicFrame>
        <p:nvGraphicFramePr>
          <p:cNvPr id="1049631" name="Group 31"/>
          <p:cNvGraphicFramePr>
            <a:graphicFrameLocks noGrp="1"/>
          </p:cNvGraphicFramePr>
          <p:nvPr/>
        </p:nvGraphicFramePr>
        <p:xfrm>
          <a:off x="468313" y="2276475"/>
          <a:ext cx="8424862" cy="4443413"/>
        </p:xfrm>
        <a:graphic>
          <a:graphicData uri="http://schemas.openxmlformats.org/drawingml/2006/table">
            <a:tbl>
              <a:tblPr rtl="1"/>
              <a:tblGrid>
                <a:gridCol w="7416800"/>
                <a:gridCol w="1008062"/>
              </a:tblGrid>
              <a:tr h="433388">
                <a:tc>
                  <a:txBody>
                    <a:bodyPr/>
                    <a:lstStyle/>
                    <a:p>
                      <a:pPr marL="0" marR="0" lvl="0" indent="0" algn="ctr" defTabSz="914400" rtl="1" eaLnBrk="1" fontAlgn="base" latinLnBrk="0" hangingPunct="1">
                        <a:lnSpc>
                          <a:spcPct val="100000"/>
                        </a:lnSpc>
                        <a:spcBef>
                          <a:spcPct val="20000"/>
                        </a:spcBef>
                        <a:spcAft>
                          <a:spcPct val="0"/>
                        </a:spcAft>
                        <a:buClrTx/>
                        <a:buSzPct val="75000"/>
                        <a:buFont typeface="Wingdings" pitchFamily="2" charset="2"/>
                        <a:buNone/>
                        <a:tabLst/>
                      </a:pPr>
                      <a:r>
                        <a:rPr kumimoji="0" lang="ar-EG"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موضوع التحدى</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r>
                        <a:rPr kumimoji="0" lang="ar-EG"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االملاحظه</a:t>
                      </a: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32000">
                <a:tc>
                  <a:txBody>
                    <a:bodyPr/>
                    <a:lstStyle/>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r>
                        <a:rPr kumimoji="0" lang="ar-EG"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1.</a:t>
                      </a: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هل هناك طريقة بديلة لإتمام العمل بدون أعمال ساخنة؟</a:t>
                      </a:r>
                      <a:endParaRPr kumimoji="0" lang="ar-EG"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endPar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2</a:t>
                      </a:r>
                      <a:r>
                        <a:rPr kumimoji="0" lang="ar-EG"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 </a:t>
                      </a: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هل يمكن تجهيز تصميم يحتوى علي الحد الأدنى من القيام بالأعمال الساخنة المنطقة؟</a:t>
                      </a:r>
                      <a:endParaRPr kumimoji="0" lang="ar-EG"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endPar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3</a:t>
                      </a:r>
                      <a:r>
                        <a:rPr kumimoji="0" lang="ar-EG"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a:t>
                      </a: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هل يمكن تجهيز بديل عن اللحامات (تثبيت عن طريق البرشام</a:t>
                      </a:r>
                      <a:r>
                        <a:rPr kumimoji="0" lang="ar-EG"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a:t>
                      </a: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a:t>
                      </a:r>
                      <a:endParaRPr kumimoji="0" lang="ar-EG"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endPar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4</a:t>
                      </a:r>
                      <a:r>
                        <a:rPr kumimoji="0" lang="ar-EG"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a:t>
                      </a: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هل يمكن القيام بالقطع علي البارد بدلا من استخدام طريقة اللهب المفتوح للقطع؟</a:t>
                      </a:r>
                      <a:endParaRPr kumimoji="0" lang="ar-EG"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endPar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5</a:t>
                      </a:r>
                      <a:r>
                        <a:rPr kumimoji="0" lang="ar-EG"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a:t>
                      </a: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هل هناك وسيلة متوفرة تقوم بنفس المهمة (الأعمال الساخنة)؟</a:t>
                      </a:r>
                      <a:endParaRPr kumimoji="0" lang="ar-EG"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endPar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6</a:t>
                      </a:r>
                      <a:r>
                        <a:rPr kumimoji="0" lang="ar-EG"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a:t>
                      </a: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هل العمل يحتاج الي تنفيذه في المنطقة الخطرة؟</a:t>
                      </a: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ar-EG" b="1" smtClean="0"/>
              <a:t>ما هى الاعمال التى تتطلب تصريح عمل؟</a:t>
            </a:r>
            <a:endParaRPr lang="en-US" b="1" smtClean="0"/>
          </a:p>
        </p:txBody>
      </p:sp>
      <p:sp>
        <p:nvSpPr>
          <p:cNvPr id="18435" name="Rectangle 3"/>
          <p:cNvSpPr>
            <a:spLocks noGrp="1" noChangeArrowheads="1"/>
          </p:cNvSpPr>
          <p:nvPr>
            <p:ph idx="1"/>
          </p:nvPr>
        </p:nvSpPr>
        <p:spPr/>
        <p:txBody>
          <a:bodyPr/>
          <a:lstStyle/>
          <a:p>
            <a:pPr eaLnBrk="1" hangingPunct="1">
              <a:buFont typeface="Arial" pitchFamily="34" charset="0"/>
              <a:buChar char="•"/>
              <a:defRPr/>
            </a:pPr>
            <a:r>
              <a:rPr lang="ar-EG" b="1" dirty="0" smtClean="0">
                <a:cs typeface="+mj-cs"/>
              </a:rPr>
              <a:t>الاعمال التى تؤثر بالسلب على الانتاج بصورة مباشرة او غير مباشرة.</a:t>
            </a:r>
          </a:p>
          <a:p>
            <a:pPr eaLnBrk="1" hangingPunct="1">
              <a:buFont typeface="Arial" pitchFamily="34" charset="0"/>
              <a:buChar char="•"/>
              <a:defRPr/>
            </a:pPr>
            <a:r>
              <a:rPr lang="ar-EG" b="1" dirty="0" smtClean="0">
                <a:cs typeface="+mj-cs"/>
              </a:rPr>
              <a:t>الاعمال التى قد ينتج عنها اطلاق للطاقة فى احدى صورها بكمية كافية لإحداث ضرر بالافراد او المعدات او البيئة.</a:t>
            </a:r>
          </a:p>
          <a:p>
            <a:pPr eaLnBrk="1" hangingPunct="1">
              <a:buFont typeface="Arial" pitchFamily="34" charset="0"/>
              <a:buChar char="•"/>
              <a:defRPr/>
            </a:pPr>
            <a:r>
              <a:rPr lang="ar-EG" b="1" dirty="0" smtClean="0">
                <a:cs typeface="+mj-cs"/>
              </a:rPr>
              <a:t>الاعمال المطلوب أدائها فى ظروف او اماكن غير ملائمة لحياة الانسان.</a:t>
            </a:r>
            <a:endParaRPr lang="en-US" b="1" dirty="0" smtClean="0">
              <a:cs typeface="+mj-cs"/>
            </a:endParaRPr>
          </a:p>
        </p:txBody>
      </p:sp>
      <p:pic>
        <p:nvPicPr>
          <p:cNvPr id="18436" name="Picture 4" descr="Picture1"/>
          <p:cNvPicPr>
            <a:picLocks noChangeAspect="1" noChangeArrowheads="1"/>
          </p:cNvPicPr>
          <p:nvPr/>
        </p:nvPicPr>
        <p:blipFill>
          <a:blip r:embed="rId2"/>
          <a:srcRect/>
          <a:stretch>
            <a:fillRect/>
          </a:stretch>
        </p:blipFill>
        <p:spPr bwMode="auto">
          <a:xfrm>
            <a:off x="2438400" y="5180013"/>
            <a:ext cx="2709863" cy="1601787"/>
          </a:xfrm>
          <a:prstGeom prst="rect">
            <a:avLst/>
          </a:prstGeom>
          <a:noFill/>
          <a:ln w="9525">
            <a:noFill/>
            <a:miter lim="800000"/>
            <a:headEnd/>
            <a:tailEnd/>
          </a:ln>
        </p:spPr>
      </p:pic>
      <p:pic>
        <p:nvPicPr>
          <p:cNvPr id="18437" name="Picture 5" descr="biohaz"/>
          <p:cNvPicPr>
            <a:picLocks noChangeAspect="1" noChangeArrowheads="1"/>
          </p:cNvPicPr>
          <p:nvPr/>
        </p:nvPicPr>
        <p:blipFill>
          <a:blip r:embed="rId3"/>
          <a:srcRect/>
          <a:stretch>
            <a:fillRect/>
          </a:stretch>
        </p:blipFill>
        <p:spPr bwMode="auto">
          <a:xfrm>
            <a:off x="6569075" y="5473700"/>
            <a:ext cx="1203325" cy="1231900"/>
          </a:xfrm>
          <a:prstGeom prst="rect">
            <a:avLst/>
          </a:prstGeom>
          <a:noFill/>
          <a:ln w="9525">
            <a:noFill/>
            <a:miter lim="800000"/>
            <a:headEnd/>
            <a:tailEnd/>
          </a:ln>
        </p:spPr>
      </p:pic>
      <p:pic>
        <p:nvPicPr>
          <p:cNvPr id="18438" name="Picture 6" descr="0005"/>
          <p:cNvPicPr>
            <a:picLocks noChangeAspect="1" noChangeArrowheads="1"/>
          </p:cNvPicPr>
          <p:nvPr/>
        </p:nvPicPr>
        <p:blipFill>
          <a:blip r:embed="rId4"/>
          <a:srcRect/>
          <a:stretch>
            <a:fillRect/>
          </a:stretch>
        </p:blipFill>
        <p:spPr bwMode="auto">
          <a:xfrm>
            <a:off x="304800" y="5229225"/>
            <a:ext cx="1352550" cy="124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ate Placeholder 1"/>
          <p:cNvSpPr>
            <a:spLocks noGrp="1"/>
          </p:cNvSpPr>
          <p:nvPr>
            <p:ph type="dt" sz="quarter" idx="10"/>
          </p:nvPr>
        </p:nvSpPr>
        <p:spPr/>
        <p:txBody>
          <a:bodyPr/>
          <a:lstStyle/>
          <a:p>
            <a:pPr>
              <a:defRPr/>
            </a:pPr>
            <a:endParaRPr lang="en-US"/>
          </a:p>
        </p:txBody>
      </p:sp>
      <p:sp>
        <p:nvSpPr>
          <p:cNvPr id="58371" name="Text Box 5"/>
          <p:cNvSpPr txBox="1">
            <a:spLocks noChangeArrowheads="1"/>
          </p:cNvSpPr>
          <p:nvPr/>
        </p:nvSpPr>
        <p:spPr bwMode="auto">
          <a:xfrm>
            <a:off x="611188" y="2041525"/>
            <a:ext cx="7993062" cy="396875"/>
          </a:xfrm>
          <a:prstGeom prst="rect">
            <a:avLst/>
          </a:prstGeom>
          <a:noFill/>
          <a:ln w="12700">
            <a:noFill/>
            <a:miter lim="800000"/>
            <a:headEnd type="none" w="sm" len="sm"/>
            <a:tailEnd type="none" w="sm" len="sm"/>
          </a:ln>
        </p:spPr>
        <p:txBody>
          <a:bodyPr>
            <a:spAutoFit/>
          </a:bodyPr>
          <a:lstStyle/>
          <a:p>
            <a:endParaRPr lang="ar-EG" sz="2000">
              <a:latin typeface="Book Antiqua" pitchFamily="18" charset="0"/>
            </a:endParaRPr>
          </a:p>
        </p:txBody>
      </p:sp>
      <p:sp>
        <p:nvSpPr>
          <p:cNvPr id="1050630" name="Rectangle 6"/>
          <p:cNvSpPr>
            <a:spLocks noChangeArrowheads="1"/>
          </p:cNvSpPr>
          <p:nvPr/>
        </p:nvSpPr>
        <p:spPr bwMode="auto">
          <a:xfrm>
            <a:off x="815975" y="1412875"/>
            <a:ext cx="7585075" cy="457200"/>
          </a:xfrm>
          <a:prstGeom prst="rect">
            <a:avLst/>
          </a:prstGeom>
          <a:noFill/>
          <a:ln w="12700">
            <a:noFill/>
            <a:miter lim="800000"/>
            <a:headEnd type="none" w="sm" len="sm"/>
            <a:tailEnd type="none" w="sm" len="sm"/>
          </a:ln>
          <a:effectLst/>
        </p:spPr>
        <p:txBody>
          <a:bodyPr wrap="none">
            <a:spAutoFit/>
          </a:bodyPr>
          <a:lstStyle/>
          <a:p>
            <a:pPr algn="r" rtl="1">
              <a:spcBef>
                <a:spcPct val="50000"/>
              </a:spcBef>
              <a:defRPr/>
            </a:pPr>
            <a:r>
              <a:rPr lang="ar-SA" sz="2400" dirty="0">
                <a:effectLst>
                  <a:outerShdw blurRad="38100" dist="38100" dir="2700000" algn="tl">
                    <a:srgbClr val="FFFFFF"/>
                  </a:outerShdw>
                </a:effectLst>
              </a:rPr>
              <a:t>قبل البدء أو التخطيط للقيام بأي أعمال ساخنة يجب أولا طرح الأسئلة الآتية:-</a:t>
            </a:r>
            <a:r>
              <a:rPr lang="en-US" sz="2400" dirty="0">
                <a:effectLst>
                  <a:outerShdw blurRad="38100" dist="38100" dir="2700000" algn="tl">
                    <a:srgbClr val="FFFFFF"/>
                  </a:outerShdw>
                </a:effectLst>
              </a:rPr>
              <a:t> </a:t>
            </a:r>
          </a:p>
        </p:txBody>
      </p:sp>
      <p:sp>
        <p:nvSpPr>
          <p:cNvPr id="1050631" name="Text Box 7"/>
          <p:cNvSpPr txBox="1">
            <a:spLocks noChangeArrowheads="1"/>
          </p:cNvSpPr>
          <p:nvPr/>
        </p:nvSpPr>
        <p:spPr bwMode="auto">
          <a:xfrm>
            <a:off x="1403350" y="549275"/>
            <a:ext cx="6553200" cy="954088"/>
          </a:xfrm>
          <a:prstGeom prst="rect">
            <a:avLst/>
          </a:prstGeom>
          <a:noFill/>
          <a:ln w="12700">
            <a:noFill/>
            <a:miter lim="800000"/>
            <a:headEnd type="none" w="sm" len="sm"/>
            <a:tailEnd type="none" w="sm" len="sm"/>
          </a:ln>
          <a:effectLst/>
        </p:spPr>
        <p:txBody>
          <a:bodyPr>
            <a:spAutoFit/>
          </a:bodyPr>
          <a:lstStyle/>
          <a:p>
            <a:pPr algn="ctr" fontAlgn="auto">
              <a:spcBef>
                <a:spcPct val="50000"/>
              </a:spcBef>
              <a:spcAft>
                <a:spcPts val="0"/>
              </a:spcAft>
              <a:defRPr/>
            </a:pPr>
            <a:r>
              <a:rPr lang="en-GB" sz="2000" u="sng" dirty="0">
                <a:effectLst>
                  <a:outerShdw blurRad="38100" dist="38100" dir="2700000" algn="tl">
                    <a:srgbClr val="000000"/>
                  </a:outerShdw>
                </a:effectLst>
              </a:rPr>
              <a:t>HOT WORK CHALLENGE</a:t>
            </a:r>
            <a:r>
              <a:rPr lang="en-US" sz="2000" u="sng" dirty="0">
                <a:effectLst>
                  <a:outerShdw blurRad="38100" dist="38100" dir="2700000" algn="tl">
                    <a:srgbClr val="000000"/>
                  </a:outerShdw>
                </a:effectLst>
              </a:rPr>
              <a:t>    </a:t>
            </a:r>
            <a:r>
              <a:rPr lang="ar-EG" sz="2000" u="sng" dirty="0">
                <a:effectLst>
                  <a:outerShdw blurRad="38100" dist="38100" dir="2700000" algn="tl">
                    <a:srgbClr val="000000"/>
                  </a:outerShdw>
                </a:effectLst>
              </a:rPr>
              <a:t>تابع</a:t>
            </a:r>
            <a:endParaRPr lang="en-GB" sz="2000" u="sng" dirty="0">
              <a:effectLst>
                <a:outerShdw blurRad="38100" dist="38100" dir="2700000" algn="tl">
                  <a:srgbClr val="000000"/>
                </a:outerShdw>
              </a:effectLst>
            </a:endParaRPr>
          </a:p>
          <a:p>
            <a:pPr algn="ctr" fontAlgn="auto">
              <a:spcBef>
                <a:spcPct val="50000"/>
              </a:spcBef>
              <a:spcAft>
                <a:spcPts val="0"/>
              </a:spcAft>
              <a:defRPr/>
            </a:pPr>
            <a:r>
              <a:rPr lang="ar-EG" sz="2400" b="1" u="sng" dirty="0">
                <a:effectLst>
                  <a:outerShdw blurRad="38100" dist="38100" dir="2700000" algn="tl">
                    <a:srgbClr val="000000"/>
                  </a:outerShdw>
                </a:effectLst>
                <a:cs typeface="+mj-cs"/>
              </a:rPr>
              <a:t>تحدى مخاطر الاعمال الساخنة</a:t>
            </a:r>
          </a:p>
        </p:txBody>
      </p:sp>
      <p:graphicFrame>
        <p:nvGraphicFramePr>
          <p:cNvPr id="1050654" name="Group 30"/>
          <p:cNvGraphicFramePr>
            <a:graphicFrameLocks noGrp="1"/>
          </p:cNvGraphicFramePr>
          <p:nvPr/>
        </p:nvGraphicFramePr>
        <p:xfrm>
          <a:off x="539750" y="1955800"/>
          <a:ext cx="8208963" cy="4562475"/>
        </p:xfrm>
        <a:graphic>
          <a:graphicData uri="http://schemas.openxmlformats.org/drawingml/2006/table">
            <a:tbl>
              <a:tblPr rtl="1"/>
              <a:tblGrid>
                <a:gridCol w="6913563"/>
                <a:gridCol w="1295400"/>
              </a:tblGrid>
              <a:tr h="434975">
                <a:tc>
                  <a:txBody>
                    <a:bodyPr/>
                    <a:lstStyle/>
                    <a:p>
                      <a:pPr marL="0" marR="0" lvl="0" indent="0" algn="ctr" defTabSz="914400" rtl="1" eaLnBrk="1" fontAlgn="base" latinLnBrk="0" hangingPunct="1">
                        <a:lnSpc>
                          <a:spcPct val="100000"/>
                        </a:lnSpc>
                        <a:spcBef>
                          <a:spcPct val="20000"/>
                        </a:spcBef>
                        <a:spcAft>
                          <a:spcPct val="0"/>
                        </a:spcAft>
                        <a:buClrTx/>
                        <a:buSzPct val="75000"/>
                        <a:buFont typeface="Wingdings" pitchFamily="2" charset="2"/>
                        <a:buNone/>
                        <a:tabLst/>
                      </a:pPr>
                      <a:r>
                        <a:rPr kumimoji="0" lang="ar-EG"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موضوع التحدى </a:t>
                      </a: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Pct val="75000"/>
                        <a:buFont typeface="Wingdings" pitchFamily="2" charset="2"/>
                        <a:buNone/>
                        <a:tabLst/>
                      </a:pPr>
                      <a:r>
                        <a:rPr kumimoji="0" lang="ar-EG"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الملاحظة</a:t>
                      </a: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32000">
                <a:tc>
                  <a:txBody>
                    <a:bodyPr/>
                    <a:lstStyle/>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r>
                        <a:rPr kumimoji="0" lang="ar-EG"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7.</a:t>
                      </a: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هل يمكن أن يتم العمل بعيدا عن المنطقة الخطرة؟</a:t>
                      </a:r>
                      <a:endParaRPr kumimoji="0" lang="ar-EG"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endPar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8</a:t>
                      </a:r>
                      <a:r>
                        <a:rPr kumimoji="0" lang="ar-EG"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a:t>
                      </a: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هل يمكن استخدام مسخن بدلا من استخدام اللهب المفتوح للتسخين؟</a:t>
                      </a:r>
                      <a:endParaRPr kumimoji="0" lang="ar-EG"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endPar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9</a:t>
                      </a:r>
                      <a:r>
                        <a:rPr kumimoji="0" lang="ar-EG"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a:t>
                      </a: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ماذا عن توفر التزيين للتأكد من أن التثبيت بالبرشام لا يحدث التآكل الناتج عن الأعمال</a:t>
                      </a:r>
                      <a:endParaRPr kumimoji="0" lang="ar-EG"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 الساخنة؟</a:t>
                      </a:r>
                      <a:endParaRPr kumimoji="0" lang="ar-EG"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endPar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10.يمكن تثبيت أسطح المعدات بطريقة البرشام بدلا من اللحام؟ هذه الطريقة تجنبك عملية القطع و</a:t>
                      </a:r>
                      <a:r>
                        <a:rPr kumimoji="0" lang="ar-EG"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إ</a:t>
                      </a: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عادة اللحام وفي كل الأحوال يمكن رفع السطح كوحدة لعمل العمرات للمعدات.</a:t>
                      </a:r>
                      <a:endParaRPr kumimoji="0" lang="ar-EG"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endPar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11.يمكن استبدال الأرضيات المشبكة المثبتة باستخدام الأرضيات المشبكة المعشقة بدلا من اللحام</a:t>
                      </a:r>
                      <a:endParaRPr kumimoji="0" lang="ar-EG"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endPar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rPr>
                        <a:t>12.يمكن تعديل الوصلات لتكون متحركة ومتمددة بدلا من التمدد الحراري </a:t>
                      </a:r>
                      <a:endParaRPr kumimoji="0" lang="en-US" sz="1600" b="1" i="0" u="none" strike="noStrike" cap="none" normalizeH="0" baseline="0" dirty="0" smtClean="0">
                        <a:ln>
                          <a:noFill/>
                        </a:ln>
                        <a:solidFill>
                          <a:schemeClr val="tx1"/>
                        </a:solidFill>
                        <a:effectLst/>
                        <a:latin typeface="Tahoma" pitchFamily="34" charset="0"/>
                        <a:cs typeface="+mj-cs"/>
                      </a:endParaRPr>
                    </a:p>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Pct val="75000"/>
                        <a:buFont typeface="Wingdings" pitchFamily="2" charset="2"/>
                        <a:buNone/>
                        <a:tabLst/>
                      </a:pP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j-cs"/>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465138"/>
            <a:ext cx="9144000" cy="1143000"/>
          </a:xfrm>
        </p:spPr>
        <p:txBody>
          <a:bodyPr/>
          <a:lstStyle/>
          <a:p>
            <a:pPr eaLnBrk="1" hangingPunct="1"/>
            <a:r>
              <a:rPr lang="ar-EG" altLang="zh-CN" b="1" smtClean="0"/>
              <a:t>تجهيز مكان</a:t>
            </a:r>
            <a:r>
              <a:rPr lang="ar-SA" altLang="zh-CN" b="1" smtClean="0"/>
              <a:t> العمل</a:t>
            </a:r>
            <a:endParaRPr lang="en-US" b="1" smtClean="0">
              <a:ea typeface="SimSun" pitchFamily="2" charset="-122"/>
              <a:cs typeface="Times New Roman" pitchFamily="18" charset="0"/>
            </a:endParaRPr>
          </a:p>
        </p:txBody>
      </p:sp>
      <p:sp>
        <p:nvSpPr>
          <p:cNvPr id="61443" name="Rectangle 3"/>
          <p:cNvSpPr>
            <a:spLocks noGrp="1" noChangeArrowheads="1"/>
          </p:cNvSpPr>
          <p:nvPr>
            <p:ph idx="1"/>
          </p:nvPr>
        </p:nvSpPr>
        <p:spPr>
          <a:xfrm>
            <a:off x="304800" y="1676400"/>
            <a:ext cx="8229600" cy="4191000"/>
          </a:xfrm>
        </p:spPr>
        <p:txBody>
          <a:bodyPr/>
          <a:lstStyle/>
          <a:p>
            <a:pPr eaLnBrk="1" hangingPunct="1">
              <a:lnSpc>
                <a:spcPct val="90000"/>
              </a:lnSpc>
              <a:buFont typeface="Arial" pitchFamily="34" charset="0"/>
              <a:buChar char="•"/>
              <a:defRPr/>
            </a:pPr>
            <a:r>
              <a:rPr lang="ar-SA" altLang="zh-CN" sz="3600" b="1" dirty="0" smtClean="0">
                <a:cs typeface="+mj-cs"/>
              </a:rPr>
              <a:t>التجهيزات الخاصة بالأعمال الساخنة</a:t>
            </a:r>
            <a:r>
              <a:rPr lang="ar-EG" altLang="zh-CN" sz="3600" b="1" dirty="0" smtClean="0">
                <a:cs typeface="+mj-cs"/>
              </a:rPr>
              <a:t>:</a:t>
            </a:r>
            <a:endParaRPr lang="en-US" altLang="zh-CN" sz="3600" b="1" dirty="0" smtClean="0">
              <a:cs typeface="+mj-cs"/>
            </a:endParaRPr>
          </a:p>
          <a:p>
            <a:pPr eaLnBrk="1" hangingPunct="1">
              <a:lnSpc>
                <a:spcPct val="90000"/>
              </a:lnSpc>
              <a:buFont typeface="Wingdings" pitchFamily="2" charset="2"/>
              <a:buNone/>
              <a:defRPr/>
            </a:pPr>
            <a:endParaRPr lang="en-US" altLang="zh-CN" sz="2400" b="1" dirty="0" smtClean="0">
              <a:cs typeface="Times New Roman" pitchFamily="18" charset="0"/>
            </a:endParaRPr>
          </a:p>
          <a:p>
            <a:pPr eaLnBrk="1" hangingPunct="1">
              <a:lnSpc>
                <a:spcPct val="90000"/>
              </a:lnSpc>
              <a:buSzPct val="95000"/>
              <a:buFont typeface="Wingdings" pitchFamily="2" charset="2"/>
              <a:buChar char="§"/>
              <a:defRPr/>
            </a:pPr>
            <a:r>
              <a:rPr lang="ar-SA" altLang="zh-CN" sz="2400" b="1" dirty="0" smtClean="0">
                <a:cs typeface="+mj-cs"/>
              </a:rPr>
              <a:t>عزل المعدات ميكانيكياً (فصل الخطوط ـ أوجه صماء) .</a:t>
            </a:r>
          </a:p>
          <a:p>
            <a:pPr eaLnBrk="1" hangingPunct="1">
              <a:lnSpc>
                <a:spcPct val="90000"/>
              </a:lnSpc>
              <a:buSzPct val="95000"/>
              <a:buFont typeface="Wingdings" pitchFamily="2" charset="2"/>
              <a:buChar char="§"/>
              <a:defRPr/>
            </a:pPr>
            <a:r>
              <a:rPr lang="ar-SA" altLang="zh-CN" sz="2400" b="1" dirty="0" smtClean="0">
                <a:cs typeface="+mj-cs"/>
              </a:rPr>
              <a:t>عزل المعدات كهربياً </a:t>
            </a:r>
            <a:r>
              <a:rPr lang="en-US" altLang="zh-CN" sz="2400" b="1" dirty="0" err="1" smtClean="0">
                <a:cs typeface="+mj-cs"/>
              </a:rPr>
              <a:t>Tagout</a:t>
            </a:r>
            <a:r>
              <a:rPr lang="en-US" altLang="zh-CN" sz="2400" b="1" dirty="0" smtClean="0">
                <a:cs typeface="+mj-cs"/>
              </a:rPr>
              <a:t> – Lockout</a:t>
            </a:r>
            <a:r>
              <a:rPr lang="ar-EG" altLang="zh-CN" sz="2400" b="1" dirty="0" smtClean="0">
                <a:cs typeface="+mj-cs"/>
              </a:rPr>
              <a:t> .</a:t>
            </a:r>
          </a:p>
          <a:p>
            <a:pPr eaLnBrk="1" hangingPunct="1">
              <a:lnSpc>
                <a:spcPct val="90000"/>
              </a:lnSpc>
              <a:buSzPct val="95000"/>
              <a:buFont typeface="Wingdings" pitchFamily="2" charset="2"/>
              <a:buChar char="§"/>
              <a:defRPr/>
            </a:pPr>
            <a:r>
              <a:rPr lang="ar-SA" altLang="zh-CN" sz="2400" b="1" dirty="0" smtClean="0">
                <a:cs typeface="+mj-cs"/>
              </a:rPr>
              <a:t>استخدام تصاريح أعمال باردة لأعمال العزل .</a:t>
            </a:r>
            <a:r>
              <a:rPr lang="ar-EG" altLang="zh-CN" sz="2400" b="1" dirty="0" smtClean="0">
                <a:cs typeface="+mj-cs"/>
              </a:rPr>
              <a:t>( شهادة تأكيد العزل )</a:t>
            </a:r>
            <a:endParaRPr lang="ar-SA" altLang="zh-CN" sz="2400" b="1" dirty="0" smtClean="0">
              <a:cs typeface="+mj-cs"/>
            </a:endParaRPr>
          </a:p>
          <a:p>
            <a:pPr eaLnBrk="1" hangingPunct="1">
              <a:lnSpc>
                <a:spcPct val="90000"/>
              </a:lnSpc>
              <a:buSzPct val="95000"/>
              <a:buFont typeface="Wingdings" pitchFamily="2" charset="2"/>
              <a:buChar char="§"/>
              <a:defRPr/>
            </a:pPr>
            <a:r>
              <a:rPr lang="ar-SA" altLang="zh-CN" sz="2400" b="1" dirty="0" smtClean="0">
                <a:cs typeface="+mj-cs"/>
              </a:rPr>
              <a:t>تخليص الأوعية من محتوياتها (تصريف الضغط ـ التصفية ـ الكسح ـ الغسيل) والتأكد من كفاءتها </a:t>
            </a:r>
            <a:r>
              <a:rPr lang="ar-EG" altLang="zh-CN" sz="2400" b="1" dirty="0" smtClean="0">
                <a:cs typeface="+mj-cs"/>
              </a:rPr>
              <a:t>(ال</a:t>
            </a:r>
            <a:r>
              <a:rPr lang="ar-SA" altLang="zh-CN" sz="2400" b="1" dirty="0" smtClean="0">
                <a:cs typeface="+mj-cs"/>
              </a:rPr>
              <a:t>كشف</a:t>
            </a:r>
            <a:r>
              <a:rPr lang="ar-EG" altLang="zh-CN" sz="2400" b="1" dirty="0" smtClean="0">
                <a:cs typeface="+mj-cs"/>
              </a:rPr>
              <a:t> عن</a:t>
            </a:r>
            <a:r>
              <a:rPr lang="ar-SA" altLang="zh-CN" sz="2400" b="1" dirty="0" smtClean="0">
                <a:cs typeface="+mj-cs"/>
              </a:rPr>
              <a:t> </a:t>
            </a:r>
            <a:r>
              <a:rPr lang="ar-EG" altLang="zh-CN" sz="2400" b="1" dirty="0" smtClean="0">
                <a:cs typeface="+mj-cs"/>
              </a:rPr>
              <a:t>ا</a:t>
            </a:r>
            <a:r>
              <a:rPr lang="ar-SA" altLang="zh-CN" sz="2400" b="1" dirty="0" smtClean="0">
                <a:cs typeface="+mj-cs"/>
              </a:rPr>
              <a:t>لغازات / أخذ العينات) .</a:t>
            </a:r>
          </a:p>
          <a:p>
            <a:pPr eaLnBrk="1" hangingPunct="1">
              <a:lnSpc>
                <a:spcPct val="90000"/>
              </a:lnSpc>
              <a:buSzPct val="95000"/>
              <a:buFont typeface="Wingdings" pitchFamily="2" charset="2"/>
              <a:buChar char="§"/>
              <a:defRPr/>
            </a:pPr>
            <a:r>
              <a:rPr lang="ar-SA" altLang="zh-CN" sz="2400" b="1" dirty="0" smtClean="0">
                <a:cs typeface="+mj-cs"/>
              </a:rPr>
              <a:t>إبعاد</a:t>
            </a:r>
            <a:r>
              <a:rPr lang="ar-EG" altLang="zh-CN" sz="2400" b="1" dirty="0" smtClean="0">
                <a:cs typeface="+mj-cs"/>
              </a:rPr>
              <a:t> او عزل</a:t>
            </a:r>
            <a:r>
              <a:rPr lang="ar-SA" altLang="zh-CN" sz="2400" b="1" dirty="0" smtClean="0">
                <a:cs typeface="+mj-cs"/>
              </a:rPr>
              <a:t> المواد القابلة للاشتعال / تجمعات بترولية مسافة (25 قدم) .</a:t>
            </a:r>
          </a:p>
          <a:p>
            <a:pPr eaLnBrk="1" hangingPunct="1">
              <a:lnSpc>
                <a:spcPct val="90000"/>
              </a:lnSpc>
              <a:buSzPct val="95000"/>
              <a:buFont typeface="Wingdings" pitchFamily="2" charset="2"/>
              <a:buChar char="§"/>
              <a:defRPr/>
            </a:pPr>
            <a:r>
              <a:rPr lang="ar-SA" altLang="zh-CN" sz="2400" b="1" dirty="0" smtClean="0">
                <a:cs typeface="+mj-cs"/>
              </a:rPr>
              <a:t>تغطية</a:t>
            </a:r>
            <a:r>
              <a:rPr lang="ar-EG" altLang="zh-CN" sz="2400" b="1" dirty="0" smtClean="0">
                <a:cs typeface="+mj-cs"/>
              </a:rPr>
              <a:t> وعزل</a:t>
            </a:r>
            <a:r>
              <a:rPr lang="ar-SA" altLang="zh-CN" sz="2400" b="1" dirty="0" smtClean="0">
                <a:cs typeface="+mj-cs"/>
              </a:rPr>
              <a:t> فتحات </a:t>
            </a:r>
            <a:r>
              <a:rPr lang="ar-EG" altLang="zh-CN" sz="2400" b="1" dirty="0" smtClean="0">
                <a:cs typeface="+mj-cs"/>
              </a:rPr>
              <a:t>الصرف</a:t>
            </a:r>
            <a:r>
              <a:rPr lang="ar-SA" altLang="zh-CN" sz="2400" b="1" dirty="0" smtClean="0">
                <a:cs typeface="+mj-cs"/>
              </a:rPr>
              <a:t> حتى مسافة 50 قدم وكسحها جيداً بالمياه</a:t>
            </a:r>
            <a:r>
              <a:rPr lang="ar-EG" altLang="zh-CN" sz="2400" b="1" dirty="0" smtClean="0">
                <a:cs typeface="+mj-cs"/>
              </a:rPr>
              <a:t> وعمل القياسات</a:t>
            </a:r>
            <a:r>
              <a:rPr lang="ar-SA" altLang="zh-CN" sz="2400" b="1" dirty="0" smtClean="0">
                <a:cs typeface="+mj-cs"/>
              </a:rPr>
              <a:t> .</a:t>
            </a:r>
            <a:endParaRPr lang="en-US" sz="2400" b="1" dirty="0" smtClean="0">
              <a:cs typeface="+mj-cs"/>
            </a:endParaRPr>
          </a:p>
        </p:txBody>
      </p:sp>
      <p:sp>
        <p:nvSpPr>
          <p:cNvPr id="97282" name="Date Placeholder 3"/>
          <p:cNvSpPr>
            <a:spLocks noGrp="1"/>
          </p:cNvSpPr>
          <p:nvPr>
            <p:ph type="dt" sz="quarter" idx="10"/>
          </p:nvPr>
        </p:nvSpPr>
        <p:spPr/>
        <p:txBody>
          <a:bodyPr/>
          <a:lstStyle/>
          <a:p>
            <a:pPr>
              <a:defRPr/>
            </a:pPr>
            <a:endParaRPr lang="en-US"/>
          </a:p>
        </p:txBody>
      </p:sp>
      <p:pic>
        <p:nvPicPr>
          <p:cNvPr id="59397" name="Picture 4" descr="lockout"/>
          <p:cNvPicPr>
            <a:picLocks noChangeAspect="1" noChangeArrowheads="1"/>
          </p:cNvPicPr>
          <p:nvPr/>
        </p:nvPicPr>
        <p:blipFill>
          <a:blip r:embed="rId2"/>
          <a:srcRect/>
          <a:stretch>
            <a:fillRect/>
          </a:stretch>
        </p:blipFill>
        <p:spPr bwMode="auto">
          <a:xfrm>
            <a:off x="547688" y="1790700"/>
            <a:ext cx="1244600"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title"/>
          </p:nvPr>
        </p:nvSpPr>
        <p:spPr>
          <a:xfrm>
            <a:off x="0" y="304800"/>
            <a:ext cx="9144000" cy="1143000"/>
          </a:xfrm>
        </p:spPr>
        <p:txBody>
          <a:bodyPr/>
          <a:lstStyle/>
          <a:p>
            <a:pPr eaLnBrk="1" hangingPunct="1"/>
            <a:r>
              <a:rPr lang="ar-EG" altLang="zh-CN" b="1" smtClean="0"/>
              <a:t>تجهيز مكان</a:t>
            </a:r>
            <a:r>
              <a:rPr lang="ar-SA" altLang="zh-CN" b="1" smtClean="0"/>
              <a:t> العمل</a:t>
            </a:r>
            <a:endParaRPr lang="en-US" b="1" smtClean="0">
              <a:ea typeface="SimSun" pitchFamily="2" charset="-122"/>
              <a:cs typeface="Times New Roman" pitchFamily="18" charset="0"/>
            </a:endParaRPr>
          </a:p>
        </p:txBody>
      </p:sp>
      <p:sp>
        <p:nvSpPr>
          <p:cNvPr id="62467" name="Rectangle 2"/>
          <p:cNvSpPr>
            <a:spLocks noGrp="1" noChangeArrowheads="1"/>
          </p:cNvSpPr>
          <p:nvPr>
            <p:ph idx="1"/>
          </p:nvPr>
        </p:nvSpPr>
        <p:spPr>
          <a:xfrm>
            <a:off x="457200" y="1600200"/>
            <a:ext cx="8229600" cy="4114800"/>
          </a:xfrm>
        </p:spPr>
        <p:txBody>
          <a:bodyPr/>
          <a:lstStyle/>
          <a:p>
            <a:pPr eaLnBrk="1" hangingPunct="1">
              <a:lnSpc>
                <a:spcPct val="80000"/>
              </a:lnSpc>
              <a:buSzPct val="95000"/>
              <a:buFont typeface="Wingdings" pitchFamily="2" charset="2"/>
              <a:buChar char="§"/>
              <a:defRPr/>
            </a:pPr>
            <a:r>
              <a:rPr lang="ar-SA" altLang="zh-CN" sz="2400" b="1" dirty="0" smtClean="0">
                <a:cs typeface="+mj-cs"/>
              </a:rPr>
              <a:t>تأمين مصادر الأبخرة والغازات القابلة للاشتعال حتى (50 قدم) </a:t>
            </a:r>
            <a:r>
              <a:rPr lang="en-US" altLang="zh-CN" sz="2400" b="1" dirty="0" smtClean="0">
                <a:cs typeface="+mj-cs"/>
              </a:rPr>
              <a:t>"Drains – Vents – Sample Points"</a:t>
            </a:r>
            <a:r>
              <a:rPr lang="ar-SA" altLang="zh-CN" sz="2400" b="1" dirty="0" smtClean="0">
                <a:cs typeface="+mj-cs"/>
              </a:rPr>
              <a:t> ووضع بطاقات تحذير .</a:t>
            </a:r>
            <a:endParaRPr lang="en-US" altLang="zh-CN" sz="2400" b="1" dirty="0" smtClean="0">
              <a:cs typeface="+mj-cs"/>
            </a:endParaRPr>
          </a:p>
          <a:p>
            <a:pPr eaLnBrk="1" hangingPunct="1">
              <a:lnSpc>
                <a:spcPct val="80000"/>
              </a:lnSpc>
              <a:buSzPct val="95000"/>
              <a:buFont typeface="Wingdings" pitchFamily="2" charset="2"/>
              <a:buNone/>
              <a:defRPr/>
            </a:pPr>
            <a:endParaRPr lang="ar-SA" altLang="zh-CN" sz="2400" b="1" dirty="0" smtClean="0">
              <a:cs typeface="+mj-cs"/>
            </a:endParaRPr>
          </a:p>
          <a:p>
            <a:pPr eaLnBrk="1" hangingPunct="1">
              <a:lnSpc>
                <a:spcPct val="80000"/>
              </a:lnSpc>
              <a:buSzPct val="95000"/>
              <a:buFont typeface="Wingdings" pitchFamily="2" charset="2"/>
              <a:buChar char="§"/>
              <a:defRPr/>
            </a:pPr>
            <a:r>
              <a:rPr lang="ar-SA" altLang="zh-CN" sz="2400" b="1" dirty="0" smtClean="0">
                <a:cs typeface="+mj-cs"/>
              </a:rPr>
              <a:t>مد فتحات تصريف </a:t>
            </a:r>
            <a:r>
              <a:rPr lang="en-US" altLang="zh-CN" sz="2400" b="1" dirty="0" smtClean="0">
                <a:cs typeface="+mj-cs"/>
              </a:rPr>
              <a:t>PSVs</a:t>
            </a:r>
            <a:r>
              <a:rPr lang="ar-SA" altLang="zh-CN" sz="2400" b="1" dirty="0" smtClean="0">
                <a:cs typeface="+mj-cs"/>
              </a:rPr>
              <a:t> إلى مسافة آمنة أو إيقاف المعدات التى تعمل عليها .</a:t>
            </a:r>
            <a:endParaRPr lang="en-US" altLang="zh-CN" sz="2400" b="1" dirty="0" smtClean="0">
              <a:cs typeface="+mj-cs"/>
            </a:endParaRPr>
          </a:p>
          <a:p>
            <a:pPr eaLnBrk="1" hangingPunct="1">
              <a:lnSpc>
                <a:spcPct val="80000"/>
              </a:lnSpc>
              <a:buSzPct val="95000"/>
              <a:buFont typeface="Wingdings" pitchFamily="2" charset="2"/>
              <a:buNone/>
              <a:defRPr/>
            </a:pPr>
            <a:endParaRPr lang="ar-SA" altLang="zh-CN" sz="2400" b="1" dirty="0" smtClean="0">
              <a:cs typeface="+mj-cs"/>
            </a:endParaRPr>
          </a:p>
          <a:p>
            <a:pPr eaLnBrk="1" hangingPunct="1">
              <a:lnSpc>
                <a:spcPct val="80000"/>
              </a:lnSpc>
              <a:buSzPct val="95000"/>
              <a:buFont typeface="Wingdings" pitchFamily="2" charset="2"/>
              <a:buChar char="§"/>
              <a:defRPr/>
            </a:pPr>
            <a:r>
              <a:rPr lang="ar-SA" altLang="zh-CN" sz="2400" b="1" dirty="0" smtClean="0">
                <a:cs typeface="+mj-cs"/>
              </a:rPr>
              <a:t>الكشف عن الغازات قبل وأثناء الأعمال الساخنة ( </a:t>
            </a:r>
            <a:r>
              <a:rPr lang="ar-EG" altLang="zh-CN" sz="2400" b="1" dirty="0" smtClean="0">
                <a:cs typeface="+mj-cs"/>
              </a:rPr>
              <a:t>0</a:t>
            </a:r>
            <a:r>
              <a:rPr lang="ar-SA" altLang="zh-CN" sz="2400" b="1" dirty="0" smtClean="0">
                <a:cs typeface="+mj-cs"/>
              </a:rPr>
              <a:t>% </a:t>
            </a:r>
            <a:r>
              <a:rPr lang="en-US" altLang="zh-CN" sz="2400" b="1" dirty="0" smtClean="0">
                <a:cs typeface="+mj-cs"/>
              </a:rPr>
              <a:t>L. E. L.</a:t>
            </a:r>
            <a:r>
              <a:rPr lang="ar-SA" altLang="zh-CN" sz="2400" b="1" dirty="0" smtClean="0">
                <a:cs typeface="+mj-cs"/>
              </a:rPr>
              <a:t> ) .</a:t>
            </a:r>
            <a:endParaRPr lang="en-US" altLang="zh-CN" sz="2400" b="1" dirty="0" smtClean="0">
              <a:cs typeface="+mj-cs"/>
            </a:endParaRPr>
          </a:p>
          <a:p>
            <a:pPr eaLnBrk="1" hangingPunct="1">
              <a:lnSpc>
                <a:spcPct val="80000"/>
              </a:lnSpc>
              <a:buSzPct val="95000"/>
              <a:buFont typeface="Wingdings" pitchFamily="2" charset="2"/>
              <a:buNone/>
              <a:defRPr/>
            </a:pPr>
            <a:endParaRPr lang="ar-SA" altLang="zh-CN" sz="2400" b="1" dirty="0" smtClean="0">
              <a:cs typeface="+mj-cs"/>
            </a:endParaRPr>
          </a:p>
          <a:p>
            <a:pPr eaLnBrk="1" hangingPunct="1">
              <a:lnSpc>
                <a:spcPct val="80000"/>
              </a:lnSpc>
              <a:buSzPct val="95000"/>
              <a:buFont typeface="Wingdings" pitchFamily="2" charset="2"/>
              <a:buChar char="§"/>
              <a:defRPr/>
            </a:pPr>
            <a:r>
              <a:rPr lang="ar-SA" altLang="zh-CN" sz="2400" b="1" dirty="0" smtClean="0">
                <a:cs typeface="+mj-cs"/>
              </a:rPr>
              <a:t>حماية المناطق المحيطة بموقع العمل ضد تطاير الشرر أو تساقط أجزاء معدنية منصهرة وكذلك المناطق العالية (استخدام لافتات تحذير لدخول الأفراد ـ توفير </a:t>
            </a:r>
            <a:r>
              <a:rPr lang="ar-EG" altLang="zh-CN" sz="2400" b="1" dirty="0" smtClean="0">
                <a:cs typeface="+mj-cs"/>
              </a:rPr>
              <a:t>مدعمات</a:t>
            </a:r>
            <a:r>
              <a:rPr lang="ar-SA" altLang="zh-CN" sz="2400" b="1" dirty="0" smtClean="0">
                <a:cs typeface="+mj-cs"/>
              </a:rPr>
              <a:t> </a:t>
            </a:r>
            <a:r>
              <a:rPr lang="ar-EG" altLang="zh-CN" sz="2400" b="1" dirty="0" smtClean="0">
                <a:cs typeface="+mj-cs"/>
              </a:rPr>
              <a:t>ا</a:t>
            </a:r>
            <a:r>
              <a:rPr lang="ar-SA" altLang="zh-CN" sz="2400" b="1" dirty="0" smtClean="0">
                <a:cs typeface="+mj-cs"/>
              </a:rPr>
              <a:t>لوقاية من خطر الحريق) .</a:t>
            </a:r>
            <a:endParaRPr lang="en-US" altLang="zh-CN" sz="2400" b="1" dirty="0" smtClean="0">
              <a:cs typeface="+mj-cs"/>
            </a:endParaRPr>
          </a:p>
          <a:p>
            <a:pPr eaLnBrk="1" hangingPunct="1">
              <a:lnSpc>
                <a:spcPct val="80000"/>
              </a:lnSpc>
              <a:buSzPct val="95000"/>
              <a:buFont typeface="Wingdings" pitchFamily="2" charset="2"/>
              <a:buNone/>
              <a:defRPr/>
            </a:pPr>
            <a:endParaRPr lang="en-US" altLang="zh-CN" sz="2400" b="1" dirty="0" smtClean="0">
              <a:cs typeface="+mj-cs"/>
            </a:endParaRPr>
          </a:p>
          <a:p>
            <a:pPr eaLnBrk="1" hangingPunct="1">
              <a:lnSpc>
                <a:spcPct val="80000"/>
              </a:lnSpc>
              <a:buSzPct val="95000"/>
              <a:buFont typeface="Wingdings" pitchFamily="2" charset="2"/>
              <a:buChar char="§"/>
              <a:defRPr/>
            </a:pPr>
            <a:r>
              <a:rPr lang="ar-SA" altLang="zh-CN" sz="2400" b="1" dirty="0" smtClean="0">
                <a:cs typeface="+mj-cs"/>
              </a:rPr>
              <a:t>مراعاة وضع ماكينات اللحام </a:t>
            </a:r>
            <a:r>
              <a:rPr lang="ar-EG" altLang="zh-CN" sz="2400" b="1" dirty="0" smtClean="0">
                <a:cs typeface="+mj-cs"/>
              </a:rPr>
              <a:t>و</a:t>
            </a:r>
            <a:r>
              <a:rPr lang="ar-SA" altLang="zh-CN" sz="2400" b="1" dirty="0" smtClean="0">
                <a:cs typeface="+mj-cs"/>
              </a:rPr>
              <a:t>الضواغط خارج مناطق</a:t>
            </a:r>
            <a:r>
              <a:rPr lang="ar-EG" altLang="zh-CN" sz="2400" b="1" dirty="0" smtClean="0">
                <a:cs typeface="+mj-cs"/>
              </a:rPr>
              <a:t> العمل وبعيداً عن</a:t>
            </a:r>
            <a:r>
              <a:rPr lang="ar-SA" altLang="zh-CN" sz="2400" b="1" dirty="0" smtClean="0">
                <a:cs typeface="+mj-cs"/>
              </a:rPr>
              <a:t> الوحدات </a:t>
            </a:r>
            <a:r>
              <a:rPr lang="ar-EG" altLang="zh-CN" sz="2400" b="1" dirty="0" smtClean="0">
                <a:cs typeface="+mj-cs"/>
              </a:rPr>
              <a:t>الخطرة (بعيد عن المناطق المصنفة)</a:t>
            </a:r>
            <a:r>
              <a:rPr lang="ar-SA" altLang="zh-CN" sz="2400" b="1" dirty="0" smtClean="0">
                <a:cs typeface="+mj-cs"/>
              </a:rPr>
              <a:t> .</a:t>
            </a:r>
            <a:endParaRPr lang="en-US" sz="2400" b="1" dirty="0" smtClean="0">
              <a:cs typeface="+mj-cs"/>
            </a:endParaRPr>
          </a:p>
        </p:txBody>
      </p:sp>
      <p:sp>
        <p:nvSpPr>
          <p:cNvPr id="98306"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ar-EG" b="1" smtClean="0"/>
              <a:t>قياس الغازات</a:t>
            </a:r>
            <a:endParaRPr lang="en-US" b="1" smtClean="0"/>
          </a:p>
        </p:txBody>
      </p:sp>
      <p:sp>
        <p:nvSpPr>
          <p:cNvPr id="63491" name="Rectangle 3"/>
          <p:cNvSpPr>
            <a:spLocks noGrp="1" noChangeArrowheads="1"/>
          </p:cNvSpPr>
          <p:nvPr>
            <p:ph idx="1"/>
          </p:nvPr>
        </p:nvSpPr>
        <p:spPr/>
        <p:txBody>
          <a:bodyPr/>
          <a:lstStyle/>
          <a:p>
            <a:pPr eaLnBrk="1" hangingPunct="1">
              <a:buFont typeface="Arial" pitchFamily="34" charset="0"/>
              <a:buChar char="•"/>
              <a:defRPr/>
            </a:pPr>
            <a:r>
              <a:rPr lang="ar-EG" b="1" dirty="0" smtClean="0">
                <a:cs typeface="+mj-cs"/>
              </a:rPr>
              <a:t>يجب قياس الغازات بمنطقة العمل (القابلة للاشتعال, الغازات السامة, نقص الاكسجين, المواد المشعة   </a:t>
            </a:r>
            <a:r>
              <a:rPr lang="en-US" b="1" dirty="0" smtClean="0">
                <a:cs typeface="+mj-cs"/>
              </a:rPr>
              <a:t>TE-NORM</a:t>
            </a:r>
            <a:r>
              <a:rPr lang="ar-EG" b="1" dirty="0" smtClean="0">
                <a:cs typeface="+mj-cs"/>
              </a:rPr>
              <a:t> وغاز الرادون المشع).</a:t>
            </a:r>
          </a:p>
          <a:p>
            <a:pPr eaLnBrk="1" hangingPunct="1">
              <a:buFont typeface="Arial" pitchFamily="34" charset="0"/>
              <a:buChar char="•"/>
              <a:defRPr/>
            </a:pPr>
            <a:r>
              <a:rPr lang="ar-EG" b="1" dirty="0" smtClean="0">
                <a:cs typeface="+mj-cs"/>
              </a:rPr>
              <a:t>يجب عمل القياسات قبل بدئ العمل مباشرةً .</a:t>
            </a:r>
          </a:p>
          <a:p>
            <a:pPr eaLnBrk="1" hangingPunct="1">
              <a:buFont typeface="Arial" pitchFamily="34" charset="0"/>
              <a:buChar char="•"/>
              <a:defRPr/>
            </a:pPr>
            <a:r>
              <a:rPr lang="ar-EG" b="1" dirty="0" smtClean="0">
                <a:cs typeface="+mj-cs"/>
              </a:rPr>
              <a:t>نتائج القياسات يجب ان تسجل ويوقع عليها من القائم بالقياس وترفق بأصل التصريح.</a:t>
            </a:r>
            <a:endParaRPr lang="en-US" b="1" dirty="0" smtClean="0">
              <a:cs typeface="+mj-cs"/>
            </a:endParaRPr>
          </a:p>
        </p:txBody>
      </p:sp>
      <p:sp>
        <p:nvSpPr>
          <p:cNvPr id="99330" name="Date Placeholder 3"/>
          <p:cNvSpPr>
            <a:spLocks noGrp="1"/>
          </p:cNvSpPr>
          <p:nvPr>
            <p:ph type="dt" sz="quarter" idx="10"/>
          </p:nvPr>
        </p:nvSpPr>
        <p:spPr/>
        <p:txBody>
          <a:bodyPr/>
          <a:lstStyle/>
          <a:p>
            <a:pPr>
              <a:defRPr/>
            </a:pPr>
            <a:endParaRPr lang="en-US"/>
          </a:p>
        </p:txBody>
      </p:sp>
      <p:pic>
        <p:nvPicPr>
          <p:cNvPr id="61445" name="Picture 4" descr="CACYPNM7"/>
          <p:cNvPicPr>
            <a:picLocks noChangeAspect="1" noChangeArrowheads="1"/>
          </p:cNvPicPr>
          <p:nvPr/>
        </p:nvPicPr>
        <p:blipFill>
          <a:blip r:embed="rId2"/>
          <a:srcRect/>
          <a:stretch>
            <a:fillRect/>
          </a:stretch>
        </p:blipFill>
        <p:spPr bwMode="auto">
          <a:xfrm>
            <a:off x="1270000" y="4419600"/>
            <a:ext cx="1625600" cy="138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ar-EG" altLang="ar-SA" sz="4000" b="1" smtClean="0">
                <a:effectLst>
                  <a:outerShdw blurRad="38100" dist="38100" dir="2700000" algn="tl">
                    <a:srgbClr val="C0C0C0"/>
                  </a:outerShdw>
                </a:effectLst>
                <a:cs typeface="Arial" charset="0"/>
              </a:rPr>
              <a:t>إجراءات العزل</a:t>
            </a:r>
            <a:r>
              <a:rPr lang="ar-EG" sz="4000" smtClean="0"/>
              <a:t> </a:t>
            </a:r>
            <a:r>
              <a:rPr lang="ar-EG" sz="4000" smtClean="0">
                <a:cs typeface="Arial" charset="0"/>
              </a:rPr>
              <a:t/>
            </a:r>
            <a:br>
              <a:rPr lang="ar-EG" sz="4000" smtClean="0">
                <a:cs typeface="Arial" charset="0"/>
              </a:rPr>
            </a:br>
            <a:r>
              <a:rPr lang="ar-EG" sz="4000" b="1" smtClean="0"/>
              <a:t>كيف يتم تقييم المخاطر؟؟؟؟؟</a:t>
            </a:r>
            <a:endParaRPr lang="en-US" sz="4000" b="1" smtClean="0">
              <a:cs typeface="Times New Roman" pitchFamily="18" charset="0"/>
            </a:endParaRPr>
          </a:p>
        </p:txBody>
      </p:sp>
      <p:sp>
        <p:nvSpPr>
          <p:cNvPr id="65539" name="Rectangle 3"/>
          <p:cNvSpPr>
            <a:spLocks noGrp="1" noChangeArrowheads="1"/>
          </p:cNvSpPr>
          <p:nvPr>
            <p:ph type="body" sz="half" idx="1"/>
          </p:nvPr>
        </p:nvSpPr>
        <p:spPr>
          <a:xfrm>
            <a:off x="2268538" y="1844675"/>
            <a:ext cx="6342062" cy="4525963"/>
          </a:xfrm>
        </p:spPr>
        <p:txBody>
          <a:bodyPr/>
          <a:lstStyle/>
          <a:p>
            <a:pPr eaLnBrk="1" hangingPunct="1">
              <a:lnSpc>
                <a:spcPct val="120000"/>
              </a:lnSpc>
              <a:buFont typeface="Arial" pitchFamily="34" charset="0"/>
              <a:buChar char="•"/>
              <a:defRPr/>
            </a:pPr>
            <a:r>
              <a:rPr lang="ar-EG" sz="2400" b="1" u="sng" dirty="0" smtClean="0">
                <a:cs typeface="+mj-cs"/>
              </a:rPr>
              <a:t>عن طريق </a:t>
            </a:r>
            <a:r>
              <a:rPr lang="ar-SA" sz="2400" b="1" u="sng" dirty="0" smtClean="0">
                <a:cs typeface="+mj-cs"/>
              </a:rPr>
              <a:t> مقارنتها</a:t>
            </a:r>
            <a:r>
              <a:rPr lang="ar-SA" sz="2400" b="1" dirty="0" smtClean="0">
                <a:cs typeface="+mj-cs"/>
              </a:rPr>
              <a:t> </a:t>
            </a:r>
            <a:r>
              <a:rPr lang="ar-EG" sz="2400" b="1" dirty="0" smtClean="0">
                <a:cs typeface="+mj-cs"/>
              </a:rPr>
              <a:t>بالمعايير المحلية والدولية</a:t>
            </a:r>
          </a:p>
          <a:p>
            <a:pPr eaLnBrk="1" hangingPunct="1">
              <a:lnSpc>
                <a:spcPct val="120000"/>
              </a:lnSpc>
              <a:buFont typeface="Wingdings" pitchFamily="2" charset="2"/>
              <a:buNone/>
              <a:defRPr/>
            </a:pPr>
            <a:r>
              <a:rPr lang="ar-EG" sz="2400" b="1" dirty="0" smtClean="0">
                <a:cs typeface="+mj-cs"/>
              </a:rPr>
              <a:t> </a:t>
            </a:r>
          </a:p>
          <a:p>
            <a:pPr eaLnBrk="1" hangingPunct="1">
              <a:lnSpc>
                <a:spcPct val="120000"/>
              </a:lnSpc>
              <a:buFont typeface="Arial" pitchFamily="34" charset="0"/>
              <a:buChar char="•"/>
              <a:defRPr/>
            </a:pPr>
            <a:r>
              <a:rPr lang="ar-EG" sz="2400" b="1" dirty="0" smtClean="0">
                <a:cs typeface="+mj-cs"/>
              </a:rPr>
              <a:t>اخذ في الاعتبار الأساليب المختلفة  </a:t>
            </a:r>
            <a:r>
              <a:rPr lang="ar-EG" sz="2400" b="1" u="sng" dirty="0" smtClean="0">
                <a:cs typeface="+mj-cs"/>
              </a:rPr>
              <a:t>للتحكم لمنع</a:t>
            </a:r>
            <a:r>
              <a:rPr lang="ar-EG" sz="2400" b="1" dirty="0" smtClean="0">
                <a:cs typeface="+mj-cs"/>
              </a:rPr>
              <a:t> وقوع حادث. </a:t>
            </a:r>
          </a:p>
          <a:p>
            <a:pPr eaLnBrk="1" hangingPunct="1">
              <a:lnSpc>
                <a:spcPct val="120000"/>
              </a:lnSpc>
              <a:buFont typeface="Arial" pitchFamily="34" charset="0"/>
              <a:buChar char="•"/>
              <a:defRPr/>
            </a:pPr>
            <a:endParaRPr lang="ar-EG" sz="2400" b="1" dirty="0" smtClean="0">
              <a:cs typeface="+mj-cs"/>
            </a:endParaRPr>
          </a:p>
          <a:p>
            <a:pPr eaLnBrk="1" hangingPunct="1">
              <a:lnSpc>
                <a:spcPct val="120000"/>
              </a:lnSpc>
              <a:buFont typeface="Arial" pitchFamily="34" charset="0"/>
              <a:buChar char="•"/>
              <a:defRPr/>
            </a:pPr>
            <a:r>
              <a:rPr lang="ar-EG" sz="2400" b="1" dirty="0" smtClean="0">
                <a:cs typeface="+mj-cs"/>
              </a:rPr>
              <a:t>يتم التحكم في الخطورة </a:t>
            </a:r>
            <a:r>
              <a:rPr lang="ar-EG" sz="2400" b="1" u="sng" dirty="0" smtClean="0">
                <a:cs typeface="+mj-cs"/>
              </a:rPr>
              <a:t>بإزالة الأسباب</a:t>
            </a:r>
            <a:r>
              <a:rPr lang="ar-EG" sz="2400" b="1" dirty="0" smtClean="0">
                <a:cs typeface="+mj-cs"/>
              </a:rPr>
              <a:t> وذلك بإحلال الخطر واستبداله ببديل آخر من خلال </a:t>
            </a:r>
          </a:p>
          <a:p>
            <a:pPr lvl="2" eaLnBrk="1" hangingPunct="1">
              <a:lnSpc>
                <a:spcPct val="120000"/>
              </a:lnSpc>
              <a:buFont typeface="Arial" pitchFamily="34" charset="0"/>
              <a:buChar char="•"/>
              <a:defRPr/>
            </a:pPr>
            <a:r>
              <a:rPr lang="ar-EG" b="1" dirty="0" smtClean="0">
                <a:cs typeface="+mj-cs"/>
              </a:rPr>
              <a:t>تنفيذ أساليب عملية </a:t>
            </a:r>
          </a:p>
          <a:p>
            <a:pPr lvl="2" eaLnBrk="1" hangingPunct="1">
              <a:lnSpc>
                <a:spcPct val="120000"/>
              </a:lnSpc>
              <a:buFont typeface="Arial" pitchFamily="34" charset="0"/>
              <a:buChar char="•"/>
              <a:defRPr/>
            </a:pPr>
            <a:r>
              <a:rPr lang="ar-EG" b="1" dirty="0" smtClean="0">
                <a:cs typeface="+mj-cs"/>
              </a:rPr>
              <a:t>بتركيب أجهزة خاصة بعمليات التحكم.</a:t>
            </a:r>
          </a:p>
        </p:txBody>
      </p:sp>
      <p:pic>
        <p:nvPicPr>
          <p:cNvPr id="62468" name="Picture 4" descr="chemical hazards"/>
          <p:cNvPicPr>
            <a:picLocks noGrp="1" noChangeAspect="1" noChangeArrowheads="1"/>
          </p:cNvPicPr>
          <p:nvPr>
            <p:ph sz="half" idx="2"/>
          </p:nvPr>
        </p:nvPicPr>
        <p:blipFill>
          <a:blip r:embed="rId3"/>
          <a:srcRect/>
          <a:stretch>
            <a:fillRect/>
          </a:stretch>
        </p:blipFill>
        <p:spPr>
          <a:xfrm>
            <a:off x="250825" y="2781300"/>
            <a:ext cx="2060575" cy="2436813"/>
          </a:xfrm>
          <a:noFill/>
        </p:spPr>
      </p:pic>
      <p:sp>
        <p:nvSpPr>
          <p:cNvPr id="193538" name="Date Placeholder 4"/>
          <p:cNvSpPr>
            <a:spLocks noGrp="1"/>
          </p:cNvSpPr>
          <p:nvPr>
            <p:ph type="dt" sz="quarter" idx="10"/>
          </p:nvPr>
        </p:nvSpPr>
        <p:spPr/>
        <p:txBody>
          <a:bodyPr/>
          <a:lstStyle/>
          <a:p>
            <a:pPr>
              <a:defRPr/>
            </a:pPr>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79388" y="476250"/>
            <a:ext cx="8362950" cy="1143000"/>
          </a:xfrm>
        </p:spPr>
        <p:txBody>
          <a:bodyPr/>
          <a:lstStyle/>
          <a:p>
            <a:pPr marL="609600" indent="-609600" algn="r" eaLnBrk="1" hangingPunct="1"/>
            <a:r>
              <a:rPr lang="ar-EG" b="1" smtClean="0"/>
              <a:t>فلسفة تأمين عمليات</a:t>
            </a:r>
            <a:r>
              <a:rPr lang="ar-SA" b="1" smtClean="0"/>
              <a:t> العزل </a:t>
            </a:r>
            <a:r>
              <a:rPr lang="ar-EG" b="1" smtClean="0"/>
              <a:t>المختلفة</a:t>
            </a:r>
            <a:r>
              <a:rPr lang="en-US" b="1" smtClean="0"/>
              <a:t> </a:t>
            </a:r>
          </a:p>
        </p:txBody>
      </p:sp>
      <p:sp>
        <p:nvSpPr>
          <p:cNvPr id="66563" name="Rectangle 3"/>
          <p:cNvSpPr>
            <a:spLocks noGrp="1" noChangeArrowheads="1"/>
          </p:cNvSpPr>
          <p:nvPr>
            <p:ph type="body" sz="half" idx="1"/>
          </p:nvPr>
        </p:nvSpPr>
        <p:spPr>
          <a:xfrm>
            <a:off x="611188" y="1773238"/>
            <a:ext cx="8286750" cy="4525962"/>
          </a:xfrm>
        </p:spPr>
        <p:txBody>
          <a:bodyPr/>
          <a:lstStyle/>
          <a:p>
            <a:pPr eaLnBrk="1" hangingPunct="1">
              <a:buFont typeface="Arial" pitchFamily="34" charset="0"/>
              <a:buChar char="•"/>
              <a:defRPr/>
            </a:pPr>
            <a:r>
              <a:rPr lang="ar-SA" b="1" u="sng" dirty="0" smtClean="0">
                <a:cs typeface="+mj-cs"/>
              </a:rPr>
              <a:t>تأمين سلامة</a:t>
            </a:r>
            <a:r>
              <a:rPr lang="ar-SA" b="1" dirty="0" smtClean="0">
                <a:cs typeface="+mj-cs"/>
              </a:rPr>
              <a:t> </a:t>
            </a:r>
            <a:r>
              <a:rPr lang="ar-SA" b="1" u="sng" dirty="0" smtClean="0">
                <a:cs typeface="+mj-cs"/>
              </a:rPr>
              <a:t>الأفراد</a:t>
            </a:r>
            <a:r>
              <a:rPr lang="ar-SA" b="1" dirty="0" smtClean="0">
                <a:cs typeface="+mj-cs"/>
              </a:rPr>
              <a:t> وسلامة المعدات من أية أخطار.</a:t>
            </a:r>
            <a:r>
              <a:rPr lang="en-US" b="1" dirty="0" smtClean="0">
                <a:cs typeface="+mj-cs"/>
              </a:rPr>
              <a:t> </a:t>
            </a:r>
            <a:endParaRPr lang="ar-EG" b="1" dirty="0" smtClean="0">
              <a:cs typeface="+mj-cs"/>
            </a:endParaRPr>
          </a:p>
          <a:p>
            <a:pPr eaLnBrk="1" hangingPunct="1">
              <a:buFont typeface="Wingdings" pitchFamily="2" charset="2"/>
              <a:buNone/>
              <a:defRPr/>
            </a:pPr>
            <a:endParaRPr lang="en-US" b="1" dirty="0" smtClean="0">
              <a:cs typeface="+mj-cs"/>
            </a:endParaRPr>
          </a:p>
          <a:p>
            <a:pPr eaLnBrk="1" hangingPunct="1">
              <a:buFont typeface="Arial" pitchFamily="34" charset="0"/>
              <a:buChar char="•"/>
              <a:defRPr/>
            </a:pPr>
            <a:r>
              <a:rPr lang="ar-EG" b="1" dirty="0" smtClean="0">
                <a:cs typeface="+mj-cs"/>
              </a:rPr>
              <a:t>توثيق اجراءات ال</a:t>
            </a:r>
            <a:r>
              <a:rPr lang="ar-SA" b="1" dirty="0" smtClean="0">
                <a:cs typeface="+mj-cs"/>
              </a:rPr>
              <a:t>عزل للمعدات أو أجزاء منها </a:t>
            </a:r>
            <a:r>
              <a:rPr lang="ar-SA" b="1" u="sng" dirty="0" smtClean="0">
                <a:cs typeface="+mj-cs"/>
              </a:rPr>
              <a:t>بتصريح العمل</a:t>
            </a:r>
            <a:r>
              <a:rPr lang="ar-EG" b="1" dirty="0" smtClean="0">
                <a:cs typeface="+mj-cs"/>
              </a:rPr>
              <a:t> وكذلك</a:t>
            </a:r>
            <a:r>
              <a:rPr lang="ar-SA" b="1" dirty="0" smtClean="0">
                <a:cs typeface="+mj-cs"/>
              </a:rPr>
              <a:t> طريقة العزل التي تم اجراؤها.</a:t>
            </a:r>
            <a:r>
              <a:rPr lang="en-US" b="1" dirty="0" smtClean="0">
                <a:cs typeface="+mj-cs"/>
              </a:rPr>
              <a:t> </a:t>
            </a:r>
            <a:endParaRPr lang="ar-EG" b="1" dirty="0" smtClean="0">
              <a:cs typeface="+mj-cs"/>
            </a:endParaRPr>
          </a:p>
          <a:p>
            <a:pPr eaLnBrk="1" hangingPunct="1">
              <a:buFont typeface="Wingdings" pitchFamily="2" charset="2"/>
              <a:buNone/>
              <a:defRPr/>
            </a:pPr>
            <a:r>
              <a:rPr lang="ar-EG" b="1" dirty="0" smtClean="0">
                <a:cs typeface="+mj-cs"/>
              </a:rPr>
              <a:t> </a:t>
            </a:r>
            <a:r>
              <a:rPr lang="ar-EG" sz="4000" b="1" dirty="0" smtClean="0">
                <a:cs typeface="+mj-cs"/>
              </a:rPr>
              <a:t>هام </a:t>
            </a:r>
            <a:r>
              <a:rPr lang="ar-EG" b="1" dirty="0" smtClean="0">
                <a:cs typeface="+mj-cs"/>
              </a:rPr>
              <a:t> </a:t>
            </a:r>
            <a:endParaRPr lang="ar-EG" b="1" u="sng" dirty="0" smtClean="0">
              <a:cs typeface="+mj-cs"/>
            </a:endParaRPr>
          </a:p>
          <a:p>
            <a:pPr eaLnBrk="1" hangingPunct="1">
              <a:buFont typeface="Wingdings" pitchFamily="2" charset="2"/>
              <a:buNone/>
              <a:defRPr/>
            </a:pPr>
            <a:r>
              <a:rPr lang="ar-EG" b="1" dirty="0" smtClean="0">
                <a:cs typeface="+mj-cs"/>
              </a:rPr>
              <a:t>    </a:t>
            </a:r>
            <a:r>
              <a:rPr lang="ar-SA" b="1" dirty="0" smtClean="0">
                <a:cs typeface="+mj-cs"/>
              </a:rPr>
              <a:t>في حالة تغيير وسيلة العزل أو طريقة العزل </a:t>
            </a:r>
            <a:r>
              <a:rPr lang="ar-SA" b="1" u="sng" dirty="0" smtClean="0">
                <a:cs typeface="+mj-cs"/>
              </a:rPr>
              <a:t>يجب استبدال</a:t>
            </a:r>
            <a:r>
              <a:rPr lang="ar-EG" b="1" dirty="0" smtClean="0">
                <a:cs typeface="+mj-cs"/>
              </a:rPr>
              <a:t>                   </a:t>
            </a:r>
            <a:r>
              <a:rPr lang="ar-SA" b="1" dirty="0" smtClean="0">
                <a:cs typeface="+mj-cs"/>
              </a:rPr>
              <a:t> </a:t>
            </a:r>
            <a:r>
              <a:rPr lang="ar-SA" b="1" u="sng" dirty="0" smtClean="0">
                <a:cs typeface="+mj-cs"/>
              </a:rPr>
              <a:t>تصريح العمل</a:t>
            </a:r>
            <a:r>
              <a:rPr lang="ar-SA" b="1" dirty="0" smtClean="0">
                <a:cs typeface="+mj-cs"/>
              </a:rPr>
              <a:t> بتصريح أخر جديد</a:t>
            </a:r>
            <a:endParaRPr lang="en-US" b="1" dirty="0" smtClean="0">
              <a:cs typeface="+mj-cs"/>
            </a:endParaRPr>
          </a:p>
        </p:txBody>
      </p:sp>
      <p:pic>
        <p:nvPicPr>
          <p:cNvPr id="63492" name="Picture 4" descr="BS00643_"/>
          <p:cNvPicPr>
            <a:picLocks noGrp="1" noChangeAspect="1" noChangeArrowheads="1"/>
          </p:cNvPicPr>
          <p:nvPr>
            <p:ph sz="quarter" idx="2"/>
          </p:nvPr>
        </p:nvPicPr>
        <p:blipFill>
          <a:blip r:embed="rId3"/>
          <a:srcRect/>
          <a:stretch>
            <a:fillRect/>
          </a:stretch>
        </p:blipFill>
        <p:spPr>
          <a:xfrm>
            <a:off x="179388" y="2420938"/>
            <a:ext cx="2146300" cy="2185987"/>
          </a:xfrm>
          <a:noFill/>
        </p:spPr>
      </p:pic>
      <p:sp>
        <p:nvSpPr>
          <p:cNvPr id="194562" name="Date Placeholder 5"/>
          <p:cNvSpPr>
            <a:spLocks noGrp="1"/>
          </p:cNvSpPr>
          <p:nvPr>
            <p:ph type="dt" sz="quarter" idx="10"/>
          </p:nvPr>
        </p:nvSpPr>
        <p:spPr/>
        <p:txBody>
          <a:bodyPr/>
          <a:lstStyle/>
          <a:p>
            <a:pPr>
              <a:defRPr/>
            </a:pPr>
            <a:endParaRPr lang="en-US" smtClean="0"/>
          </a:p>
        </p:txBody>
      </p:sp>
      <p:sp>
        <p:nvSpPr>
          <p:cNvPr id="63494" name="Text Box 5"/>
          <p:cNvSpPr txBox="1">
            <a:spLocks noChangeArrowheads="1"/>
          </p:cNvSpPr>
          <p:nvPr/>
        </p:nvSpPr>
        <p:spPr bwMode="auto">
          <a:xfrm>
            <a:off x="1752600" y="5943600"/>
            <a:ext cx="5329238"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PT Bold Heading" pitchFamily="2" charset="-78"/>
              </a:rPr>
              <a:t> ICC Isolation confirmation certificate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533400"/>
            <a:ext cx="8229600" cy="1143000"/>
          </a:xfrm>
        </p:spPr>
        <p:txBody>
          <a:bodyPr/>
          <a:lstStyle/>
          <a:p>
            <a:pPr rtl="0" eaLnBrk="1" hangingPunct="1"/>
            <a:r>
              <a:rPr lang="en-US" sz="2800" smtClean="0"/>
              <a:t>(</a:t>
            </a:r>
            <a:r>
              <a:rPr lang="en-US" sz="2800" b="1" smtClean="0"/>
              <a:t> Methods Of Isolation )</a:t>
            </a:r>
            <a:r>
              <a:rPr lang="en-US" b="1" smtClean="0"/>
              <a:t> </a:t>
            </a:r>
            <a:r>
              <a:rPr lang="ar-SA" b="1" smtClean="0"/>
              <a:t>طرق العزل</a:t>
            </a:r>
            <a:endParaRPr lang="en-US" b="1" smtClean="0"/>
          </a:p>
        </p:txBody>
      </p:sp>
      <p:sp>
        <p:nvSpPr>
          <p:cNvPr id="67587" name="Rectangle 3"/>
          <p:cNvSpPr>
            <a:spLocks noGrp="1" noChangeArrowheads="1"/>
          </p:cNvSpPr>
          <p:nvPr>
            <p:ph type="body" sz="half" idx="1"/>
          </p:nvPr>
        </p:nvSpPr>
        <p:spPr>
          <a:xfrm>
            <a:off x="3203575" y="1628775"/>
            <a:ext cx="5191125" cy="1223963"/>
          </a:xfrm>
        </p:spPr>
        <p:txBody>
          <a:bodyPr/>
          <a:lstStyle/>
          <a:p>
            <a:pPr eaLnBrk="1" hangingPunct="1">
              <a:buFont typeface="Arial" pitchFamily="34" charset="0"/>
              <a:buChar char="•"/>
              <a:defRPr/>
            </a:pPr>
            <a:r>
              <a:rPr lang="ar-SA" b="1" dirty="0" smtClean="0">
                <a:cs typeface="+mj-cs"/>
              </a:rPr>
              <a:t>من الطرق الشائعة الاستخدام في عمليات العزل للمعدات هي :</a:t>
            </a:r>
            <a:endParaRPr lang="en-US" b="1" dirty="0" smtClean="0">
              <a:cs typeface="+mj-cs"/>
            </a:endParaRPr>
          </a:p>
        </p:txBody>
      </p:sp>
      <p:pic>
        <p:nvPicPr>
          <p:cNvPr id="64516" name="Picture 5" descr="lock34"/>
          <p:cNvPicPr>
            <a:picLocks noGrp="1" noChangeAspect="1" noChangeArrowheads="1"/>
          </p:cNvPicPr>
          <p:nvPr>
            <p:ph sz="quarter" idx="2"/>
          </p:nvPr>
        </p:nvPicPr>
        <p:blipFill>
          <a:blip r:embed="rId2"/>
          <a:srcRect/>
          <a:stretch>
            <a:fillRect/>
          </a:stretch>
        </p:blipFill>
        <p:spPr>
          <a:xfrm>
            <a:off x="1042988" y="3933825"/>
            <a:ext cx="2276475" cy="2185988"/>
          </a:xfrm>
          <a:noFill/>
        </p:spPr>
      </p:pic>
      <p:pic>
        <p:nvPicPr>
          <p:cNvPr id="64517" name="Picture 4" descr="lock50"/>
          <p:cNvPicPr>
            <a:picLocks noGrp="1" noChangeAspect="1" noChangeArrowheads="1"/>
          </p:cNvPicPr>
          <p:nvPr>
            <p:ph sz="quarter" idx="3"/>
          </p:nvPr>
        </p:nvPicPr>
        <p:blipFill>
          <a:blip r:embed="rId3"/>
          <a:srcRect/>
          <a:stretch>
            <a:fillRect/>
          </a:stretch>
        </p:blipFill>
        <p:spPr>
          <a:xfrm>
            <a:off x="395288" y="1557338"/>
            <a:ext cx="3240087" cy="2187575"/>
          </a:xfrm>
          <a:noFill/>
        </p:spPr>
      </p:pic>
      <p:sp>
        <p:nvSpPr>
          <p:cNvPr id="195586" name="Date Placeholder 5"/>
          <p:cNvSpPr>
            <a:spLocks noGrp="1"/>
          </p:cNvSpPr>
          <p:nvPr>
            <p:ph type="dt" sz="quarter" idx="10"/>
          </p:nvPr>
        </p:nvSpPr>
        <p:spPr/>
        <p:txBody>
          <a:bodyPr/>
          <a:lstStyle/>
          <a:p>
            <a:pPr>
              <a:defRPr/>
            </a:pPr>
            <a:endParaRPr lang="en-US" smtClean="0"/>
          </a:p>
        </p:txBody>
      </p:sp>
      <p:sp>
        <p:nvSpPr>
          <p:cNvPr id="67591" name="Text Box 6"/>
          <p:cNvSpPr txBox="1">
            <a:spLocks noChangeArrowheads="1"/>
          </p:cNvSpPr>
          <p:nvPr/>
        </p:nvSpPr>
        <p:spPr bwMode="auto">
          <a:xfrm>
            <a:off x="4716463" y="3789363"/>
            <a:ext cx="3889375" cy="2246312"/>
          </a:xfrm>
          <a:prstGeom prst="rect">
            <a:avLst/>
          </a:prstGeom>
          <a:noFill/>
          <a:ln w="9525">
            <a:noFill/>
            <a:miter lim="800000"/>
            <a:headEnd/>
            <a:tailEnd/>
          </a:ln>
        </p:spPr>
        <p:txBody>
          <a:bodyPr>
            <a:spAutoFit/>
          </a:bodyPr>
          <a:lstStyle/>
          <a:p>
            <a:pPr lvl="1" algn="r" rtl="1">
              <a:defRPr/>
            </a:pPr>
            <a:r>
              <a:rPr lang="ar-SA" sz="2800" b="1" dirty="0">
                <a:latin typeface="Times New Roman" pitchFamily="18" charset="0"/>
                <a:cs typeface="+mj-cs"/>
              </a:rPr>
              <a:t>فصل مصادر الكهرباء مع وضع نظام الأقفال لمفاتيح فصل الكهرباء </a:t>
            </a:r>
            <a:r>
              <a:rPr lang="en-US" sz="2800" b="1" dirty="0">
                <a:latin typeface="Times New Roman" pitchFamily="18" charset="0"/>
                <a:cs typeface="+mj-cs"/>
              </a:rPr>
              <a:t>(Lockout) </a:t>
            </a:r>
            <a:endParaRPr lang="ar-EG" sz="2800" b="1" dirty="0">
              <a:latin typeface="Times New Roman" pitchFamily="18" charset="0"/>
              <a:cs typeface="+mj-cs"/>
            </a:endParaRPr>
          </a:p>
          <a:p>
            <a:pPr lvl="1" algn="r" rtl="1">
              <a:defRPr/>
            </a:pPr>
            <a:r>
              <a:rPr lang="ar-SA" sz="2800" b="1" dirty="0">
                <a:latin typeface="Times New Roman" pitchFamily="18" charset="0"/>
                <a:cs typeface="+mj-cs"/>
              </a:rPr>
              <a:t>- وذلك للماكينات والمعدات الكهربية</a:t>
            </a:r>
            <a:endParaRPr lang="en-US" sz="2800" b="1" dirty="0">
              <a:latin typeface="Times New Roman" pitchFamily="18" charset="0"/>
              <a:cs typeface="+mj-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rtl="0" eaLnBrk="1" hangingPunct="1"/>
            <a:r>
              <a:rPr lang="en-US" smtClean="0"/>
              <a:t> </a:t>
            </a:r>
            <a:r>
              <a:rPr lang="en-US" b="1" smtClean="0"/>
              <a:t>( Isolation) </a:t>
            </a:r>
            <a:r>
              <a:rPr lang="ar-EG" b="1" smtClean="0"/>
              <a:t>المختلفة</a:t>
            </a:r>
            <a:r>
              <a:rPr lang="en-US" b="1" smtClean="0"/>
              <a:t> </a:t>
            </a:r>
            <a:r>
              <a:rPr lang="ar-EG" b="1" smtClean="0"/>
              <a:t>تأمين عمليات</a:t>
            </a:r>
            <a:r>
              <a:rPr lang="ar-SA" b="1" smtClean="0"/>
              <a:t> العزل</a:t>
            </a:r>
            <a:r>
              <a:rPr lang="en-US" b="1" smtClean="0"/>
              <a:t> </a:t>
            </a:r>
          </a:p>
        </p:txBody>
      </p:sp>
      <p:sp>
        <p:nvSpPr>
          <p:cNvPr id="7172" name="Rectangle 3"/>
          <p:cNvSpPr>
            <a:spLocks noGrp="1" noChangeArrowheads="1"/>
          </p:cNvSpPr>
          <p:nvPr>
            <p:ph type="body" sz="half" idx="1"/>
          </p:nvPr>
        </p:nvSpPr>
        <p:spPr>
          <a:xfrm>
            <a:off x="2843213" y="1447800"/>
            <a:ext cx="6300787" cy="4525963"/>
          </a:xfrm>
        </p:spPr>
        <p:txBody>
          <a:bodyPr/>
          <a:lstStyle/>
          <a:p>
            <a:pPr lvl="1" eaLnBrk="1" hangingPunct="1">
              <a:buFont typeface="Arial" pitchFamily="34" charset="0"/>
              <a:buChar char="–"/>
              <a:defRPr/>
            </a:pPr>
            <a:r>
              <a:rPr lang="ar-SA" b="1" dirty="0" smtClean="0"/>
              <a:t>إغلاق البلوف - ووضع بطاقات التحذير بعدم تشغيلها.</a:t>
            </a:r>
          </a:p>
          <a:p>
            <a:pPr lvl="1" eaLnBrk="1" hangingPunct="1">
              <a:buFont typeface="Arial" pitchFamily="34" charset="0"/>
              <a:buChar char="–"/>
              <a:defRPr/>
            </a:pPr>
            <a:r>
              <a:rPr lang="ar-SA" b="1" dirty="0" smtClean="0"/>
              <a:t>فصل الخطوط المتصلة بالمعدات </a:t>
            </a:r>
            <a:r>
              <a:rPr lang="en-US" b="1" dirty="0" smtClean="0"/>
              <a:t>( Disconnecting ) </a:t>
            </a:r>
            <a:r>
              <a:rPr lang="ar-SA" b="1" dirty="0" smtClean="0"/>
              <a:t> أو عزلها بوضع أوجه عمياء </a:t>
            </a:r>
            <a:r>
              <a:rPr lang="en-US" b="1" dirty="0" smtClean="0"/>
              <a:t>( Blinds )</a:t>
            </a:r>
            <a:r>
              <a:rPr lang="ar-SA" b="1" dirty="0" smtClean="0"/>
              <a:t>.</a:t>
            </a:r>
          </a:p>
          <a:p>
            <a:pPr lvl="1" eaLnBrk="1" hangingPunct="1">
              <a:buFont typeface="Arial" pitchFamily="34" charset="0"/>
              <a:buChar char="–"/>
              <a:defRPr/>
            </a:pPr>
            <a:r>
              <a:rPr lang="ar-SA" b="1" dirty="0" smtClean="0">
                <a:cs typeface="+mj-cs"/>
              </a:rPr>
              <a:t>استخدام </a:t>
            </a:r>
            <a:r>
              <a:rPr lang="ar-EG" b="1" dirty="0" smtClean="0">
                <a:cs typeface="+mj-cs"/>
              </a:rPr>
              <a:t>الفلنجه العامية ( غطاء الفلنجه )</a:t>
            </a:r>
            <a:r>
              <a:rPr lang="ar-SA" b="1" dirty="0" smtClean="0">
                <a:cs typeface="+mj-cs"/>
              </a:rPr>
              <a:t> </a:t>
            </a:r>
            <a:r>
              <a:rPr lang="en-US" b="1" dirty="0" smtClean="0">
                <a:cs typeface="+mj-cs"/>
              </a:rPr>
              <a:t>(Blind Flanges) </a:t>
            </a:r>
            <a:r>
              <a:rPr lang="ar-SA" b="1" dirty="0" smtClean="0">
                <a:cs typeface="+mj-cs"/>
              </a:rPr>
              <a:t> أو استخدام سدادات الخطوط </a:t>
            </a:r>
            <a:r>
              <a:rPr lang="en-US" b="1" dirty="0" smtClean="0">
                <a:cs typeface="+mj-cs"/>
              </a:rPr>
              <a:t>( Pipe Plugs ) </a:t>
            </a:r>
            <a:r>
              <a:rPr lang="ar-SA" b="1" dirty="0" smtClean="0">
                <a:cs typeface="+mj-cs"/>
              </a:rPr>
              <a:t> أو السدادات التي تتمدد بضغط الهواء </a:t>
            </a:r>
            <a:r>
              <a:rPr lang="en-US" b="1" dirty="0" smtClean="0">
                <a:cs typeface="+mj-cs"/>
              </a:rPr>
              <a:t>( Expanding Plugs )</a:t>
            </a:r>
            <a:r>
              <a:rPr lang="ar-SA" sz="2400" b="1" dirty="0" smtClean="0">
                <a:cs typeface="+mj-cs"/>
              </a:rPr>
              <a:t>.</a:t>
            </a:r>
            <a:endParaRPr lang="en-US" sz="2400" b="1" dirty="0" smtClean="0">
              <a:cs typeface="+mj-cs"/>
            </a:endParaRPr>
          </a:p>
          <a:p>
            <a:pPr lvl="1" eaLnBrk="1" hangingPunct="1">
              <a:buFont typeface="Arial" pitchFamily="34" charset="0"/>
              <a:buChar char="–"/>
              <a:defRPr/>
            </a:pPr>
            <a:endParaRPr lang="en-US" b="1" dirty="0" smtClean="0"/>
          </a:p>
          <a:p>
            <a:pPr eaLnBrk="1" hangingPunct="1">
              <a:buFont typeface="Arial" pitchFamily="34" charset="0"/>
              <a:buChar char="•"/>
              <a:defRPr/>
            </a:pPr>
            <a:endParaRPr lang="en-US" sz="2000" dirty="0" smtClean="0"/>
          </a:p>
        </p:txBody>
      </p:sp>
      <p:pic>
        <p:nvPicPr>
          <p:cNvPr id="7173" name="Picture 4" descr="lock65"/>
          <p:cNvPicPr>
            <a:picLocks noGrp="1" noChangeAspect="1" noChangeArrowheads="1"/>
          </p:cNvPicPr>
          <p:nvPr>
            <p:ph sz="quarter" idx="2"/>
          </p:nvPr>
        </p:nvPicPr>
        <p:blipFill>
          <a:blip r:embed="rId3"/>
          <a:srcRect/>
          <a:stretch>
            <a:fillRect/>
          </a:stretch>
        </p:blipFill>
        <p:spPr>
          <a:xfrm>
            <a:off x="250825" y="1916113"/>
            <a:ext cx="2663825" cy="1800225"/>
          </a:xfrm>
          <a:noFill/>
        </p:spPr>
      </p:pic>
      <p:graphicFrame>
        <p:nvGraphicFramePr>
          <p:cNvPr id="1177605" name="Object 5"/>
          <p:cNvGraphicFramePr>
            <a:graphicFrameLocks noChangeAspect="1"/>
          </p:cNvGraphicFramePr>
          <p:nvPr>
            <p:ph sz="quarter" idx="3"/>
          </p:nvPr>
        </p:nvGraphicFramePr>
        <p:xfrm>
          <a:off x="755650" y="4702175"/>
          <a:ext cx="2736850" cy="1798638"/>
        </p:xfrm>
        <a:graphic>
          <a:graphicData uri="http://schemas.openxmlformats.org/presentationml/2006/ole">
            <p:oleObj spid="_x0000_s7170" name="Photo Editor Photo" r:id="rId4" imgW="10333333" imgH="6792273" progId="MSPhotoEd.3">
              <p:embed/>
            </p:oleObj>
          </a:graphicData>
        </a:graphic>
      </p:graphicFrame>
      <p:sp>
        <p:nvSpPr>
          <p:cNvPr id="10243" name="Date Placeholder 5"/>
          <p:cNvSpPr>
            <a:spLocks noGrp="1"/>
          </p:cNvSpPr>
          <p:nvPr>
            <p:ph type="dt" sz="quarter" idx="10"/>
          </p:nvPr>
        </p:nvSpPr>
        <p:spPr/>
        <p:txBody>
          <a:bodyPr/>
          <a:lstStyle/>
          <a:p>
            <a:pPr>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7760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a:xfrm>
            <a:off x="684213" y="260350"/>
            <a:ext cx="8229600" cy="1143000"/>
          </a:xfrm>
        </p:spPr>
        <p:txBody>
          <a:bodyPr rtlCol="1">
            <a:normAutofit fontScale="90000"/>
          </a:bodyPr>
          <a:lstStyle/>
          <a:p>
            <a:pPr eaLnBrk="1" fontAlgn="auto" hangingPunct="1">
              <a:spcAft>
                <a:spcPts val="0"/>
              </a:spcAft>
              <a:defRPr/>
            </a:pPr>
            <a:r>
              <a:rPr lang="ar-SA" sz="3100" b="1" dirty="0" smtClean="0"/>
              <a:t>وسائل التحذير والتنبيه </a:t>
            </a:r>
            <a:br>
              <a:rPr lang="ar-SA" sz="3100" b="1" dirty="0" smtClean="0"/>
            </a:br>
            <a:r>
              <a:rPr lang="ar-SA" sz="3100" b="1" dirty="0" smtClean="0"/>
              <a:t>لإغلاق أو عزل المعدات والدوائر</a:t>
            </a:r>
            <a:r>
              <a:rPr lang="en-US" sz="3100" b="1" dirty="0" smtClean="0"/>
              <a:t/>
            </a:r>
            <a:br>
              <a:rPr lang="en-US" sz="3100" b="1" dirty="0" smtClean="0"/>
            </a:br>
            <a:r>
              <a:rPr lang="en-US" sz="3100" b="1" dirty="0" smtClean="0"/>
              <a:t> (LOCK OUT /TAG OUT DEVISES</a:t>
            </a:r>
            <a:r>
              <a:rPr lang="en-US" sz="2500" dirty="0" smtClean="0"/>
              <a:t>)</a:t>
            </a:r>
          </a:p>
        </p:txBody>
      </p:sp>
      <p:sp>
        <p:nvSpPr>
          <p:cNvPr id="69636" name="Rectangle 3"/>
          <p:cNvSpPr>
            <a:spLocks noGrp="1" noChangeArrowheads="1"/>
          </p:cNvSpPr>
          <p:nvPr>
            <p:ph idx="1"/>
          </p:nvPr>
        </p:nvSpPr>
        <p:spPr/>
        <p:txBody>
          <a:bodyPr rtlCol="1">
            <a:normAutofit fontScale="92500" lnSpcReduction="10000"/>
          </a:bodyPr>
          <a:lstStyle/>
          <a:p>
            <a:pPr marL="533400" indent="-533400" algn="justLow" eaLnBrk="1" fontAlgn="auto" hangingPunct="1">
              <a:lnSpc>
                <a:spcPct val="120000"/>
              </a:lnSpc>
              <a:spcAft>
                <a:spcPts val="0"/>
              </a:spcAft>
              <a:buFont typeface="Wingdings" pitchFamily="2" charset="2"/>
              <a:buNone/>
              <a:defRPr/>
            </a:pPr>
            <a:r>
              <a:rPr lang="ar-EG" b="1" dirty="0" smtClean="0">
                <a:cs typeface="+mj-cs"/>
              </a:rPr>
              <a:t>    </a:t>
            </a:r>
            <a:r>
              <a:rPr lang="ar-SA" b="1" dirty="0" smtClean="0">
                <a:cs typeface="+mj-cs"/>
              </a:rPr>
              <a:t>يجب اتخاذ إجراءات التحذير والتنبيه عند</a:t>
            </a:r>
            <a:r>
              <a:rPr lang="ar-EG" b="1" dirty="0" smtClean="0">
                <a:cs typeface="+mj-cs"/>
              </a:rPr>
              <a:t>:-</a:t>
            </a:r>
          </a:p>
          <a:p>
            <a:pPr marL="990600" lvl="1" indent="-533400" algn="justLow" eaLnBrk="1" fontAlgn="auto" hangingPunct="1">
              <a:lnSpc>
                <a:spcPct val="120000"/>
              </a:lnSpc>
              <a:spcAft>
                <a:spcPts val="0"/>
              </a:spcAft>
              <a:buSzPct val="125000"/>
              <a:buFont typeface="Wingdings" pitchFamily="2" charset="2"/>
              <a:buChar char="q"/>
              <a:defRPr/>
            </a:pPr>
            <a:r>
              <a:rPr lang="ar-SA" dirty="0" smtClean="0">
                <a:cs typeface="+mj-cs"/>
              </a:rPr>
              <a:t> </a:t>
            </a:r>
            <a:r>
              <a:rPr lang="ar-SA" b="1" dirty="0" smtClean="0">
                <a:latin typeface="Times New Roman" pitchFamily="18" charset="0"/>
                <a:cs typeface="+mj-cs"/>
              </a:rPr>
              <a:t>إغلاق المعدات التي تدار بالقوى المحركة</a:t>
            </a:r>
            <a:r>
              <a:rPr lang="ar-EG" b="1" dirty="0" smtClean="0">
                <a:latin typeface="Times New Roman" pitchFamily="18" charset="0"/>
                <a:cs typeface="+mj-cs"/>
              </a:rPr>
              <a:t>.</a:t>
            </a:r>
            <a:r>
              <a:rPr lang="ar-SA" b="1" dirty="0" smtClean="0">
                <a:latin typeface="Times New Roman" pitchFamily="18" charset="0"/>
                <a:cs typeface="+mj-cs"/>
              </a:rPr>
              <a:t> </a:t>
            </a:r>
            <a:endParaRPr lang="ar-EG" b="1" dirty="0" smtClean="0">
              <a:latin typeface="Times New Roman" pitchFamily="18" charset="0"/>
              <a:cs typeface="+mj-cs"/>
            </a:endParaRPr>
          </a:p>
          <a:p>
            <a:pPr marL="990600" lvl="1" indent="-533400" algn="justLow" eaLnBrk="1" fontAlgn="auto" hangingPunct="1">
              <a:lnSpc>
                <a:spcPct val="120000"/>
              </a:lnSpc>
              <a:spcAft>
                <a:spcPts val="0"/>
              </a:spcAft>
              <a:buSzPct val="125000"/>
              <a:buFont typeface="Wingdings" pitchFamily="2" charset="2"/>
              <a:buChar char="q"/>
              <a:defRPr/>
            </a:pPr>
            <a:endParaRPr lang="ar-EG" b="1" dirty="0" smtClean="0">
              <a:latin typeface="Times New Roman" pitchFamily="18" charset="0"/>
              <a:cs typeface="+mj-cs"/>
            </a:endParaRPr>
          </a:p>
          <a:p>
            <a:pPr marL="990600" lvl="1" indent="-533400" algn="justLow" eaLnBrk="1" fontAlgn="auto" hangingPunct="1">
              <a:lnSpc>
                <a:spcPct val="120000"/>
              </a:lnSpc>
              <a:spcAft>
                <a:spcPts val="0"/>
              </a:spcAft>
              <a:buSzPct val="125000"/>
              <a:buFont typeface="Wingdings" pitchFamily="2" charset="2"/>
              <a:buChar char="q"/>
              <a:defRPr/>
            </a:pPr>
            <a:r>
              <a:rPr lang="ar-SA" b="1" dirty="0" smtClean="0">
                <a:latin typeface="Times New Roman" pitchFamily="18" charset="0"/>
                <a:cs typeface="+mj-cs"/>
              </a:rPr>
              <a:t>إغلاق مصادر الطاقة مثل التيار الكهربائي والأنظمة الهيدروليكية والقوى الميكانيكية الـتي تدار بالهواء </a:t>
            </a:r>
            <a:r>
              <a:rPr lang="en-US" b="1" dirty="0" smtClean="0">
                <a:latin typeface="Times New Roman" pitchFamily="18" charset="0"/>
                <a:cs typeface="+mj-cs"/>
              </a:rPr>
              <a:t> (Pneumatic)</a:t>
            </a:r>
            <a:r>
              <a:rPr lang="ar-SA" b="1" dirty="0" smtClean="0">
                <a:latin typeface="Times New Roman" pitchFamily="18" charset="0"/>
                <a:cs typeface="+mj-cs"/>
              </a:rPr>
              <a:t> وكذلك الحرارية </a:t>
            </a:r>
            <a:r>
              <a:rPr lang="en-US" b="1" dirty="0" smtClean="0">
                <a:latin typeface="Times New Roman" pitchFamily="18" charset="0"/>
                <a:cs typeface="+mj-cs"/>
              </a:rPr>
              <a:t> (Thermal)</a:t>
            </a:r>
            <a:r>
              <a:rPr lang="ar-SA" b="1" dirty="0" smtClean="0">
                <a:latin typeface="Times New Roman" pitchFamily="18" charset="0"/>
                <a:cs typeface="+mj-cs"/>
              </a:rPr>
              <a:t>.</a:t>
            </a:r>
            <a:endParaRPr lang="ar-EG" b="1" dirty="0" smtClean="0">
              <a:latin typeface="Times New Roman" pitchFamily="18" charset="0"/>
              <a:cs typeface="+mj-cs"/>
            </a:endParaRPr>
          </a:p>
          <a:p>
            <a:pPr marL="990600" lvl="1" indent="-533400" algn="justLow" eaLnBrk="1" fontAlgn="auto" hangingPunct="1">
              <a:lnSpc>
                <a:spcPct val="120000"/>
              </a:lnSpc>
              <a:spcAft>
                <a:spcPts val="0"/>
              </a:spcAft>
              <a:buSzPct val="125000"/>
              <a:buFont typeface="Wingdings" pitchFamily="2" charset="2"/>
              <a:buChar char="q"/>
              <a:defRPr/>
            </a:pPr>
            <a:endParaRPr lang="en-US" b="1" dirty="0" smtClean="0">
              <a:latin typeface="Times New Roman" pitchFamily="18" charset="0"/>
              <a:cs typeface="+mj-cs"/>
            </a:endParaRPr>
          </a:p>
          <a:p>
            <a:pPr marL="990600" lvl="1" indent="-533400" algn="justLow" eaLnBrk="1" fontAlgn="auto" hangingPunct="1">
              <a:lnSpc>
                <a:spcPct val="120000"/>
              </a:lnSpc>
              <a:spcAft>
                <a:spcPts val="0"/>
              </a:spcAft>
              <a:buSzPct val="125000"/>
              <a:buFont typeface="Wingdings" pitchFamily="2" charset="2"/>
              <a:buChar char="q"/>
              <a:defRPr/>
            </a:pPr>
            <a:r>
              <a:rPr lang="ar-SA" b="1" dirty="0" smtClean="0">
                <a:latin typeface="Times New Roman" pitchFamily="18" charset="0"/>
                <a:cs typeface="+mj-cs"/>
              </a:rPr>
              <a:t>هذا بالإضافة إلى إغلاق سريان المواد الخطرة والتي تدفع في خطوط الأنابيب مثل المواد البترولية والغازات والمواد الكيماوية</a:t>
            </a:r>
            <a:r>
              <a:rPr lang="ar-EG" b="1" dirty="0" smtClean="0">
                <a:latin typeface="Times New Roman" pitchFamily="18" charset="0"/>
                <a:cs typeface="+mj-cs"/>
              </a:rPr>
              <a:t>.</a:t>
            </a:r>
          </a:p>
          <a:p>
            <a:pPr marL="533400" indent="-533400" algn="justLow" eaLnBrk="1" fontAlgn="auto" hangingPunct="1">
              <a:lnSpc>
                <a:spcPct val="120000"/>
              </a:lnSpc>
              <a:spcAft>
                <a:spcPts val="0"/>
              </a:spcAft>
              <a:buSzPct val="125000"/>
              <a:buFont typeface="Arial" pitchFamily="34" charset="0"/>
              <a:buChar char="•"/>
              <a:defRPr/>
            </a:pPr>
            <a:endParaRPr lang="en-US" sz="2400" b="1" dirty="0" smtClean="0">
              <a:latin typeface="Times New Roman" pitchFamily="18" charset="0"/>
              <a:cs typeface="+mj-cs"/>
            </a:endParaRPr>
          </a:p>
        </p:txBody>
      </p:sp>
      <p:sp>
        <p:nvSpPr>
          <p:cNvPr id="196610"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ar-SA" b="1" smtClean="0"/>
              <a:t>الغرض من هذه الإجراءات</a:t>
            </a:r>
            <a:endParaRPr lang="en-US" b="1" u="sng" smtClean="0"/>
          </a:p>
        </p:txBody>
      </p:sp>
      <p:sp>
        <p:nvSpPr>
          <p:cNvPr id="1179651" name="Rectangle 3"/>
          <p:cNvSpPr>
            <a:spLocks noGrp="1" noChangeArrowheads="1"/>
          </p:cNvSpPr>
          <p:nvPr>
            <p:ph idx="1"/>
          </p:nvPr>
        </p:nvSpPr>
        <p:spPr>
          <a:xfrm>
            <a:off x="457200" y="1600200"/>
            <a:ext cx="8229600" cy="4997450"/>
          </a:xfrm>
        </p:spPr>
        <p:txBody>
          <a:bodyPr rtlCol="1">
            <a:normAutofit lnSpcReduction="10000"/>
          </a:bodyPr>
          <a:lstStyle/>
          <a:p>
            <a:pPr marL="533400" indent="-533400" eaLnBrk="1" fontAlgn="auto" hangingPunct="1">
              <a:spcAft>
                <a:spcPts val="0"/>
              </a:spcAft>
              <a:buFont typeface="Arial" pitchFamily="34" charset="0"/>
              <a:buChar char="•"/>
              <a:defRPr/>
            </a:pPr>
            <a:r>
              <a:rPr lang="ar-SA" b="1" u="sng" dirty="0" smtClean="0">
                <a:cs typeface="+mj-cs"/>
              </a:rPr>
              <a:t>وقاية المشغلين والأفراد</a:t>
            </a:r>
            <a:r>
              <a:rPr lang="ar-SA" b="1" dirty="0" smtClean="0">
                <a:cs typeface="+mj-cs"/>
              </a:rPr>
              <a:t> من الإصابات التي قد تحدث لهم.</a:t>
            </a:r>
            <a:endParaRPr lang="ar-EG" b="1" dirty="0" smtClean="0">
              <a:cs typeface="+mj-cs"/>
            </a:endParaRPr>
          </a:p>
          <a:p>
            <a:pPr marL="533400" indent="-533400" eaLnBrk="1" fontAlgn="auto" hangingPunct="1">
              <a:spcAft>
                <a:spcPts val="0"/>
              </a:spcAft>
              <a:buFont typeface="Arial" pitchFamily="34" charset="0"/>
              <a:buChar char="•"/>
              <a:defRPr/>
            </a:pPr>
            <a:r>
              <a:rPr lang="ar-SA" b="1" u="sng" dirty="0" smtClean="0">
                <a:cs typeface="+mj-cs"/>
              </a:rPr>
              <a:t>تلاشى تلف المعدات والأجهزة والآلات</a:t>
            </a:r>
            <a:r>
              <a:rPr lang="ar-SA" b="1" dirty="0" smtClean="0">
                <a:cs typeface="+mj-cs"/>
              </a:rPr>
              <a:t> والأنظمة وما يتصل بها.</a:t>
            </a:r>
          </a:p>
          <a:p>
            <a:pPr marL="533400" indent="-533400" eaLnBrk="1" fontAlgn="auto" hangingPunct="1">
              <a:spcAft>
                <a:spcPts val="0"/>
              </a:spcAft>
              <a:buFont typeface="Arial" pitchFamily="34" charset="0"/>
              <a:buChar char="•"/>
              <a:defRPr/>
            </a:pPr>
            <a:r>
              <a:rPr lang="ar-SA" b="1" u="sng" dirty="0" smtClean="0">
                <a:cs typeface="+mj-cs"/>
              </a:rPr>
              <a:t>اتخاذ الإجراءات الوقائية اللازمة للسيطرة والتحكم</a:t>
            </a:r>
            <a:r>
              <a:rPr lang="ar-SA" b="1" dirty="0" smtClean="0">
                <a:cs typeface="+mj-cs"/>
              </a:rPr>
              <a:t> في القوى المحركة للمعدات والأجهزة.</a:t>
            </a:r>
          </a:p>
          <a:p>
            <a:pPr marL="533400" indent="-533400" eaLnBrk="1" fontAlgn="auto" hangingPunct="1">
              <a:spcAft>
                <a:spcPts val="0"/>
              </a:spcAft>
              <a:buFont typeface="Arial" pitchFamily="34" charset="0"/>
              <a:buChar char="•"/>
              <a:defRPr/>
            </a:pPr>
            <a:r>
              <a:rPr lang="ar-SA" b="1" u="sng" dirty="0" smtClean="0">
                <a:cs typeface="+mj-cs"/>
              </a:rPr>
              <a:t>عـزل وفصل مصادر الطاقة</a:t>
            </a:r>
            <a:r>
              <a:rPr lang="ar-SA" b="1" dirty="0" smtClean="0">
                <a:cs typeface="+mj-cs"/>
              </a:rPr>
              <a:t> مثل التيار الكهربائي والأنظمة والأجهزة التي تعمل هيدروليكيا </a:t>
            </a:r>
            <a:endParaRPr lang="en-US" b="1" dirty="0" smtClean="0">
              <a:cs typeface="+mj-cs"/>
            </a:endParaRPr>
          </a:p>
          <a:p>
            <a:pPr marL="533400" indent="-533400" eaLnBrk="1" fontAlgn="auto" hangingPunct="1">
              <a:spcAft>
                <a:spcPts val="0"/>
              </a:spcAft>
              <a:buFont typeface="Arial" pitchFamily="34" charset="0"/>
              <a:buChar char="•"/>
              <a:defRPr/>
            </a:pPr>
            <a:r>
              <a:rPr lang="ar-SA" b="1" u="sng" dirty="0" smtClean="0">
                <a:cs typeface="+mj-cs"/>
              </a:rPr>
              <a:t>تعريف</a:t>
            </a:r>
            <a:r>
              <a:rPr lang="ar-EG" b="1" u="sng" dirty="0" smtClean="0">
                <a:cs typeface="+mj-cs"/>
              </a:rPr>
              <a:t> وتدريب</a:t>
            </a:r>
            <a:r>
              <a:rPr lang="ar-SA" b="1" u="sng" dirty="0" smtClean="0">
                <a:cs typeface="+mj-cs"/>
              </a:rPr>
              <a:t> الإدارات المعنية</a:t>
            </a:r>
            <a:r>
              <a:rPr lang="ar-SA" b="1" dirty="0" smtClean="0">
                <a:cs typeface="+mj-cs"/>
              </a:rPr>
              <a:t> مثل العمليات والصيانة والمراقبة بالإجراءات اللازمة لوقاية الأفراد والمحافظة على</a:t>
            </a:r>
            <a:r>
              <a:rPr lang="ar-SA" b="1" dirty="0" smtClean="0">
                <a:effectLst>
                  <a:outerShdw blurRad="38100" dist="38100" dir="2700000" algn="tl">
                    <a:srgbClr val="69676D"/>
                  </a:outerShdw>
                </a:effectLst>
                <a:cs typeface="+mj-cs"/>
              </a:rPr>
              <a:t> </a:t>
            </a:r>
            <a:r>
              <a:rPr lang="ar-SA" b="1" dirty="0" smtClean="0">
                <a:cs typeface="+mj-cs"/>
              </a:rPr>
              <a:t>الممتلكات.</a:t>
            </a:r>
          </a:p>
          <a:p>
            <a:pPr marL="533400" indent="-533400" eaLnBrk="1" fontAlgn="auto" hangingPunct="1">
              <a:spcAft>
                <a:spcPts val="0"/>
              </a:spcAft>
              <a:buFont typeface="Wingdings" pitchFamily="2" charset="2"/>
              <a:buNone/>
              <a:defRPr/>
            </a:pPr>
            <a:endParaRPr lang="en-US" dirty="0" smtClean="0"/>
          </a:p>
        </p:txBody>
      </p:sp>
      <p:sp>
        <p:nvSpPr>
          <p:cNvPr id="197634"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9651">
                                            <p:txEl>
                                              <p:pRg st="0" end="0"/>
                                            </p:txEl>
                                          </p:spTgt>
                                        </p:tgtEl>
                                        <p:attrNameLst>
                                          <p:attrName>style.visibility</p:attrName>
                                        </p:attrNameLst>
                                      </p:cBhvr>
                                      <p:to>
                                        <p:strVal val="visible"/>
                                      </p:to>
                                    </p:set>
                                    <p:anim calcmode="lin" valueType="num">
                                      <p:cBhvr additive="base">
                                        <p:cTn id="7" dur="500" fill="hold"/>
                                        <p:tgtEl>
                                          <p:spTgt spid="1179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9651">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79651">
                                            <p:txEl>
                                              <p:pRg st="0" end="0"/>
                                            </p:txEl>
                                          </p:spTgt>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9651">
                                            <p:txEl>
                                              <p:pRg st="1" end="1"/>
                                            </p:txEl>
                                          </p:spTgt>
                                        </p:tgtEl>
                                        <p:attrNameLst>
                                          <p:attrName>style.visibility</p:attrName>
                                        </p:attrNameLst>
                                      </p:cBhvr>
                                      <p:to>
                                        <p:strVal val="visible"/>
                                      </p:to>
                                    </p:set>
                                    <p:anim calcmode="lin" valueType="num">
                                      <p:cBhvr additive="base">
                                        <p:cTn id="13" dur="500" fill="hold"/>
                                        <p:tgtEl>
                                          <p:spTgt spid="1179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9651">
                                            <p:txEl>
                                              <p:pRg st="1" end="1"/>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79651">
                                            <p:txEl>
                                              <p:pRg st="1" end="1"/>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79651">
                                            <p:txEl>
                                              <p:pRg st="2" end="2"/>
                                            </p:txEl>
                                          </p:spTgt>
                                        </p:tgtEl>
                                        <p:attrNameLst>
                                          <p:attrName>style.visibility</p:attrName>
                                        </p:attrNameLst>
                                      </p:cBhvr>
                                      <p:to>
                                        <p:strVal val="visible"/>
                                      </p:to>
                                    </p:set>
                                    <p:anim calcmode="lin" valueType="num">
                                      <p:cBhvr additive="base">
                                        <p:cTn id="19" dur="500" fill="hold"/>
                                        <p:tgtEl>
                                          <p:spTgt spid="1179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9651">
                                            <p:txEl>
                                              <p:pRg st="2" end="2"/>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79651">
                                            <p:txEl>
                                              <p:pRg st="2" end="2"/>
                                            </p:txEl>
                                          </p:spTgt>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79651">
                                            <p:txEl>
                                              <p:pRg st="3" end="3"/>
                                            </p:txEl>
                                          </p:spTgt>
                                        </p:tgtEl>
                                        <p:attrNameLst>
                                          <p:attrName>style.visibility</p:attrName>
                                        </p:attrNameLst>
                                      </p:cBhvr>
                                      <p:to>
                                        <p:strVal val="visible"/>
                                      </p:to>
                                    </p:set>
                                    <p:anim calcmode="lin" valueType="num">
                                      <p:cBhvr additive="base">
                                        <p:cTn id="25" dur="500" fill="hold"/>
                                        <p:tgtEl>
                                          <p:spTgt spid="1179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9651">
                                            <p:txEl>
                                              <p:pRg st="3" end="3"/>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79651">
                                            <p:txEl>
                                              <p:pRg st="3" end="3"/>
                                            </p:txEl>
                                          </p:spTgt>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79651">
                                            <p:txEl>
                                              <p:pRg st="4" end="4"/>
                                            </p:txEl>
                                          </p:spTgt>
                                        </p:tgtEl>
                                        <p:attrNameLst>
                                          <p:attrName>style.visibility</p:attrName>
                                        </p:attrNameLst>
                                      </p:cBhvr>
                                      <p:to>
                                        <p:strVal val="visible"/>
                                      </p:to>
                                    </p:set>
                                    <p:anim calcmode="lin" valueType="num">
                                      <p:cBhvr additive="base">
                                        <p:cTn id="31" dur="500" fill="hold"/>
                                        <p:tgtEl>
                                          <p:spTgt spid="1179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79651">
                                            <p:txEl>
                                              <p:pRg st="4" end="4"/>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79651">
                                            <p:txEl>
                                              <p:pRg st="4" end="4"/>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ar-EG" b="1" smtClean="0"/>
              <a:t>البنود الاساسية لتصريح العمل</a:t>
            </a:r>
            <a:endParaRPr lang="en-US" b="1" smtClean="0"/>
          </a:p>
        </p:txBody>
      </p:sp>
      <p:sp>
        <p:nvSpPr>
          <p:cNvPr id="20483" name="Rectangle 3"/>
          <p:cNvSpPr>
            <a:spLocks noGrp="1" noChangeArrowheads="1"/>
          </p:cNvSpPr>
          <p:nvPr>
            <p:ph idx="1"/>
          </p:nvPr>
        </p:nvSpPr>
        <p:spPr/>
        <p:txBody>
          <a:bodyPr rtlCol="1">
            <a:normAutofit/>
          </a:bodyPr>
          <a:lstStyle/>
          <a:p>
            <a:pPr marL="457200" indent="-457200" eaLnBrk="1" fontAlgn="auto" hangingPunct="1">
              <a:lnSpc>
                <a:spcPct val="80000"/>
              </a:lnSpc>
              <a:spcAft>
                <a:spcPts val="0"/>
              </a:spcAft>
              <a:buFont typeface="Wingdings" pitchFamily="2" charset="2"/>
              <a:buAutoNum type="arabicPeriod"/>
              <a:defRPr/>
            </a:pPr>
            <a:r>
              <a:rPr lang="ar-EG" sz="2400" dirty="0" smtClean="0">
                <a:cs typeface="+mj-cs"/>
              </a:rPr>
              <a:t> </a:t>
            </a:r>
            <a:r>
              <a:rPr lang="ar-EG" sz="2400" b="1" dirty="0" smtClean="0">
                <a:cs typeface="+mj-cs"/>
              </a:rPr>
              <a:t>وصف تفصيلى للعمل المراد تنفيذه.</a:t>
            </a:r>
          </a:p>
          <a:p>
            <a:pPr marL="457200" indent="-457200" eaLnBrk="1" fontAlgn="auto" hangingPunct="1">
              <a:lnSpc>
                <a:spcPct val="80000"/>
              </a:lnSpc>
              <a:spcAft>
                <a:spcPts val="0"/>
              </a:spcAft>
              <a:buFont typeface="Wingdings" pitchFamily="2" charset="2"/>
              <a:buAutoNum type="arabicPeriod"/>
              <a:defRPr/>
            </a:pPr>
            <a:r>
              <a:rPr lang="ar-EG" sz="2400" b="1" dirty="0" smtClean="0">
                <a:cs typeface="+mj-cs"/>
              </a:rPr>
              <a:t>تحديد مكان العمل / الوحدة /المعدة /الرقم.</a:t>
            </a:r>
          </a:p>
          <a:p>
            <a:pPr marL="457200" indent="-457200" eaLnBrk="1" fontAlgn="auto" hangingPunct="1">
              <a:lnSpc>
                <a:spcPct val="80000"/>
              </a:lnSpc>
              <a:spcAft>
                <a:spcPts val="0"/>
              </a:spcAft>
              <a:buFont typeface="Wingdings" pitchFamily="2" charset="2"/>
              <a:buAutoNum type="arabicPeriod"/>
              <a:defRPr/>
            </a:pPr>
            <a:r>
              <a:rPr lang="ar-EG" sz="2400" b="1" dirty="0" smtClean="0">
                <a:cs typeface="+mj-cs"/>
              </a:rPr>
              <a:t>تحديد المعدات المستخدمة لأداء العمل.</a:t>
            </a:r>
          </a:p>
          <a:p>
            <a:pPr marL="457200" indent="-457200" eaLnBrk="1" fontAlgn="auto" hangingPunct="1">
              <a:lnSpc>
                <a:spcPct val="80000"/>
              </a:lnSpc>
              <a:spcAft>
                <a:spcPts val="0"/>
              </a:spcAft>
              <a:buFont typeface="Wingdings" pitchFamily="2" charset="2"/>
              <a:buAutoNum type="arabicPeriod"/>
              <a:defRPr/>
            </a:pPr>
            <a:r>
              <a:rPr lang="ar-EG" sz="2400" b="1" dirty="0" smtClean="0">
                <a:cs typeface="+mj-cs"/>
              </a:rPr>
              <a:t>تحديد ووصف المخاطر المحتملة.</a:t>
            </a:r>
          </a:p>
          <a:p>
            <a:pPr marL="457200" indent="-457200" eaLnBrk="1" fontAlgn="auto" hangingPunct="1">
              <a:lnSpc>
                <a:spcPct val="80000"/>
              </a:lnSpc>
              <a:spcAft>
                <a:spcPts val="0"/>
              </a:spcAft>
              <a:buFont typeface="Wingdings" pitchFamily="2" charset="2"/>
              <a:buAutoNum type="arabicPeriod"/>
              <a:defRPr/>
            </a:pPr>
            <a:r>
              <a:rPr lang="ar-EG" sz="2400" b="1" dirty="0" smtClean="0">
                <a:cs typeface="+mj-cs"/>
              </a:rPr>
              <a:t>تحديد الاحتياطات الواجبة للتحكم فى هذه المخاطر.</a:t>
            </a:r>
          </a:p>
          <a:p>
            <a:pPr marL="457200" indent="-457200" eaLnBrk="1" fontAlgn="auto" hangingPunct="1">
              <a:lnSpc>
                <a:spcPct val="80000"/>
              </a:lnSpc>
              <a:spcAft>
                <a:spcPts val="0"/>
              </a:spcAft>
              <a:buFont typeface="Wingdings" pitchFamily="2" charset="2"/>
              <a:buAutoNum type="arabicPeriod"/>
              <a:defRPr/>
            </a:pPr>
            <a:r>
              <a:rPr lang="ar-EG" sz="2400" b="1" dirty="0" smtClean="0">
                <a:cs typeface="+mj-cs"/>
              </a:rPr>
              <a:t>تحديد مهمات الوقاية المطلوبة لتأمين العمل: </a:t>
            </a:r>
            <a:br>
              <a:rPr lang="ar-EG" sz="2400" b="1" dirty="0" smtClean="0">
                <a:cs typeface="+mj-cs"/>
              </a:rPr>
            </a:br>
            <a:r>
              <a:rPr lang="ar-EG" sz="2400" b="1" dirty="0" smtClean="0">
                <a:cs typeface="+mj-cs"/>
              </a:rPr>
              <a:t>(معدات / مهمات وقاية للأفراد </a:t>
            </a:r>
            <a:r>
              <a:rPr lang="en-US" sz="2400" b="1" dirty="0" smtClean="0">
                <a:cs typeface="+mj-cs"/>
              </a:rPr>
              <a:t>PPE</a:t>
            </a:r>
            <a:r>
              <a:rPr lang="ar-EG" sz="2400" b="1" dirty="0" smtClean="0">
                <a:cs typeface="+mj-cs"/>
              </a:rPr>
              <a:t>).</a:t>
            </a:r>
          </a:p>
          <a:p>
            <a:pPr marL="457200" indent="-457200" eaLnBrk="1" fontAlgn="auto" hangingPunct="1">
              <a:lnSpc>
                <a:spcPct val="80000"/>
              </a:lnSpc>
              <a:spcAft>
                <a:spcPts val="0"/>
              </a:spcAft>
              <a:buFont typeface="Wingdings" pitchFamily="2" charset="2"/>
              <a:buAutoNum type="arabicPeriod"/>
              <a:defRPr/>
            </a:pPr>
            <a:r>
              <a:rPr lang="ar-EG" sz="2400" b="1" dirty="0" smtClean="0">
                <a:cs typeface="+mj-cs"/>
              </a:rPr>
              <a:t>الجهات والأفراد الواجب موافقتهم / إخطارهم بالعمل.</a:t>
            </a:r>
          </a:p>
          <a:p>
            <a:pPr marL="457200" indent="-457200" eaLnBrk="1" fontAlgn="auto" hangingPunct="1">
              <a:lnSpc>
                <a:spcPct val="80000"/>
              </a:lnSpc>
              <a:spcAft>
                <a:spcPts val="0"/>
              </a:spcAft>
              <a:buFont typeface="Wingdings" pitchFamily="2" charset="2"/>
              <a:buAutoNum type="arabicPeriod"/>
              <a:defRPr/>
            </a:pPr>
            <a:r>
              <a:rPr lang="ar-EG" sz="2400" b="1" dirty="0" smtClean="0">
                <a:cs typeface="+mj-cs"/>
              </a:rPr>
              <a:t>زمن البدء / مدة العمل / صلاحية التصريح.</a:t>
            </a:r>
          </a:p>
          <a:p>
            <a:pPr marL="457200" indent="-457200" eaLnBrk="1" fontAlgn="auto" hangingPunct="1">
              <a:lnSpc>
                <a:spcPct val="80000"/>
              </a:lnSpc>
              <a:spcAft>
                <a:spcPts val="0"/>
              </a:spcAft>
              <a:buFont typeface="Wingdings" pitchFamily="2" charset="2"/>
              <a:buAutoNum type="arabicPeriod"/>
              <a:defRPr/>
            </a:pPr>
            <a:r>
              <a:rPr lang="ar-EG" sz="2400" b="1" dirty="0" smtClean="0">
                <a:cs typeface="+mj-cs"/>
              </a:rPr>
              <a:t>توقيع كل من: طالب العمل / منفذ العمل / المسئول عن منطقة العمل.</a:t>
            </a:r>
          </a:p>
          <a:p>
            <a:pPr marL="457200" indent="-457200" eaLnBrk="1" fontAlgn="auto" hangingPunct="1">
              <a:lnSpc>
                <a:spcPct val="80000"/>
              </a:lnSpc>
              <a:spcAft>
                <a:spcPts val="0"/>
              </a:spcAft>
              <a:buFont typeface="Wingdings" pitchFamily="2" charset="2"/>
              <a:buAutoNum type="arabicPeriod"/>
              <a:defRPr/>
            </a:pPr>
            <a:r>
              <a:rPr lang="ar-EG" sz="2400" b="1" dirty="0" smtClean="0">
                <a:cs typeface="+mj-cs"/>
              </a:rPr>
              <a:t>توقيع بتفويض المسئوليات عند تغيير وردية العمل.</a:t>
            </a:r>
          </a:p>
          <a:p>
            <a:pPr marL="457200" indent="-457200" eaLnBrk="1" fontAlgn="auto" hangingPunct="1">
              <a:lnSpc>
                <a:spcPct val="80000"/>
              </a:lnSpc>
              <a:spcAft>
                <a:spcPts val="0"/>
              </a:spcAft>
              <a:buFont typeface="Wingdings" pitchFamily="2" charset="2"/>
              <a:buAutoNum type="arabicPeriod"/>
              <a:defRPr/>
            </a:pPr>
            <a:r>
              <a:rPr lang="ar-EG" sz="2400" b="1" dirty="0" smtClean="0">
                <a:cs typeface="+mj-cs"/>
              </a:rPr>
              <a:t>التوقيع بانتهاء العمل وإعادة الوضع الى حالة الامان.</a:t>
            </a:r>
            <a:endParaRPr lang="en-US" sz="2400" b="1" dirty="0" smtClean="0">
              <a:cs typeface="+mj-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ar-SA" b="1" smtClean="0"/>
              <a:t>إجراءات السلامة ووسائل منع الحوادث</a:t>
            </a:r>
            <a:r>
              <a:rPr lang="en-US" b="1" smtClean="0"/>
              <a:t> </a:t>
            </a:r>
          </a:p>
        </p:txBody>
      </p:sp>
      <p:sp>
        <p:nvSpPr>
          <p:cNvPr id="1180675" name="Rectangle 3"/>
          <p:cNvSpPr>
            <a:spLocks noGrp="1" noChangeArrowheads="1"/>
          </p:cNvSpPr>
          <p:nvPr>
            <p:ph idx="1"/>
          </p:nvPr>
        </p:nvSpPr>
        <p:spPr>
          <a:xfrm>
            <a:off x="684213" y="1600200"/>
            <a:ext cx="8002587" cy="4525963"/>
          </a:xfrm>
        </p:spPr>
        <p:txBody>
          <a:bodyPr rtlCol="1">
            <a:normAutofit/>
          </a:bodyPr>
          <a:lstStyle/>
          <a:p>
            <a:pPr marL="533400" indent="-533400" eaLnBrk="1" fontAlgn="auto" hangingPunct="1">
              <a:lnSpc>
                <a:spcPct val="80000"/>
              </a:lnSpc>
              <a:spcAft>
                <a:spcPts val="0"/>
              </a:spcAft>
              <a:buFont typeface="Wingdings" pitchFamily="2" charset="2"/>
              <a:buAutoNum type="arabicPeriod"/>
              <a:defRPr/>
            </a:pPr>
            <a:r>
              <a:rPr lang="ar-EG" sz="2800" b="1" u="sng" dirty="0" smtClean="0">
                <a:cs typeface="+mj-cs"/>
              </a:rPr>
              <a:t>علامات</a:t>
            </a:r>
            <a:r>
              <a:rPr lang="ar-SA" sz="2800" b="1" u="sng" dirty="0" smtClean="0">
                <a:cs typeface="+mj-cs"/>
              </a:rPr>
              <a:t> التحذير </a:t>
            </a:r>
            <a:r>
              <a:rPr lang="en-US" sz="2800" b="1" u="sng" dirty="0" smtClean="0">
                <a:cs typeface="+mj-cs"/>
              </a:rPr>
              <a:t> (Warning Signs</a:t>
            </a:r>
            <a:r>
              <a:rPr lang="en-US" sz="2400" b="1" u="sng" dirty="0" smtClean="0">
                <a:cs typeface="+mj-cs"/>
              </a:rPr>
              <a:t>)</a:t>
            </a:r>
            <a:r>
              <a:rPr lang="ar-SA" sz="2400" b="1" u="sng" dirty="0" smtClean="0">
                <a:cs typeface="+mj-cs"/>
              </a:rPr>
              <a:t>:</a:t>
            </a:r>
            <a:endParaRPr lang="ar-EG" sz="2400" b="1" u="sng" dirty="0" smtClean="0">
              <a:cs typeface="+mj-cs"/>
            </a:endParaRPr>
          </a:p>
          <a:p>
            <a:pPr marL="533400" indent="-533400" eaLnBrk="1" fontAlgn="auto" hangingPunct="1">
              <a:lnSpc>
                <a:spcPct val="80000"/>
              </a:lnSpc>
              <a:spcAft>
                <a:spcPts val="0"/>
              </a:spcAft>
              <a:buFont typeface="Wingdings" pitchFamily="2" charset="2"/>
              <a:buNone/>
              <a:defRPr/>
            </a:pPr>
            <a:endParaRPr lang="en-US" sz="2400" b="1" u="sng" dirty="0" smtClean="0">
              <a:cs typeface="+mj-cs"/>
            </a:endParaRPr>
          </a:p>
          <a:p>
            <a:pPr marL="990600" lvl="1" indent="-533400" eaLnBrk="1" fontAlgn="auto" hangingPunct="1">
              <a:lnSpc>
                <a:spcPct val="120000"/>
              </a:lnSpc>
              <a:spcAft>
                <a:spcPts val="0"/>
              </a:spcAft>
              <a:buFont typeface="Wingdings" pitchFamily="2" charset="2"/>
              <a:buChar char="ü"/>
              <a:defRPr/>
            </a:pPr>
            <a:r>
              <a:rPr lang="ar-EG" sz="2400" b="1" u="sng" dirty="0" smtClean="0">
                <a:effectLst>
                  <a:outerShdw blurRad="38100" dist="38100" dir="2700000" algn="tl">
                    <a:srgbClr val="69676D"/>
                  </a:outerShdw>
                </a:effectLst>
                <a:cs typeface="+mj-cs"/>
              </a:rPr>
              <a:t>تو</a:t>
            </a:r>
            <a:r>
              <a:rPr lang="ar-SA" sz="2400" b="1" u="sng" dirty="0" smtClean="0">
                <a:effectLst>
                  <a:outerShdw blurRad="38100" dist="38100" dir="2700000" algn="tl">
                    <a:srgbClr val="69676D"/>
                  </a:outerShdw>
                </a:effectLst>
                <a:cs typeface="+mj-cs"/>
              </a:rPr>
              <a:t>ضع علـى المعدات المعطلـة</a:t>
            </a:r>
            <a:r>
              <a:rPr lang="ar-SA" sz="2400" b="1" u="sng" dirty="0" smtClean="0">
                <a:cs typeface="+mj-cs"/>
              </a:rPr>
              <a:t> </a:t>
            </a:r>
            <a:r>
              <a:rPr lang="ar-SA" sz="2400" b="1" dirty="0" smtClean="0">
                <a:cs typeface="+mj-cs"/>
              </a:rPr>
              <a:t>والتي يتـم إيقافـها لحين إصلاحـها    </a:t>
            </a:r>
            <a:r>
              <a:rPr lang="en-US" sz="2400" b="1" dirty="0" smtClean="0">
                <a:cs typeface="+mj-cs"/>
              </a:rPr>
              <a:t> (Defective Equipment</a:t>
            </a:r>
            <a:r>
              <a:rPr lang="en-US" sz="2000" b="1" dirty="0" smtClean="0">
                <a:cs typeface="+mj-cs"/>
              </a:rPr>
              <a:t>)</a:t>
            </a:r>
            <a:r>
              <a:rPr lang="ar-SA" sz="2000" b="1" dirty="0" smtClean="0">
                <a:cs typeface="+mj-cs"/>
              </a:rPr>
              <a:t> </a:t>
            </a:r>
            <a:endParaRPr lang="ar-EG" sz="2000" b="1" dirty="0" smtClean="0">
              <a:cs typeface="+mj-cs"/>
            </a:endParaRPr>
          </a:p>
          <a:p>
            <a:pPr marL="990600" lvl="1" indent="-533400" eaLnBrk="1" fontAlgn="auto" hangingPunct="1">
              <a:lnSpc>
                <a:spcPct val="120000"/>
              </a:lnSpc>
              <a:spcAft>
                <a:spcPts val="0"/>
              </a:spcAft>
              <a:buFont typeface="Wingdings" pitchFamily="2" charset="2"/>
              <a:buNone/>
              <a:defRPr/>
            </a:pPr>
            <a:r>
              <a:rPr lang="ar-EG" sz="2000" b="1" dirty="0" smtClean="0">
                <a:cs typeface="+mj-cs"/>
              </a:rPr>
              <a:t>       </a:t>
            </a:r>
            <a:r>
              <a:rPr lang="ar-SA" sz="2400" b="1" dirty="0" smtClean="0">
                <a:cs typeface="+mj-cs"/>
              </a:rPr>
              <a:t>أو علـى المعدات التي تجرى عليها عمليــة الإصلاح أو الصيانـة </a:t>
            </a:r>
            <a:r>
              <a:rPr lang="en-US" sz="2400" b="1" dirty="0" smtClean="0">
                <a:cs typeface="+mj-cs"/>
              </a:rPr>
              <a:t> </a:t>
            </a:r>
          </a:p>
          <a:p>
            <a:pPr marL="990600" lvl="1" indent="-533400" eaLnBrk="1" fontAlgn="auto" hangingPunct="1">
              <a:lnSpc>
                <a:spcPct val="120000"/>
              </a:lnSpc>
              <a:spcAft>
                <a:spcPts val="0"/>
              </a:spcAft>
              <a:buFont typeface="Wingdings" pitchFamily="2" charset="2"/>
              <a:buChar char="ü"/>
              <a:defRPr/>
            </a:pPr>
            <a:r>
              <a:rPr lang="ar-SA" sz="2400" b="1" u="sng" dirty="0" smtClean="0">
                <a:cs typeface="+mj-cs"/>
              </a:rPr>
              <a:t>توضع بصفة مؤقتة</a:t>
            </a:r>
            <a:r>
              <a:rPr lang="ar-SA" sz="2400" b="1" dirty="0" smtClean="0">
                <a:cs typeface="+mj-cs"/>
              </a:rPr>
              <a:t> لتحذير أي فرد وتنبيهه </a:t>
            </a:r>
            <a:endParaRPr lang="en-US" sz="2400" b="1" dirty="0" smtClean="0">
              <a:cs typeface="+mj-cs"/>
            </a:endParaRPr>
          </a:p>
        </p:txBody>
      </p:sp>
      <p:sp>
        <p:nvSpPr>
          <p:cNvPr id="198658" name="Date Placeholder 3"/>
          <p:cNvSpPr>
            <a:spLocks noGrp="1"/>
          </p:cNvSpPr>
          <p:nvPr>
            <p:ph type="dt" sz="quarter" idx="10"/>
          </p:nvPr>
        </p:nvSpPr>
        <p:spPr/>
        <p:txBody>
          <a:bodyPr/>
          <a:lstStyle/>
          <a:p>
            <a:pPr>
              <a:defRPr/>
            </a:pPr>
            <a:endParaRPr lang="en-US"/>
          </a:p>
        </p:txBody>
      </p:sp>
      <p:grpSp>
        <p:nvGrpSpPr>
          <p:cNvPr id="2" name="Group 4"/>
          <p:cNvGrpSpPr>
            <a:grpSpLocks/>
          </p:cNvGrpSpPr>
          <p:nvPr/>
        </p:nvGrpSpPr>
        <p:grpSpPr bwMode="auto">
          <a:xfrm>
            <a:off x="1763713" y="4508500"/>
            <a:ext cx="5364162" cy="2019300"/>
            <a:chOff x="96" y="96"/>
            <a:chExt cx="5424" cy="3858"/>
          </a:xfrm>
        </p:grpSpPr>
        <p:pic>
          <p:nvPicPr>
            <p:cNvPr id="67590" name="Picture 5" descr="hw24en07_06_0001"/>
            <p:cNvPicPr>
              <a:picLocks noChangeAspect="1" noChangeArrowheads="1"/>
            </p:cNvPicPr>
            <p:nvPr/>
          </p:nvPicPr>
          <p:blipFill>
            <a:blip r:embed="rId2"/>
            <a:srcRect/>
            <a:stretch>
              <a:fillRect/>
            </a:stretch>
          </p:blipFill>
          <p:spPr bwMode="auto">
            <a:xfrm>
              <a:off x="96" y="144"/>
              <a:ext cx="1920" cy="1323"/>
            </a:xfrm>
            <a:prstGeom prst="rect">
              <a:avLst/>
            </a:prstGeom>
            <a:noFill/>
            <a:ln w="9525">
              <a:noFill/>
              <a:miter lim="800000"/>
              <a:headEnd/>
              <a:tailEnd/>
            </a:ln>
          </p:spPr>
        </p:pic>
        <p:pic>
          <p:nvPicPr>
            <p:cNvPr id="67591" name="Picture 6" descr="hw24en07_06_0002"/>
            <p:cNvPicPr>
              <a:picLocks noChangeAspect="1" noChangeArrowheads="1"/>
            </p:cNvPicPr>
            <p:nvPr/>
          </p:nvPicPr>
          <p:blipFill>
            <a:blip r:embed="rId3"/>
            <a:srcRect/>
            <a:stretch>
              <a:fillRect/>
            </a:stretch>
          </p:blipFill>
          <p:spPr bwMode="auto">
            <a:xfrm>
              <a:off x="2208" y="96"/>
              <a:ext cx="1240" cy="1548"/>
            </a:xfrm>
            <a:prstGeom prst="rect">
              <a:avLst/>
            </a:prstGeom>
            <a:noFill/>
            <a:ln w="9525">
              <a:noFill/>
              <a:miter lim="800000"/>
              <a:headEnd/>
              <a:tailEnd/>
            </a:ln>
          </p:spPr>
        </p:pic>
        <p:pic>
          <p:nvPicPr>
            <p:cNvPr id="67592" name="Picture 7" descr="hw24en07_07_0001"/>
            <p:cNvPicPr>
              <a:picLocks noChangeAspect="1" noChangeArrowheads="1"/>
            </p:cNvPicPr>
            <p:nvPr/>
          </p:nvPicPr>
          <p:blipFill>
            <a:blip r:embed="rId4"/>
            <a:srcRect/>
            <a:stretch>
              <a:fillRect/>
            </a:stretch>
          </p:blipFill>
          <p:spPr bwMode="auto">
            <a:xfrm>
              <a:off x="1968" y="1776"/>
              <a:ext cx="1747" cy="2178"/>
            </a:xfrm>
            <a:prstGeom prst="rect">
              <a:avLst/>
            </a:prstGeom>
            <a:noFill/>
            <a:ln w="9525">
              <a:noFill/>
              <a:miter lim="800000"/>
              <a:headEnd/>
              <a:tailEnd/>
            </a:ln>
          </p:spPr>
        </p:pic>
        <p:pic>
          <p:nvPicPr>
            <p:cNvPr id="67593" name="Picture 8" descr="hw24en07_18_0001"/>
            <p:cNvPicPr>
              <a:picLocks noChangeAspect="1" noChangeArrowheads="1"/>
            </p:cNvPicPr>
            <p:nvPr/>
          </p:nvPicPr>
          <p:blipFill>
            <a:blip r:embed="rId5"/>
            <a:srcRect/>
            <a:stretch>
              <a:fillRect/>
            </a:stretch>
          </p:blipFill>
          <p:spPr bwMode="auto">
            <a:xfrm>
              <a:off x="4080" y="1680"/>
              <a:ext cx="1278" cy="2202"/>
            </a:xfrm>
            <a:prstGeom prst="rect">
              <a:avLst/>
            </a:prstGeom>
            <a:noFill/>
            <a:ln w="9525">
              <a:noFill/>
              <a:miter lim="800000"/>
              <a:headEnd/>
              <a:tailEnd/>
            </a:ln>
          </p:spPr>
        </p:pic>
        <p:pic>
          <p:nvPicPr>
            <p:cNvPr id="67594" name="Picture 9" descr="hw24en07_18_0002"/>
            <p:cNvPicPr>
              <a:picLocks noChangeAspect="1" noChangeArrowheads="1"/>
            </p:cNvPicPr>
            <p:nvPr/>
          </p:nvPicPr>
          <p:blipFill>
            <a:blip r:embed="rId6"/>
            <a:srcRect/>
            <a:stretch>
              <a:fillRect/>
            </a:stretch>
          </p:blipFill>
          <p:spPr bwMode="auto">
            <a:xfrm>
              <a:off x="240" y="1728"/>
              <a:ext cx="1255" cy="2160"/>
            </a:xfrm>
            <a:prstGeom prst="rect">
              <a:avLst/>
            </a:prstGeom>
            <a:noFill/>
            <a:ln w="9525">
              <a:noFill/>
              <a:miter lim="800000"/>
              <a:headEnd/>
              <a:tailEnd/>
            </a:ln>
          </p:spPr>
        </p:pic>
        <p:pic>
          <p:nvPicPr>
            <p:cNvPr id="67595" name="Picture 10" descr="hw24en07_18_0003"/>
            <p:cNvPicPr>
              <a:picLocks noChangeAspect="1" noChangeArrowheads="1"/>
            </p:cNvPicPr>
            <p:nvPr/>
          </p:nvPicPr>
          <p:blipFill>
            <a:blip r:embed="rId7"/>
            <a:srcRect/>
            <a:stretch>
              <a:fillRect/>
            </a:stretch>
          </p:blipFill>
          <p:spPr bwMode="auto">
            <a:xfrm>
              <a:off x="3600" y="144"/>
              <a:ext cx="1920" cy="118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124075" y="1484313"/>
            <a:ext cx="6408738" cy="638175"/>
          </a:xfrm>
        </p:spPr>
        <p:txBody>
          <a:bodyPr/>
          <a:lstStyle/>
          <a:p>
            <a:pPr algn="r" eaLnBrk="1" hangingPunct="1"/>
            <a:r>
              <a:rPr lang="ar-SA" sz="2800" b="1" smtClean="0"/>
              <a:t>علامات التحذير والتنبيه على مفاتيح التشغيل المحلية</a:t>
            </a:r>
            <a:endParaRPr lang="en-US" sz="2800" b="1" smtClean="0"/>
          </a:p>
        </p:txBody>
      </p:sp>
      <p:sp>
        <p:nvSpPr>
          <p:cNvPr id="72708" name="Rectangle 3"/>
          <p:cNvSpPr>
            <a:spLocks noGrp="1" noChangeArrowheads="1"/>
          </p:cNvSpPr>
          <p:nvPr>
            <p:ph idx="1"/>
          </p:nvPr>
        </p:nvSpPr>
        <p:spPr>
          <a:xfrm>
            <a:off x="539750" y="2332038"/>
            <a:ext cx="8229600" cy="4525962"/>
          </a:xfrm>
        </p:spPr>
        <p:txBody>
          <a:bodyPr rtlCol="1">
            <a:normAutofit fontScale="92500" lnSpcReduction="10000"/>
          </a:bodyPr>
          <a:lstStyle/>
          <a:p>
            <a:pPr marL="533400" indent="41275" eaLnBrk="1" fontAlgn="auto" hangingPunct="1">
              <a:spcAft>
                <a:spcPts val="0"/>
              </a:spcAft>
              <a:buFont typeface="Wingdings" pitchFamily="2" charset="2"/>
              <a:buNone/>
              <a:defRPr/>
            </a:pPr>
            <a:r>
              <a:rPr lang="ar-SA" b="1" u="sng" dirty="0" smtClean="0">
                <a:cs typeface="+mj-cs"/>
              </a:rPr>
              <a:t>هــى عبارة عن قطعة من الورق المقوي أو أي مادة أخرى</a:t>
            </a:r>
            <a:r>
              <a:rPr lang="ar-SA" b="1" dirty="0" smtClean="0">
                <a:cs typeface="+mj-cs"/>
              </a:rPr>
              <a:t> بها فتحة مربوط بها خيط متين مكتوب عليها باللغة العربية الواضحة عبارة "تحذير" أو "تنبيه" ثم يليها تحتها "ممنوع التشغيل" </a:t>
            </a:r>
            <a:endParaRPr lang="ar-EG" b="1" dirty="0" smtClean="0">
              <a:cs typeface="+mj-cs"/>
            </a:endParaRPr>
          </a:p>
          <a:p>
            <a:pPr marL="533400" indent="41275" eaLnBrk="1" fontAlgn="auto" hangingPunct="1">
              <a:spcAft>
                <a:spcPts val="0"/>
              </a:spcAft>
              <a:buFont typeface="Wingdings" pitchFamily="2" charset="2"/>
              <a:buNone/>
              <a:defRPr/>
            </a:pPr>
            <a:r>
              <a:rPr lang="ar-EG" b="1" dirty="0" smtClean="0">
                <a:cs typeface="+mj-cs"/>
              </a:rPr>
              <a:t>أو </a:t>
            </a:r>
            <a:r>
              <a:rPr lang="ar-SA" b="1" dirty="0" smtClean="0">
                <a:cs typeface="+mj-cs"/>
              </a:rPr>
              <a:t> "خطر ممنوع التشغيل" </a:t>
            </a:r>
            <a:r>
              <a:rPr lang="ar-EG" b="1" dirty="0" smtClean="0">
                <a:cs typeface="+mj-cs"/>
              </a:rPr>
              <a:t>أو </a:t>
            </a:r>
            <a:r>
              <a:rPr lang="ar-SA" b="1" dirty="0" smtClean="0">
                <a:cs typeface="+mj-cs"/>
              </a:rPr>
              <a:t> "جارى عمليات صيانة ممنوع الفتح أو الغلق". </a:t>
            </a:r>
            <a:endParaRPr lang="ar-EG" b="1" dirty="0" smtClean="0">
              <a:cs typeface="+mj-cs"/>
            </a:endParaRPr>
          </a:p>
          <a:p>
            <a:pPr marL="533400" indent="41275" eaLnBrk="1" fontAlgn="auto" hangingPunct="1">
              <a:spcAft>
                <a:spcPts val="0"/>
              </a:spcAft>
              <a:buFont typeface="Wingdings" pitchFamily="2" charset="2"/>
              <a:buNone/>
              <a:defRPr/>
            </a:pPr>
            <a:endParaRPr lang="ar-EG" b="1" dirty="0" smtClean="0">
              <a:cs typeface="+mj-cs"/>
            </a:endParaRPr>
          </a:p>
          <a:p>
            <a:pPr marL="533400" indent="41275" eaLnBrk="1" fontAlgn="auto" hangingPunct="1">
              <a:spcAft>
                <a:spcPts val="0"/>
              </a:spcAft>
              <a:buFont typeface="Wingdings" pitchFamily="2" charset="2"/>
              <a:buNone/>
              <a:defRPr/>
            </a:pPr>
            <a:r>
              <a:rPr lang="ar-SA" b="1" dirty="0" smtClean="0">
                <a:cs typeface="+mj-cs"/>
              </a:rPr>
              <a:t> </a:t>
            </a:r>
            <a:r>
              <a:rPr lang="ar-SA" b="1" u="sng" dirty="0" smtClean="0">
                <a:cs typeface="+mj-cs"/>
              </a:rPr>
              <a:t>تعلق هذه العلامة على مفتاح التشغيل نفسه </a:t>
            </a:r>
            <a:r>
              <a:rPr lang="en-US" b="1" u="sng" dirty="0" smtClean="0">
                <a:cs typeface="+mj-cs"/>
              </a:rPr>
              <a:t>(Push Bottom</a:t>
            </a:r>
            <a:r>
              <a:rPr lang="en-US" b="1" dirty="0" smtClean="0">
                <a:cs typeface="+mj-cs"/>
              </a:rPr>
              <a:t>)</a:t>
            </a:r>
            <a:r>
              <a:rPr lang="ar-SA" b="1" dirty="0" smtClean="0">
                <a:cs typeface="+mj-cs"/>
              </a:rPr>
              <a:t> على المضخة </a:t>
            </a:r>
            <a:r>
              <a:rPr lang="en-US" b="1" dirty="0" smtClean="0">
                <a:cs typeface="+mj-cs"/>
              </a:rPr>
              <a:t> </a:t>
            </a:r>
            <a:r>
              <a:rPr lang="ar-SA" b="1" dirty="0" smtClean="0">
                <a:cs typeface="+mj-cs"/>
              </a:rPr>
              <a:t>أو على مارش تشغيل المحرك </a:t>
            </a:r>
            <a:r>
              <a:rPr lang="en-US" b="1" dirty="0" smtClean="0">
                <a:cs typeface="+mj-cs"/>
              </a:rPr>
              <a:t>(Starter)</a:t>
            </a:r>
            <a:r>
              <a:rPr lang="ar-SA" b="1" dirty="0" smtClean="0">
                <a:cs typeface="+mj-cs"/>
              </a:rPr>
              <a:t> أو على اقرب مكان يمكن تعليق هذه العلامة عليه</a:t>
            </a:r>
            <a:r>
              <a:rPr lang="ar-SA" dirty="0" smtClean="0"/>
              <a:t>.</a:t>
            </a:r>
            <a:r>
              <a:rPr lang="en-US" dirty="0" smtClean="0"/>
              <a:t> </a:t>
            </a:r>
          </a:p>
        </p:txBody>
      </p:sp>
      <p:sp>
        <p:nvSpPr>
          <p:cNvPr id="199682" name="Date Placeholder 3"/>
          <p:cNvSpPr>
            <a:spLocks noGrp="1"/>
          </p:cNvSpPr>
          <p:nvPr>
            <p:ph type="dt" sz="quarter" idx="10"/>
          </p:nvPr>
        </p:nvSpPr>
        <p:spPr/>
        <p:txBody>
          <a:bodyPr/>
          <a:lstStyle/>
          <a:p>
            <a:pPr>
              <a:defRPr/>
            </a:pPr>
            <a:endParaRPr lang="en-US"/>
          </a:p>
        </p:txBody>
      </p:sp>
      <p:sp>
        <p:nvSpPr>
          <p:cNvPr id="1181700" name="Rectangle 4"/>
          <p:cNvSpPr>
            <a:spLocks noChangeArrowheads="1"/>
          </p:cNvSpPr>
          <p:nvPr/>
        </p:nvSpPr>
        <p:spPr bwMode="auto">
          <a:xfrm>
            <a:off x="0" y="476250"/>
            <a:ext cx="8229600" cy="1143000"/>
          </a:xfrm>
          <a:prstGeom prst="rect">
            <a:avLst/>
          </a:prstGeom>
          <a:noFill/>
          <a:ln w="9525">
            <a:noFill/>
            <a:miter lim="800000"/>
            <a:headEnd/>
            <a:tailEnd/>
          </a:ln>
          <a:effectLst/>
        </p:spPr>
        <p:txBody>
          <a:bodyPr anchor="ctr"/>
          <a:lstStyle/>
          <a:p>
            <a:pPr algn="r" rtl="1">
              <a:defRPr/>
            </a:pPr>
            <a:r>
              <a:rPr lang="ar-EG" sz="3600" b="1" dirty="0">
                <a:effectLst>
                  <a:outerShdw blurRad="38100" dist="38100" dir="2700000" algn="tl">
                    <a:srgbClr val="FFFFFF"/>
                  </a:outerShdw>
                </a:effectLst>
                <a:cs typeface="+mj-cs"/>
              </a:rPr>
              <a:t>تابع</a:t>
            </a:r>
            <a:r>
              <a:rPr lang="ar-SA" sz="3600" b="1" dirty="0">
                <a:effectLst>
                  <a:outerShdw blurRad="38100" dist="38100" dir="2700000" algn="tl">
                    <a:srgbClr val="FFFFFF"/>
                  </a:outerShdw>
                </a:effectLst>
                <a:cs typeface="+mj-cs"/>
              </a:rPr>
              <a:t> </a:t>
            </a:r>
            <a:r>
              <a:rPr lang="ar-EG" sz="3600" b="1" dirty="0">
                <a:effectLst>
                  <a:outerShdw blurRad="38100" dist="38100" dir="2700000" algn="tl">
                    <a:srgbClr val="FFFFFF"/>
                  </a:outerShdw>
                </a:effectLst>
                <a:cs typeface="+mj-cs"/>
              </a:rPr>
              <a:t>:</a:t>
            </a:r>
            <a:r>
              <a:rPr lang="ar-SA" sz="3600" b="1" dirty="0">
                <a:effectLst>
                  <a:outerShdw blurRad="38100" dist="38100" dir="2700000" algn="tl">
                    <a:srgbClr val="FFFFFF"/>
                  </a:outerShdw>
                </a:effectLst>
                <a:cs typeface="+mj-cs"/>
              </a:rPr>
              <a:t>إجراءات السلامة ووسائل منع الحوادث</a:t>
            </a:r>
            <a:endParaRPr lang="en-US" sz="3600" b="1" dirty="0">
              <a:effectLst>
                <a:outerShdw blurRad="38100" dist="38100" dir="2700000" algn="tl">
                  <a:srgbClr val="FFFFFF"/>
                </a:outerShdw>
              </a:effectLst>
              <a:cs typeface="+mj-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476250"/>
            <a:ext cx="8229600" cy="1143000"/>
          </a:xfrm>
        </p:spPr>
        <p:txBody>
          <a:bodyPr/>
          <a:lstStyle/>
          <a:p>
            <a:pPr algn="r" eaLnBrk="1" hangingPunct="1"/>
            <a:r>
              <a:rPr lang="ar-EG" b="1" smtClean="0"/>
              <a:t>تابع</a:t>
            </a:r>
            <a:r>
              <a:rPr lang="ar-SA" b="1" smtClean="0"/>
              <a:t> </a:t>
            </a:r>
            <a:r>
              <a:rPr lang="ar-EG" b="1" smtClean="0"/>
              <a:t>:</a:t>
            </a:r>
            <a:r>
              <a:rPr lang="ar-SA" b="1" smtClean="0"/>
              <a:t>إجراءات السلامة ووسائل منع الحوادث</a:t>
            </a:r>
            <a:endParaRPr lang="en-US" b="1" smtClean="0"/>
          </a:p>
        </p:txBody>
      </p:sp>
      <p:sp>
        <p:nvSpPr>
          <p:cNvPr id="72707" name="Rectangle 3"/>
          <p:cNvSpPr>
            <a:spLocks noGrp="1" noChangeArrowheads="1"/>
          </p:cNvSpPr>
          <p:nvPr>
            <p:ph idx="1"/>
          </p:nvPr>
        </p:nvSpPr>
        <p:spPr/>
        <p:txBody>
          <a:bodyPr/>
          <a:lstStyle/>
          <a:p>
            <a:pPr marL="973138" indent="-457200" eaLnBrk="1" hangingPunct="1">
              <a:buFont typeface="Wingdings" pitchFamily="2" charset="2"/>
              <a:buAutoNum type="arabicPeriod" startAt="2"/>
              <a:defRPr/>
            </a:pPr>
            <a:r>
              <a:rPr lang="ar-SA" sz="2600" b="1" u="sng" dirty="0" smtClean="0">
                <a:cs typeface="+mj-cs"/>
              </a:rPr>
              <a:t>علامات التحذير والتنبيه على معدات ومفاتيح التشغيل عند المصدر:</a:t>
            </a:r>
            <a:endParaRPr lang="ar-EG" sz="2600" b="1" u="sng" dirty="0" smtClean="0">
              <a:cs typeface="+mj-cs"/>
            </a:endParaRPr>
          </a:p>
          <a:p>
            <a:pPr marL="973138" indent="-457200" eaLnBrk="1" hangingPunct="1">
              <a:buFont typeface="Wingdings" pitchFamily="2" charset="2"/>
              <a:buNone/>
              <a:defRPr/>
            </a:pPr>
            <a:r>
              <a:rPr lang="en-US" b="1" u="sng" dirty="0" smtClean="0">
                <a:cs typeface="+mj-cs"/>
              </a:rPr>
              <a:t>Main source (switch</a:t>
            </a:r>
            <a:r>
              <a:rPr lang="en-US" b="1" u="sng" dirty="0" smtClean="0"/>
              <a:t>)</a:t>
            </a:r>
          </a:p>
          <a:p>
            <a:pPr marL="973138" indent="-457200" eaLnBrk="1" hangingPunct="1">
              <a:buFontTx/>
              <a:buChar char="•"/>
              <a:defRPr/>
            </a:pPr>
            <a:r>
              <a:rPr lang="ar-EG" sz="2600" b="1" dirty="0" smtClean="0"/>
              <a:t>ت</a:t>
            </a:r>
            <a:r>
              <a:rPr lang="ar-SA" sz="2600" b="1" dirty="0" smtClean="0"/>
              <a:t>وضع علامات التحذير والتنبيه عل مفاتيح </a:t>
            </a:r>
            <a:r>
              <a:rPr lang="ar-SA" sz="2600" b="1" u="sng" dirty="0" smtClean="0"/>
              <a:t>ومعدات التشغيل البعيدة</a:t>
            </a:r>
            <a:r>
              <a:rPr lang="ar-SA" sz="2600" b="1" dirty="0" smtClean="0"/>
              <a:t> عن المصدر المغذى بالطاقة للتشغيل مثل التيار الكهربائي من محطة المحولات </a:t>
            </a:r>
            <a:endParaRPr lang="ar-EG" sz="2600" b="1" dirty="0" smtClean="0"/>
          </a:p>
          <a:p>
            <a:pPr marL="973138" indent="-457200" eaLnBrk="1" hangingPunct="1">
              <a:buFontTx/>
              <a:buChar char="•"/>
              <a:defRPr/>
            </a:pPr>
            <a:r>
              <a:rPr lang="ar-SA" sz="2600" b="1" dirty="0" smtClean="0"/>
              <a:t>يجب وضع علامات التحذير والتنبيه على </a:t>
            </a:r>
            <a:r>
              <a:rPr lang="ar-SA" sz="2600" b="1" u="sng" dirty="0" smtClean="0"/>
              <a:t>طارة محبس الغلق</a:t>
            </a:r>
            <a:r>
              <a:rPr lang="ar-SA" sz="2600" b="1" dirty="0" smtClean="0"/>
              <a:t> </a:t>
            </a:r>
            <a:r>
              <a:rPr lang="en-US" sz="2600" b="1" dirty="0" smtClean="0"/>
              <a:t> (Isolation Valve)</a:t>
            </a:r>
            <a:r>
              <a:rPr lang="ar-SA" sz="2600" b="1" dirty="0" smtClean="0"/>
              <a:t> والـذي قد يبعد عن مكان عزل المضخة أو الوعاء،</a:t>
            </a:r>
            <a:endParaRPr lang="ar-EG" sz="2600" b="1" dirty="0" smtClean="0"/>
          </a:p>
          <a:p>
            <a:pPr marL="973138" indent="-457200" eaLnBrk="1" hangingPunct="1">
              <a:buFontTx/>
              <a:buNone/>
              <a:defRPr/>
            </a:pPr>
            <a:r>
              <a:rPr lang="ar-SA" sz="2600" b="1" dirty="0" smtClean="0"/>
              <a:t>  </a:t>
            </a:r>
            <a:r>
              <a:rPr lang="ar-EG" sz="2600" b="1" dirty="0" smtClean="0"/>
              <a:t>    ( </a:t>
            </a:r>
            <a:r>
              <a:rPr lang="ar-SA" sz="2600" b="1" dirty="0" smtClean="0"/>
              <a:t>خاصة المحابس التي  يوضح عامودها</a:t>
            </a:r>
            <a:r>
              <a:rPr lang="en-US" sz="2600" b="1" dirty="0" smtClean="0"/>
              <a:t> (Stem) </a:t>
            </a:r>
            <a:r>
              <a:rPr lang="ar-SA" sz="2600" b="1" dirty="0" smtClean="0"/>
              <a:t>انه مغلقة حتى لا يحاول أي فرد إعادتها إلى وضع التشغيل  وهو لا يدرى</a:t>
            </a:r>
            <a:r>
              <a:rPr lang="ar-EG" sz="2600" b="1" dirty="0" smtClean="0"/>
              <a:t>)</a:t>
            </a:r>
            <a:endParaRPr lang="en-US" sz="2600" b="1" dirty="0" smtClean="0"/>
          </a:p>
        </p:txBody>
      </p:sp>
      <p:sp>
        <p:nvSpPr>
          <p:cNvPr id="200706"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idx="1"/>
          </p:nvPr>
        </p:nvSpPr>
        <p:spPr/>
        <p:txBody>
          <a:bodyPr rtlCol="1">
            <a:normAutofit fontScale="92500" lnSpcReduction="10000"/>
          </a:bodyPr>
          <a:lstStyle/>
          <a:p>
            <a:pPr marL="533400" indent="-533400" eaLnBrk="1" fontAlgn="auto" hangingPunct="1">
              <a:spcAft>
                <a:spcPts val="0"/>
              </a:spcAft>
              <a:buFont typeface="Wingdings" pitchFamily="2" charset="2"/>
              <a:buAutoNum type="arabicPeriod" startAt="3"/>
              <a:defRPr/>
            </a:pPr>
            <a:r>
              <a:rPr lang="ar-SA" b="1" dirty="0" smtClean="0">
                <a:cs typeface="+mj-cs"/>
              </a:rPr>
              <a:t>قطع التيار </a:t>
            </a:r>
            <a:r>
              <a:rPr lang="ar-EG" b="1" dirty="0" smtClean="0">
                <a:cs typeface="+mj-cs"/>
              </a:rPr>
              <a:t>فى حالة وجود مصدر بديل للتيار الكهربائى </a:t>
            </a:r>
            <a:r>
              <a:rPr lang="en-US" b="1" dirty="0" smtClean="0">
                <a:cs typeface="+mj-cs"/>
              </a:rPr>
              <a:t>(Alternative Sources)</a:t>
            </a:r>
            <a:r>
              <a:rPr lang="ar-SA" b="1" dirty="0" smtClean="0">
                <a:cs typeface="+mj-cs"/>
              </a:rPr>
              <a:t> </a:t>
            </a:r>
            <a:endParaRPr lang="ar-EG" b="1" dirty="0" smtClean="0">
              <a:cs typeface="+mj-cs"/>
            </a:endParaRPr>
          </a:p>
          <a:p>
            <a:pPr marL="533400" indent="-533400" eaLnBrk="1" fontAlgn="auto" hangingPunct="1">
              <a:spcAft>
                <a:spcPts val="0"/>
              </a:spcAft>
              <a:buFont typeface="Wingdings" pitchFamily="2" charset="2"/>
              <a:buNone/>
              <a:defRPr/>
            </a:pPr>
            <a:endParaRPr lang="ar-EG" b="1" dirty="0" smtClean="0">
              <a:cs typeface="+mj-cs"/>
            </a:endParaRPr>
          </a:p>
          <a:p>
            <a:pPr marL="533400" indent="-533400" eaLnBrk="1" fontAlgn="auto" hangingPunct="1">
              <a:spcAft>
                <a:spcPts val="0"/>
              </a:spcAft>
              <a:buFont typeface="Wingdings" pitchFamily="2" charset="2"/>
              <a:buNone/>
              <a:defRPr/>
            </a:pPr>
            <a:r>
              <a:rPr lang="ar-EG" b="1" dirty="0" smtClean="0">
                <a:cs typeface="+mj-cs"/>
              </a:rPr>
              <a:t>    </a:t>
            </a:r>
            <a:r>
              <a:rPr lang="ar-SA" b="1" dirty="0" smtClean="0">
                <a:cs typeface="+mj-cs"/>
              </a:rPr>
              <a:t>يجب وضع علامات التحذير والتنبيه على المصدر الرئيسي </a:t>
            </a:r>
            <a:r>
              <a:rPr lang="ar-EG" b="1" dirty="0" smtClean="0">
                <a:cs typeface="+mj-cs"/>
              </a:rPr>
              <a:t>مما يؤمن </a:t>
            </a:r>
            <a:r>
              <a:rPr lang="ar-SA" b="1" dirty="0" smtClean="0">
                <a:cs typeface="+mj-cs"/>
              </a:rPr>
              <a:t> </a:t>
            </a:r>
            <a:r>
              <a:rPr lang="ar-EG" b="1" dirty="0" smtClean="0">
                <a:cs typeface="+mj-cs"/>
              </a:rPr>
              <a:t>وي</a:t>
            </a:r>
            <a:r>
              <a:rPr lang="ar-SA" b="1" dirty="0" smtClean="0">
                <a:cs typeface="+mj-cs"/>
              </a:rPr>
              <a:t>منع أي خطر من التغذية من المصادر الفرعية </a:t>
            </a:r>
            <a:endParaRPr lang="ar-EG" b="1" dirty="0" smtClean="0">
              <a:cs typeface="+mj-cs"/>
            </a:endParaRPr>
          </a:p>
          <a:p>
            <a:pPr marL="533400" indent="-533400" eaLnBrk="1" fontAlgn="auto" hangingPunct="1">
              <a:spcAft>
                <a:spcPts val="0"/>
              </a:spcAft>
              <a:buFont typeface="Wingdings" pitchFamily="2" charset="2"/>
              <a:buNone/>
              <a:defRPr/>
            </a:pPr>
            <a:endParaRPr lang="ar-EG" b="1" dirty="0" smtClean="0">
              <a:cs typeface="+mj-cs"/>
            </a:endParaRPr>
          </a:p>
          <a:p>
            <a:pPr marL="533400" indent="-533400" eaLnBrk="1" fontAlgn="auto" hangingPunct="1">
              <a:spcAft>
                <a:spcPts val="0"/>
              </a:spcAft>
              <a:buFont typeface="Wingdings" pitchFamily="2" charset="2"/>
              <a:buNone/>
              <a:defRPr/>
            </a:pPr>
            <a:r>
              <a:rPr lang="ar-EG" b="1" dirty="0" smtClean="0">
                <a:cs typeface="+mj-cs"/>
              </a:rPr>
              <a:t>     </a:t>
            </a:r>
            <a:r>
              <a:rPr lang="ar-SA" b="1" u="sng" dirty="0" smtClean="0">
                <a:cs typeface="+mj-cs"/>
              </a:rPr>
              <a:t>ويمكن الرجوع إلى تصريح عزل الكهرباء في ذلك</a:t>
            </a:r>
            <a:endParaRPr lang="en-US" b="1" u="sng" dirty="0" smtClean="0">
              <a:cs typeface="+mj-cs"/>
            </a:endParaRPr>
          </a:p>
          <a:p>
            <a:pPr marL="533400" indent="-533400" eaLnBrk="1" fontAlgn="auto" hangingPunct="1">
              <a:spcAft>
                <a:spcPts val="0"/>
              </a:spcAft>
              <a:buFont typeface="Wingdings" pitchFamily="2" charset="2"/>
              <a:buNone/>
              <a:defRPr/>
            </a:pPr>
            <a:r>
              <a:rPr lang="en-US" b="1" u="sng" dirty="0" smtClean="0">
                <a:cs typeface="+mj-cs"/>
              </a:rPr>
              <a:t>(Electric Isolation Work Permit)    </a:t>
            </a:r>
            <a:r>
              <a:rPr lang="ar-SA" b="1" u="sng" dirty="0" smtClean="0">
                <a:cs typeface="+mj-cs"/>
              </a:rPr>
              <a:t> والذي يوضح كيفية العزل من المصدر الرئيسي والمصادر البديلة أو الفرعية.</a:t>
            </a:r>
            <a:r>
              <a:rPr lang="en-US" b="1" u="sng" dirty="0" smtClean="0">
                <a:cs typeface="+mj-cs"/>
              </a:rPr>
              <a:t> </a:t>
            </a:r>
          </a:p>
        </p:txBody>
      </p:sp>
      <p:sp>
        <p:nvSpPr>
          <p:cNvPr id="201730" name="Date Placeholder 3"/>
          <p:cNvSpPr>
            <a:spLocks noGrp="1"/>
          </p:cNvSpPr>
          <p:nvPr>
            <p:ph type="dt" sz="quarter" idx="10"/>
          </p:nvPr>
        </p:nvSpPr>
        <p:spPr/>
        <p:txBody>
          <a:bodyPr/>
          <a:lstStyle/>
          <a:p>
            <a:pPr>
              <a:defRPr/>
            </a:pPr>
            <a:endParaRPr lang="en-US"/>
          </a:p>
        </p:txBody>
      </p:sp>
      <p:sp>
        <p:nvSpPr>
          <p:cNvPr id="1183747" name="Text Box 3"/>
          <p:cNvSpPr txBox="1">
            <a:spLocks noChangeArrowheads="1"/>
          </p:cNvSpPr>
          <p:nvPr/>
        </p:nvSpPr>
        <p:spPr bwMode="auto">
          <a:xfrm>
            <a:off x="7315200" y="3962400"/>
            <a:ext cx="1296988" cy="5794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ar-EG" sz="3200" dirty="0">
                <a:solidFill>
                  <a:srgbClr val="FF5050"/>
                </a:solidFill>
                <a:effectLst>
                  <a:outerShdw blurRad="38100" dist="38100" dir="2700000" algn="tl">
                    <a:srgbClr val="000000"/>
                  </a:outerShdw>
                </a:effectLst>
                <a:latin typeface="Times New Roman" pitchFamily="18" charset="0"/>
                <a:cs typeface="PT Bold Heading" pitchFamily="2" charset="-78"/>
              </a:rPr>
              <a:t>هام</a:t>
            </a:r>
            <a:endParaRPr lang="en-US" sz="3200" dirty="0">
              <a:solidFill>
                <a:srgbClr val="FF5050"/>
              </a:solidFill>
              <a:effectLst>
                <a:outerShdw blurRad="38100" dist="38100" dir="2700000" algn="tl">
                  <a:srgbClr val="000000"/>
                </a:outerShdw>
              </a:effectLst>
              <a:latin typeface="Times New Roman" pitchFamily="18" charset="0"/>
              <a:cs typeface="PT Bold Heading" pitchFamily="2" charset="-78"/>
            </a:endParaRPr>
          </a:p>
        </p:txBody>
      </p:sp>
      <p:sp>
        <p:nvSpPr>
          <p:cNvPr id="1183748" name="Rectangle 4"/>
          <p:cNvSpPr>
            <a:spLocks noChangeArrowheads="1"/>
          </p:cNvSpPr>
          <p:nvPr/>
        </p:nvSpPr>
        <p:spPr bwMode="auto">
          <a:xfrm>
            <a:off x="0" y="404813"/>
            <a:ext cx="8229600" cy="1143000"/>
          </a:xfrm>
          <a:prstGeom prst="rect">
            <a:avLst/>
          </a:prstGeom>
          <a:noFill/>
          <a:ln w="9525">
            <a:noFill/>
            <a:miter lim="800000"/>
            <a:headEnd/>
            <a:tailEnd/>
          </a:ln>
          <a:effectLst/>
        </p:spPr>
        <p:txBody>
          <a:bodyPr anchor="ctr"/>
          <a:lstStyle/>
          <a:p>
            <a:pPr algn="r" rtl="1">
              <a:defRPr/>
            </a:pPr>
            <a:r>
              <a:rPr lang="ar-EG" sz="3600" b="1" dirty="0">
                <a:effectLst>
                  <a:outerShdw blurRad="38100" dist="38100" dir="2700000" algn="tl">
                    <a:srgbClr val="FFFFFF"/>
                  </a:outerShdw>
                </a:effectLst>
                <a:cs typeface="+mj-cs"/>
              </a:rPr>
              <a:t>تابع</a:t>
            </a:r>
            <a:r>
              <a:rPr lang="ar-SA" sz="3600" b="1" dirty="0">
                <a:effectLst>
                  <a:outerShdw blurRad="38100" dist="38100" dir="2700000" algn="tl">
                    <a:srgbClr val="FFFFFF"/>
                  </a:outerShdw>
                </a:effectLst>
                <a:cs typeface="+mj-cs"/>
              </a:rPr>
              <a:t> </a:t>
            </a:r>
            <a:r>
              <a:rPr lang="ar-EG" sz="3600" b="1" dirty="0">
                <a:effectLst>
                  <a:outerShdw blurRad="38100" dist="38100" dir="2700000" algn="tl">
                    <a:srgbClr val="FFFFFF"/>
                  </a:outerShdw>
                </a:effectLst>
                <a:cs typeface="+mj-cs"/>
              </a:rPr>
              <a:t>:</a:t>
            </a:r>
            <a:r>
              <a:rPr lang="ar-SA" sz="3600" b="1" dirty="0">
                <a:effectLst>
                  <a:outerShdw blurRad="38100" dist="38100" dir="2700000" algn="tl">
                    <a:srgbClr val="FFFFFF"/>
                  </a:outerShdw>
                </a:effectLst>
                <a:cs typeface="+mj-cs"/>
              </a:rPr>
              <a:t>إجراءات السلامة ووسائل منع الحوادث</a:t>
            </a:r>
            <a:endParaRPr lang="en-US" sz="3600" b="1" dirty="0">
              <a:effectLst>
                <a:outerShdw blurRad="38100" dist="38100" dir="2700000" algn="tl">
                  <a:srgbClr val="FFFFFF"/>
                </a:outerShdw>
              </a:effectLst>
              <a:cs typeface="+mj-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23850" y="414338"/>
            <a:ext cx="8229600" cy="1143000"/>
          </a:xfrm>
        </p:spPr>
        <p:txBody>
          <a:bodyPr/>
          <a:lstStyle/>
          <a:p>
            <a:pPr eaLnBrk="1" hangingPunct="1"/>
            <a:r>
              <a:rPr lang="ar-SA" sz="3600" b="1" smtClean="0"/>
              <a:t>طرق ووسائل عزل الطاقة النوعية</a:t>
            </a:r>
            <a:endParaRPr lang="en-US" sz="3600" b="1" smtClean="0"/>
          </a:p>
        </p:txBody>
      </p:sp>
      <p:sp>
        <p:nvSpPr>
          <p:cNvPr id="74755" name="Rectangle 3"/>
          <p:cNvSpPr>
            <a:spLocks noGrp="1" noChangeArrowheads="1"/>
          </p:cNvSpPr>
          <p:nvPr>
            <p:ph idx="1"/>
          </p:nvPr>
        </p:nvSpPr>
        <p:spPr>
          <a:xfrm>
            <a:off x="457200" y="1600200"/>
            <a:ext cx="8291513" cy="4525963"/>
          </a:xfrm>
        </p:spPr>
        <p:txBody>
          <a:bodyPr/>
          <a:lstStyle/>
          <a:p>
            <a:pPr marL="593725" indent="-533400" defTabSz="746125" eaLnBrk="1" hangingPunct="1">
              <a:buFont typeface="Wingdings" pitchFamily="2" charset="2"/>
              <a:buNone/>
              <a:defRPr/>
            </a:pPr>
            <a:r>
              <a:rPr lang="ar-SA" b="1" dirty="0" smtClean="0">
                <a:cs typeface="+mj-cs"/>
              </a:rPr>
              <a:t>استخدام الأجهزة والأدوات الخاصة </a:t>
            </a:r>
            <a:r>
              <a:rPr lang="ar-EG" b="1" dirty="0" smtClean="0">
                <a:cs typeface="+mj-cs"/>
              </a:rPr>
              <a:t>بالمعدة </a:t>
            </a:r>
            <a:r>
              <a:rPr lang="en-US" b="1" dirty="0" smtClean="0">
                <a:cs typeface="+mj-cs"/>
              </a:rPr>
              <a:t> (Isolating  Devices)</a:t>
            </a:r>
            <a:r>
              <a:rPr lang="ar-SA" b="1" dirty="0" smtClean="0">
                <a:cs typeface="+mj-cs"/>
              </a:rPr>
              <a:t> منفصلة </a:t>
            </a:r>
            <a:r>
              <a:rPr lang="en-US" b="1" dirty="0" smtClean="0">
                <a:cs typeface="+mj-cs"/>
              </a:rPr>
              <a:t> (Separately)</a:t>
            </a:r>
            <a:r>
              <a:rPr lang="ar-SA" b="1" dirty="0" smtClean="0">
                <a:cs typeface="+mj-cs"/>
              </a:rPr>
              <a:t>أو مجمعه</a:t>
            </a:r>
            <a:r>
              <a:rPr lang="en-US" b="1" dirty="0" smtClean="0">
                <a:cs typeface="+mj-cs"/>
              </a:rPr>
              <a:t> (Combination) </a:t>
            </a:r>
            <a:r>
              <a:rPr lang="ar-SA" b="1" dirty="0" smtClean="0">
                <a:cs typeface="+mj-cs"/>
              </a:rPr>
              <a:t>وذلك حسب المعدة أو المعدات المراد غلقها أو عزلها يجب إتباع الطرق والوسائل التالية:</a:t>
            </a:r>
            <a:endParaRPr lang="en-US" b="1" dirty="0" smtClean="0">
              <a:cs typeface="+mj-cs"/>
            </a:endParaRPr>
          </a:p>
          <a:p>
            <a:pPr marL="593725" indent="-533400" defTabSz="746125" eaLnBrk="1" hangingPunct="1">
              <a:buFont typeface="Wingdings" pitchFamily="2" charset="2"/>
              <a:buNone/>
              <a:defRPr/>
            </a:pPr>
            <a:r>
              <a:rPr lang="ar-EG" b="1" dirty="0" smtClean="0">
                <a:cs typeface="+mj-cs"/>
              </a:rPr>
              <a:t> </a:t>
            </a:r>
            <a:r>
              <a:rPr lang="ar-SA" b="1" u="sng" dirty="0" smtClean="0">
                <a:cs typeface="+mj-cs"/>
              </a:rPr>
              <a:t>العزل الكهربائي والتحذير والتنبيه</a:t>
            </a:r>
            <a:endParaRPr lang="ar-EG" b="1" u="sng" dirty="0" smtClean="0">
              <a:cs typeface="+mj-cs"/>
            </a:endParaRPr>
          </a:p>
          <a:p>
            <a:pPr marL="593725" indent="-533400" defTabSz="746125" eaLnBrk="1" hangingPunct="1">
              <a:buFont typeface="Wingdings" pitchFamily="2" charset="2"/>
              <a:buNone/>
              <a:defRPr/>
            </a:pPr>
            <a:r>
              <a:rPr lang="ar-SA" b="1" u="sng" dirty="0" smtClean="0">
                <a:cs typeface="+mj-cs"/>
              </a:rPr>
              <a:t>غلق مصادر التشغيل بالهواء </a:t>
            </a:r>
            <a:endParaRPr lang="en-US" b="1" u="sng" dirty="0" smtClean="0">
              <a:cs typeface="+mj-cs"/>
            </a:endParaRPr>
          </a:p>
          <a:p>
            <a:pPr marL="593725" indent="-533400" defTabSz="746125" eaLnBrk="1" hangingPunct="1">
              <a:buFont typeface="Wingdings" pitchFamily="2" charset="2"/>
              <a:buNone/>
              <a:defRPr/>
            </a:pPr>
            <a:endParaRPr lang="en-US" b="1" u="sng" dirty="0" smtClean="0">
              <a:cs typeface="+mj-cs"/>
            </a:endParaRPr>
          </a:p>
        </p:txBody>
      </p:sp>
      <p:sp>
        <p:nvSpPr>
          <p:cNvPr id="202754" name="Date Placeholder 3"/>
          <p:cNvSpPr>
            <a:spLocks noGrp="1"/>
          </p:cNvSpPr>
          <p:nvPr>
            <p:ph type="dt" sz="quarter" idx="10"/>
          </p:nvPr>
        </p:nvSpPr>
        <p:spPr/>
        <p:txBody>
          <a:bodyPr/>
          <a:lstStyle/>
          <a:p>
            <a:pPr>
              <a:defRPr/>
            </a:pPr>
            <a:endParaRPr lang="en-US"/>
          </a:p>
        </p:txBody>
      </p:sp>
      <p:sp>
        <p:nvSpPr>
          <p:cNvPr id="1184772" name="Rectangle 4"/>
          <p:cNvSpPr>
            <a:spLocks noChangeArrowheads="1"/>
          </p:cNvSpPr>
          <p:nvPr/>
        </p:nvSpPr>
        <p:spPr bwMode="auto">
          <a:xfrm>
            <a:off x="1681163" y="4756150"/>
            <a:ext cx="6667500" cy="1323975"/>
          </a:xfrm>
          <a:prstGeom prst="rect">
            <a:avLst/>
          </a:prstGeom>
          <a:noFill/>
          <a:ln w="9525">
            <a:noFill/>
            <a:miter lim="800000"/>
            <a:headEnd/>
            <a:tailEnd/>
          </a:ln>
          <a:effectLst/>
        </p:spPr>
        <p:txBody>
          <a:bodyPr wrap="none">
            <a:spAutoFit/>
          </a:bodyPr>
          <a:lstStyle/>
          <a:p>
            <a:pPr algn="r" rtl="1" fontAlgn="auto">
              <a:spcBef>
                <a:spcPts val="0"/>
              </a:spcBef>
              <a:spcAft>
                <a:spcPts val="0"/>
              </a:spcAft>
              <a:defRPr/>
            </a:pPr>
            <a:r>
              <a:rPr lang="ar-SA" sz="2800" u="sng" dirty="0">
                <a:effectLst>
                  <a:outerShdw blurRad="38100" dist="38100" dir="2700000" algn="tl">
                    <a:srgbClr val="000000"/>
                  </a:outerShdw>
                </a:effectLst>
                <a:latin typeface="Times New Roman" pitchFamily="18" charset="0"/>
                <a:cs typeface="+mj-cs"/>
              </a:rPr>
              <a:t>غلق المعدات والأنظمة التي تعمل بضغط السوائل أو الماء </a:t>
            </a:r>
            <a:endParaRPr lang="ar-EG" sz="2800" u="sng" dirty="0">
              <a:effectLst>
                <a:outerShdw blurRad="38100" dist="38100" dir="2700000" algn="tl">
                  <a:srgbClr val="000000"/>
                </a:outerShdw>
              </a:effectLst>
              <a:latin typeface="Times New Roman" pitchFamily="18" charset="0"/>
              <a:cs typeface="+mj-cs"/>
            </a:endParaRPr>
          </a:p>
          <a:p>
            <a:pPr algn="r" rtl="1" fontAlgn="auto">
              <a:spcBef>
                <a:spcPts val="0"/>
              </a:spcBef>
              <a:spcAft>
                <a:spcPts val="0"/>
              </a:spcAft>
              <a:defRPr/>
            </a:pPr>
            <a:r>
              <a:rPr lang="ar-SA" sz="2800" u="sng" dirty="0">
                <a:effectLst>
                  <a:outerShdw blurRad="38100" dist="38100" dir="2700000" algn="tl">
                    <a:srgbClr val="000000"/>
                  </a:outerShdw>
                </a:effectLst>
                <a:latin typeface="Times New Roman" pitchFamily="18" charset="0"/>
                <a:cs typeface="+mj-cs"/>
              </a:rPr>
              <a:t>المعدات التي تدار بالقوى الميكانيكية</a:t>
            </a:r>
            <a:r>
              <a:rPr lang="ar-SA" sz="2800" dirty="0">
                <a:latin typeface="Times New Roman" pitchFamily="18" charset="0"/>
                <a:cs typeface="+mj-cs"/>
              </a:rPr>
              <a:t> </a:t>
            </a:r>
            <a:endParaRPr lang="ar-EG" sz="2800" u="sng" dirty="0">
              <a:effectLst>
                <a:outerShdw blurRad="38100" dist="38100" dir="2700000" algn="tl">
                  <a:srgbClr val="000000"/>
                </a:outerShdw>
              </a:effectLst>
              <a:latin typeface="Times New Roman" pitchFamily="18" charset="0"/>
              <a:cs typeface="+mj-cs"/>
            </a:endParaRPr>
          </a:p>
          <a:p>
            <a:pPr algn="r" rtl="1" fontAlgn="auto">
              <a:spcBef>
                <a:spcPts val="0"/>
              </a:spcBef>
              <a:spcAft>
                <a:spcPts val="0"/>
              </a:spcAft>
              <a:defRPr/>
            </a:pPr>
            <a:endParaRPr lang="en-US" sz="2400" u="sng" dirty="0">
              <a:effectLst>
                <a:outerShdw blurRad="38100" dist="38100" dir="2700000" algn="tl">
                  <a:srgbClr val="000000"/>
                </a:outerShdw>
              </a:effectLst>
              <a:latin typeface="Times New Roman" pitchFamily="18" charset="0"/>
              <a:cs typeface="PT Bold Heading" pitchFamily="2" charset="-7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p:txBody>
          <a:bodyPr rtlCol="1">
            <a:normAutofit fontScale="90000"/>
          </a:bodyPr>
          <a:lstStyle/>
          <a:p>
            <a:pPr eaLnBrk="1" fontAlgn="auto" hangingPunct="1">
              <a:spcAft>
                <a:spcPts val="0"/>
              </a:spcAft>
              <a:defRPr/>
            </a:pPr>
            <a:r>
              <a:rPr lang="ar-EG" b="1" dirty="0" smtClean="0"/>
              <a:t>تابع : </a:t>
            </a:r>
            <a:r>
              <a:rPr lang="ar-SA" b="1" dirty="0" smtClean="0"/>
              <a:t>طرق ووسائل عزل الطاقة النوعية</a:t>
            </a:r>
            <a:r>
              <a:rPr lang="ar-EG" b="1" dirty="0" smtClean="0"/>
              <a:t/>
            </a:r>
            <a:br>
              <a:rPr lang="ar-EG" b="1" dirty="0" smtClean="0"/>
            </a:br>
            <a:r>
              <a:rPr lang="ar-SA" b="1" dirty="0" smtClean="0"/>
              <a:t> </a:t>
            </a:r>
            <a:r>
              <a:rPr lang="ar-SA" b="1" u="sng" dirty="0" smtClean="0"/>
              <a:t>غلق مصادر التشغيل بالهواء </a:t>
            </a:r>
            <a:endParaRPr lang="en-US" b="1" u="sng" dirty="0" smtClean="0"/>
          </a:p>
        </p:txBody>
      </p:sp>
      <p:sp>
        <p:nvSpPr>
          <p:cNvPr id="75779" name="Rectangle 3"/>
          <p:cNvSpPr>
            <a:spLocks noGrp="1" noChangeArrowheads="1"/>
          </p:cNvSpPr>
          <p:nvPr>
            <p:ph type="body" sz="half" idx="1"/>
          </p:nvPr>
        </p:nvSpPr>
        <p:spPr>
          <a:xfrm>
            <a:off x="387350" y="2286000"/>
            <a:ext cx="8604250" cy="4311650"/>
          </a:xfrm>
        </p:spPr>
        <p:txBody>
          <a:bodyPr/>
          <a:lstStyle/>
          <a:p>
            <a:pPr eaLnBrk="1" hangingPunct="1">
              <a:lnSpc>
                <a:spcPct val="90000"/>
              </a:lnSpc>
              <a:buFont typeface="Arial" pitchFamily="34" charset="0"/>
              <a:buChar char="•"/>
              <a:defRPr/>
            </a:pPr>
            <a:r>
              <a:rPr lang="ar-SA" sz="2400" b="1" dirty="0" smtClean="0">
                <a:cs typeface="+mj-cs"/>
              </a:rPr>
              <a:t>تحديد الدائرة أو النظام المراد عزله على الطبيعة</a:t>
            </a:r>
            <a:r>
              <a:rPr lang="en-US" sz="2400" b="1" dirty="0" smtClean="0">
                <a:cs typeface="+mj-cs"/>
              </a:rPr>
              <a:t> ) </a:t>
            </a:r>
            <a:r>
              <a:rPr lang="ar-SA" sz="2400" b="1" dirty="0" smtClean="0">
                <a:cs typeface="+mj-cs"/>
              </a:rPr>
              <a:t>مشرف العمليات الصيانة </a:t>
            </a:r>
            <a:r>
              <a:rPr lang="ar-EG" sz="2400" b="1" dirty="0" smtClean="0">
                <a:cs typeface="+mj-cs"/>
              </a:rPr>
              <a:t>)</a:t>
            </a:r>
            <a:r>
              <a:rPr lang="ar-SA" sz="2400" b="1" dirty="0" smtClean="0">
                <a:cs typeface="+mj-cs"/>
              </a:rPr>
              <a:t> </a:t>
            </a:r>
            <a:endParaRPr lang="ar-EG" sz="2400" b="1" dirty="0" smtClean="0">
              <a:cs typeface="+mj-cs"/>
            </a:endParaRPr>
          </a:p>
          <a:p>
            <a:pPr eaLnBrk="1" hangingPunct="1">
              <a:lnSpc>
                <a:spcPct val="90000"/>
              </a:lnSpc>
              <a:buFont typeface="Arial" pitchFamily="34" charset="0"/>
              <a:buChar char="•"/>
              <a:defRPr/>
            </a:pPr>
            <a:endParaRPr lang="en-US" sz="2400" b="1" dirty="0" smtClean="0">
              <a:cs typeface="+mj-cs"/>
            </a:endParaRPr>
          </a:p>
          <a:p>
            <a:pPr eaLnBrk="1" hangingPunct="1">
              <a:lnSpc>
                <a:spcPct val="90000"/>
              </a:lnSpc>
              <a:buFont typeface="Arial" pitchFamily="34" charset="0"/>
              <a:buChar char="•"/>
              <a:defRPr/>
            </a:pPr>
            <a:r>
              <a:rPr lang="ar-SA" sz="2400" b="1" dirty="0" smtClean="0">
                <a:cs typeface="+mj-cs"/>
              </a:rPr>
              <a:t>يجب القيام بعزل محبس أو محابس الهواء قبل الجزء المراد عزلة </a:t>
            </a:r>
            <a:r>
              <a:rPr lang="en-US" sz="2400" b="1" dirty="0" smtClean="0">
                <a:cs typeface="+mj-cs"/>
              </a:rPr>
              <a:t> (</a:t>
            </a:r>
            <a:r>
              <a:rPr lang="en-US" sz="2400" b="1" u="sng" dirty="0" smtClean="0">
                <a:cs typeface="+mj-cs"/>
              </a:rPr>
              <a:t>Upstream)</a:t>
            </a:r>
            <a:r>
              <a:rPr lang="ar-SA" sz="2400" b="1" dirty="0" smtClean="0">
                <a:cs typeface="+mj-cs"/>
              </a:rPr>
              <a:t> وكذلك بعد الجزء المراد عزلة </a:t>
            </a:r>
            <a:r>
              <a:rPr lang="en-US" sz="2400" b="1" dirty="0" smtClean="0">
                <a:cs typeface="+mj-cs"/>
              </a:rPr>
              <a:t>. </a:t>
            </a:r>
            <a:r>
              <a:rPr lang="en-US" sz="2400" b="1" u="sng" dirty="0" smtClean="0">
                <a:cs typeface="+mj-cs"/>
              </a:rPr>
              <a:t>(Down Stream)</a:t>
            </a:r>
          </a:p>
          <a:p>
            <a:pPr eaLnBrk="1" hangingPunct="1">
              <a:lnSpc>
                <a:spcPct val="90000"/>
              </a:lnSpc>
              <a:buFont typeface="Wingdings" pitchFamily="2" charset="2"/>
              <a:buNone/>
              <a:defRPr/>
            </a:pPr>
            <a:endParaRPr lang="en-US" sz="2400" b="1" u="sng" dirty="0" smtClean="0">
              <a:cs typeface="+mj-cs"/>
            </a:endParaRPr>
          </a:p>
          <a:p>
            <a:pPr eaLnBrk="1" hangingPunct="1">
              <a:lnSpc>
                <a:spcPct val="90000"/>
              </a:lnSpc>
              <a:buFont typeface="Arial" pitchFamily="34" charset="0"/>
              <a:buChar char="•"/>
              <a:defRPr/>
            </a:pPr>
            <a:r>
              <a:rPr lang="ar-SA" sz="2400" b="1" dirty="0" smtClean="0">
                <a:cs typeface="+mj-cs"/>
              </a:rPr>
              <a:t>يتم بعد ذلك تصريف ضغط الهواء تماما حتى يصبح الضغط صفرا.</a:t>
            </a:r>
            <a:endParaRPr lang="en-US" sz="2400" b="1" dirty="0" smtClean="0">
              <a:cs typeface="+mj-cs"/>
            </a:endParaRPr>
          </a:p>
          <a:p>
            <a:pPr eaLnBrk="1" hangingPunct="1">
              <a:lnSpc>
                <a:spcPct val="90000"/>
              </a:lnSpc>
              <a:buFont typeface="Wingdings" pitchFamily="2" charset="2"/>
              <a:buNone/>
              <a:defRPr/>
            </a:pPr>
            <a:r>
              <a:rPr lang="en-US" sz="2400" b="1" dirty="0" smtClean="0">
                <a:cs typeface="+mj-cs"/>
              </a:rPr>
              <a:t> </a:t>
            </a:r>
          </a:p>
          <a:p>
            <a:pPr eaLnBrk="1" hangingPunct="1">
              <a:lnSpc>
                <a:spcPct val="90000"/>
              </a:lnSpc>
              <a:buFont typeface="Arial" pitchFamily="34" charset="0"/>
              <a:buChar char="•"/>
              <a:defRPr/>
            </a:pPr>
            <a:r>
              <a:rPr lang="ar-SA" sz="2400" b="1" dirty="0" smtClean="0">
                <a:cs typeface="+mj-cs"/>
              </a:rPr>
              <a:t>يتم وضع سلسلة بقفل على كل طارة محبس </a:t>
            </a:r>
            <a:r>
              <a:rPr lang="ar-SA" sz="2400" b="1" u="sng" dirty="0" smtClean="0">
                <a:cs typeface="+mj-cs"/>
              </a:rPr>
              <a:t>فإذا  لم يتوفر</a:t>
            </a:r>
            <a:r>
              <a:rPr lang="ar-SA" sz="2400" b="1" dirty="0" smtClean="0">
                <a:cs typeface="+mj-cs"/>
              </a:rPr>
              <a:t> ذلك يتم عزل وصلة كاملة من وصلات خط الهواء من ناحية مصدر الهواء الأساسي.</a:t>
            </a:r>
            <a:r>
              <a:rPr lang="en-US" sz="2400" b="1" dirty="0" smtClean="0">
                <a:cs typeface="+mj-cs"/>
              </a:rPr>
              <a:t> </a:t>
            </a:r>
          </a:p>
          <a:p>
            <a:pPr eaLnBrk="1" hangingPunct="1">
              <a:lnSpc>
                <a:spcPct val="90000"/>
              </a:lnSpc>
              <a:buFont typeface="Wingdings" pitchFamily="2" charset="2"/>
              <a:buNone/>
              <a:defRPr/>
            </a:pPr>
            <a:endParaRPr lang="en-US" sz="2400" b="1" dirty="0" smtClean="0">
              <a:cs typeface="+mj-cs"/>
            </a:endParaRPr>
          </a:p>
          <a:p>
            <a:pPr eaLnBrk="1" hangingPunct="1">
              <a:lnSpc>
                <a:spcPct val="90000"/>
              </a:lnSpc>
              <a:buFont typeface="Arial" pitchFamily="34" charset="0"/>
              <a:buChar char="•"/>
              <a:defRPr/>
            </a:pPr>
            <a:r>
              <a:rPr lang="ar-EG" sz="2400" b="1" dirty="0" smtClean="0">
                <a:cs typeface="+mj-cs"/>
              </a:rPr>
              <a:t>يجب عزل اى</a:t>
            </a:r>
            <a:r>
              <a:rPr lang="ar-SA" sz="2400" b="1" dirty="0" smtClean="0">
                <a:cs typeface="+mj-cs"/>
              </a:rPr>
              <a:t> مصادر بديلة لتغذية المعدة أو الآلات الدقيقة بالهواء</a:t>
            </a:r>
            <a:r>
              <a:rPr lang="ar-EG" sz="2400" b="1" dirty="0" smtClean="0">
                <a:cs typeface="+mj-cs"/>
              </a:rPr>
              <a:t> بنفس الطريقة</a:t>
            </a:r>
            <a:endParaRPr lang="en-US" sz="2400" b="1" dirty="0" smtClean="0">
              <a:cs typeface="+mj-cs"/>
            </a:endParaRPr>
          </a:p>
        </p:txBody>
      </p:sp>
      <p:sp>
        <p:nvSpPr>
          <p:cNvPr id="203778" name="Date Placeholder 4"/>
          <p:cNvSpPr>
            <a:spLocks noGrp="1"/>
          </p:cNvSpPr>
          <p:nvPr>
            <p:ph type="dt" sz="quarter" idx="10"/>
          </p:nvPr>
        </p:nvSpPr>
        <p:spPr/>
        <p:txBody>
          <a:bodyPr/>
          <a:lstStyle/>
          <a:p>
            <a:pPr>
              <a:defRPr/>
            </a:pPr>
            <a:endParaRPr lang="en-US" smtClean="0"/>
          </a:p>
        </p:txBody>
      </p:sp>
      <p:sp>
        <p:nvSpPr>
          <p:cNvPr id="72709" name="Text Box 4"/>
          <p:cNvSpPr txBox="1">
            <a:spLocks noChangeArrowheads="1"/>
          </p:cNvSpPr>
          <p:nvPr/>
        </p:nvSpPr>
        <p:spPr bwMode="auto">
          <a:xfrm>
            <a:off x="0" y="6400800"/>
            <a:ext cx="1066800" cy="457200"/>
          </a:xfrm>
          <a:prstGeom prst="rect">
            <a:avLst/>
          </a:prstGeom>
          <a:noFill/>
          <a:ln w="9525">
            <a:noFill/>
            <a:miter lim="800000"/>
            <a:headEnd/>
            <a:tailEnd/>
          </a:ln>
        </p:spPr>
        <p:txBody>
          <a:bodyPr>
            <a:spAutoFit/>
          </a:bodyPr>
          <a:lstStyle/>
          <a:p>
            <a:pPr>
              <a:spcBef>
                <a:spcPct val="50000"/>
              </a:spcBef>
            </a:pPr>
            <a:r>
              <a:rPr lang="en-US" sz="2400">
                <a:solidFill>
                  <a:srgbClr val="FFFF00"/>
                </a:solidFill>
                <a:latin typeface="Times New Roman" pitchFamily="18" charset="0"/>
                <a:cs typeface="PT Bold Heading" pitchFamily="2" charset="-78"/>
              </a:rPr>
              <a:t>TWD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title"/>
          </p:nvPr>
        </p:nvSpPr>
        <p:spPr>
          <a:xfrm>
            <a:off x="468313" y="485775"/>
            <a:ext cx="8229600" cy="1143000"/>
          </a:xfrm>
        </p:spPr>
        <p:txBody>
          <a:bodyPr/>
          <a:lstStyle/>
          <a:p>
            <a:pPr eaLnBrk="1" hangingPunct="1"/>
            <a:r>
              <a:rPr lang="ar-EG" b="1" smtClean="0"/>
              <a:t>تابع : </a:t>
            </a:r>
            <a:r>
              <a:rPr lang="ar-SA" sz="3400" b="1" smtClean="0"/>
              <a:t>طرق ووسائل عزل الطاقة النوعية</a:t>
            </a:r>
            <a:endParaRPr lang="en-US" sz="3400" b="1" smtClean="0"/>
          </a:p>
        </p:txBody>
      </p:sp>
      <p:sp>
        <p:nvSpPr>
          <p:cNvPr id="77827" name="Rectangle 2"/>
          <p:cNvSpPr>
            <a:spLocks noGrp="1" noChangeArrowheads="1"/>
          </p:cNvSpPr>
          <p:nvPr>
            <p:ph idx="1"/>
          </p:nvPr>
        </p:nvSpPr>
        <p:spPr>
          <a:xfrm>
            <a:off x="468313" y="1860550"/>
            <a:ext cx="8229600" cy="4737100"/>
          </a:xfrm>
        </p:spPr>
        <p:txBody>
          <a:bodyPr rtlCol="1">
            <a:normAutofit fontScale="92500" lnSpcReduction="10000"/>
          </a:bodyPr>
          <a:lstStyle/>
          <a:p>
            <a:pPr eaLnBrk="1" fontAlgn="auto" hangingPunct="1">
              <a:lnSpc>
                <a:spcPct val="90000"/>
              </a:lnSpc>
              <a:spcAft>
                <a:spcPts val="0"/>
              </a:spcAft>
              <a:buFont typeface="Wingdings" pitchFamily="2" charset="2"/>
              <a:buNone/>
              <a:defRPr/>
            </a:pPr>
            <a:endParaRPr lang="ar-EG" dirty="0" smtClean="0"/>
          </a:p>
          <a:p>
            <a:pPr eaLnBrk="1" fontAlgn="auto" hangingPunct="1">
              <a:lnSpc>
                <a:spcPct val="90000"/>
              </a:lnSpc>
              <a:spcAft>
                <a:spcPts val="0"/>
              </a:spcAft>
              <a:buFont typeface="Wingdings" pitchFamily="2" charset="2"/>
              <a:buNone/>
              <a:defRPr/>
            </a:pPr>
            <a:r>
              <a:rPr lang="ar-EG" dirty="0" smtClean="0"/>
              <a:t>    </a:t>
            </a:r>
            <a:r>
              <a:rPr lang="ar-SA" b="1" dirty="0" smtClean="0">
                <a:cs typeface="+mj-cs"/>
              </a:rPr>
              <a:t>لعملية إغلاق وعزل أدوات التشغيل الكهربائية مثل أجهزة التحكم الكهربائية</a:t>
            </a:r>
            <a:r>
              <a:rPr lang="ar-SA" sz="2400" b="1" dirty="0" smtClean="0">
                <a:cs typeface="+mj-cs"/>
              </a:rPr>
              <a:t> </a:t>
            </a:r>
            <a:r>
              <a:rPr lang="en-US" sz="2400" b="1" dirty="0" smtClean="0">
                <a:cs typeface="+mj-cs"/>
              </a:rPr>
              <a:t> (Electric Controllers  )</a:t>
            </a:r>
            <a:r>
              <a:rPr lang="ar-EG" sz="2400" b="1" dirty="0" smtClean="0">
                <a:cs typeface="+mj-cs"/>
              </a:rPr>
              <a:t>-</a:t>
            </a:r>
            <a:r>
              <a:rPr lang="ar-SA" sz="2400" b="1" dirty="0" smtClean="0">
                <a:cs typeface="+mj-cs"/>
              </a:rPr>
              <a:t> </a:t>
            </a:r>
            <a:r>
              <a:rPr lang="en-US" sz="2400" b="1" dirty="0" smtClean="0">
                <a:cs typeface="+mj-cs"/>
              </a:rPr>
              <a:t>Capacitors)</a:t>
            </a:r>
            <a:r>
              <a:rPr lang="ar-SA" sz="2400" b="1" dirty="0" smtClean="0">
                <a:cs typeface="+mj-cs"/>
              </a:rPr>
              <a:t> </a:t>
            </a:r>
            <a:r>
              <a:rPr lang="en-US" sz="2400" b="1" dirty="0" smtClean="0">
                <a:cs typeface="+mj-cs"/>
              </a:rPr>
              <a:t>(Electric (Circuit Breakers) - </a:t>
            </a:r>
            <a:r>
              <a:rPr lang="ar-EG" sz="2400" b="1" dirty="0" smtClean="0">
                <a:cs typeface="+mj-cs"/>
              </a:rPr>
              <a:t>   </a:t>
            </a:r>
            <a:r>
              <a:rPr lang="ar-SA" b="1" dirty="0" smtClean="0">
                <a:cs typeface="+mj-cs"/>
              </a:rPr>
              <a:t>يتبع الآتي:</a:t>
            </a:r>
            <a:r>
              <a:rPr lang="en-US" sz="2400" b="1" dirty="0" smtClean="0">
                <a:cs typeface="+mj-cs"/>
              </a:rPr>
              <a:t> </a:t>
            </a:r>
            <a:endParaRPr lang="ar-EG" sz="2400" b="1" dirty="0" smtClean="0">
              <a:cs typeface="+mj-cs"/>
            </a:endParaRPr>
          </a:p>
          <a:p>
            <a:pPr eaLnBrk="1" fontAlgn="auto" hangingPunct="1">
              <a:lnSpc>
                <a:spcPct val="90000"/>
              </a:lnSpc>
              <a:spcAft>
                <a:spcPts val="0"/>
              </a:spcAft>
              <a:buFont typeface="Wingdings" pitchFamily="2" charset="2"/>
              <a:buNone/>
              <a:defRPr/>
            </a:pPr>
            <a:r>
              <a:rPr lang="ar-SA" sz="2400" b="1" dirty="0" smtClean="0">
                <a:cs typeface="+mj-cs"/>
              </a:rPr>
              <a:t> </a:t>
            </a:r>
            <a:endParaRPr lang="ar-EG" sz="2400" b="1" dirty="0" smtClean="0">
              <a:cs typeface="+mj-cs"/>
            </a:endParaRPr>
          </a:p>
          <a:p>
            <a:pPr lvl="1" eaLnBrk="1" fontAlgn="auto" hangingPunct="1">
              <a:lnSpc>
                <a:spcPct val="90000"/>
              </a:lnSpc>
              <a:spcAft>
                <a:spcPts val="0"/>
              </a:spcAft>
              <a:buFont typeface="Arial" pitchFamily="34" charset="0"/>
              <a:buChar char="–"/>
              <a:defRPr/>
            </a:pPr>
            <a:r>
              <a:rPr lang="ar-SA" b="1" dirty="0" smtClean="0">
                <a:cs typeface="+mj-cs"/>
              </a:rPr>
              <a:t>يجب إيقاف المعدة</a:t>
            </a:r>
            <a:r>
              <a:rPr lang="en-US" b="1" u="sng" dirty="0" smtClean="0">
                <a:cs typeface="+mj-cs"/>
              </a:rPr>
              <a:t>(Shut Down)</a:t>
            </a:r>
            <a:r>
              <a:rPr lang="en-US" b="1" dirty="0" smtClean="0">
                <a:cs typeface="+mj-cs"/>
              </a:rPr>
              <a:t> </a:t>
            </a:r>
          </a:p>
          <a:p>
            <a:pPr lvl="1" eaLnBrk="1" fontAlgn="auto" hangingPunct="1">
              <a:lnSpc>
                <a:spcPct val="90000"/>
              </a:lnSpc>
              <a:spcAft>
                <a:spcPts val="0"/>
              </a:spcAft>
              <a:buFont typeface="Arial" pitchFamily="34" charset="0"/>
              <a:buChar char="–"/>
              <a:defRPr/>
            </a:pPr>
            <a:r>
              <a:rPr lang="ar-SA" b="1" dirty="0" smtClean="0">
                <a:cs typeface="+mj-cs"/>
              </a:rPr>
              <a:t>يتبع ذلك إغلاق </a:t>
            </a:r>
            <a:r>
              <a:rPr lang="ar-SA" b="1" u="sng" dirty="0" smtClean="0">
                <a:cs typeface="+mj-cs"/>
              </a:rPr>
              <a:t>المفتاح الرئيسي</a:t>
            </a:r>
            <a:r>
              <a:rPr lang="ar-SA" b="1" dirty="0" smtClean="0">
                <a:cs typeface="+mj-cs"/>
              </a:rPr>
              <a:t> من محطة محولات تغذية المنطقة أي وضع المفتاح الرئيسي </a:t>
            </a:r>
            <a:r>
              <a:rPr lang="en-US" b="1" dirty="0" smtClean="0">
                <a:cs typeface="+mj-cs"/>
              </a:rPr>
              <a:t> (Master switch)</a:t>
            </a:r>
            <a:r>
              <a:rPr lang="ar-SA" b="1" dirty="0" smtClean="0">
                <a:cs typeface="+mj-cs"/>
              </a:rPr>
              <a:t>على وضع عدم التشغيل</a:t>
            </a:r>
            <a:r>
              <a:rPr lang="en-US" b="1" dirty="0" smtClean="0">
                <a:cs typeface="+mj-cs"/>
              </a:rPr>
              <a:t> (Off Position) </a:t>
            </a:r>
            <a:r>
              <a:rPr lang="ar-SA" b="1" dirty="0" smtClean="0">
                <a:cs typeface="+mj-cs"/>
              </a:rPr>
              <a:t>.</a:t>
            </a:r>
            <a:endParaRPr lang="en-US" b="1" dirty="0" smtClean="0">
              <a:cs typeface="+mj-cs"/>
            </a:endParaRPr>
          </a:p>
          <a:p>
            <a:pPr lvl="1" eaLnBrk="1" fontAlgn="auto" hangingPunct="1">
              <a:lnSpc>
                <a:spcPct val="90000"/>
              </a:lnSpc>
              <a:spcAft>
                <a:spcPts val="0"/>
              </a:spcAft>
              <a:buFont typeface="Arial" pitchFamily="34" charset="0"/>
              <a:buChar char="–"/>
              <a:defRPr/>
            </a:pPr>
            <a:r>
              <a:rPr lang="ar-SA" b="1" u="sng" dirty="0" smtClean="0">
                <a:cs typeface="+mj-cs"/>
              </a:rPr>
              <a:t>التأكد</a:t>
            </a:r>
            <a:r>
              <a:rPr lang="ar-SA" b="1" dirty="0" smtClean="0">
                <a:cs typeface="+mj-cs"/>
              </a:rPr>
              <a:t> من أن جميع مصادر تغذية التيار الكهربائي قد تم عزلها ووضع عليها </a:t>
            </a:r>
            <a:r>
              <a:rPr lang="ar-SA" b="1" u="sng" dirty="0" smtClean="0">
                <a:cs typeface="+mj-cs"/>
              </a:rPr>
              <a:t>علامات التحذير</a:t>
            </a:r>
            <a:r>
              <a:rPr lang="ar-SA" b="1" dirty="0" smtClean="0">
                <a:cs typeface="+mj-cs"/>
              </a:rPr>
              <a:t> والتنبيه وان صناديق مفاتيح قطع التيار قد تم وضع الأقفال عليها </a:t>
            </a:r>
            <a:endParaRPr lang="ar-EG" b="1" dirty="0" smtClean="0">
              <a:cs typeface="+mj-cs"/>
            </a:endParaRPr>
          </a:p>
        </p:txBody>
      </p:sp>
      <p:sp>
        <p:nvSpPr>
          <p:cNvPr id="204802" name="Date Placeholder 3"/>
          <p:cNvSpPr>
            <a:spLocks noGrp="1"/>
          </p:cNvSpPr>
          <p:nvPr>
            <p:ph type="dt" sz="quarter" idx="10"/>
          </p:nvPr>
        </p:nvSpPr>
        <p:spPr/>
        <p:txBody>
          <a:bodyPr/>
          <a:lstStyle/>
          <a:p>
            <a:pPr>
              <a:defRPr/>
            </a:pPr>
            <a:endParaRPr lang="en-US"/>
          </a:p>
        </p:txBody>
      </p:sp>
      <p:sp>
        <p:nvSpPr>
          <p:cNvPr id="1186820" name="Rectangle 4"/>
          <p:cNvSpPr>
            <a:spLocks noChangeArrowheads="1"/>
          </p:cNvSpPr>
          <p:nvPr/>
        </p:nvSpPr>
        <p:spPr bwMode="auto">
          <a:xfrm>
            <a:off x="3805238" y="1431925"/>
            <a:ext cx="4565650" cy="519113"/>
          </a:xfrm>
          <a:prstGeom prst="rect">
            <a:avLst/>
          </a:prstGeom>
          <a:noFill/>
          <a:ln w="9525">
            <a:noFill/>
            <a:miter lim="800000"/>
            <a:headEnd/>
            <a:tailEnd/>
          </a:ln>
          <a:effectLst/>
        </p:spPr>
        <p:txBody>
          <a:bodyPr wrap="none">
            <a:spAutoFit/>
          </a:bodyPr>
          <a:lstStyle/>
          <a:p>
            <a:pPr marL="457200" indent="-457200" algn="r" rtl="1" fontAlgn="auto">
              <a:spcBef>
                <a:spcPct val="20000"/>
              </a:spcBef>
              <a:spcAft>
                <a:spcPts val="0"/>
              </a:spcAft>
              <a:buSzPct val="75000"/>
              <a:buFont typeface="Wingdings" pitchFamily="2" charset="2"/>
              <a:buAutoNum type="arabicPeriod"/>
              <a:defRPr/>
            </a:pPr>
            <a:r>
              <a:rPr lang="ar-SA" sz="2800" b="1" u="sng" dirty="0">
                <a:latin typeface="Tahoma" pitchFamily="34" charset="0"/>
                <a:cs typeface="+mj-cs"/>
              </a:rPr>
              <a:t>العزل الكهربائي والتحذير والتنبيه</a:t>
            </a:r>
            <a:r>
              <a:rPr lang="en-US" sz="2400" u="sng" dirty="0">
                <a:effectLst>
                  <a:outerShdw blurRad="38100" dist="38100" dir="2700000" algn="tl">
                    <a:srgbClr val="000000"/>
                  </a:outerShdw>
                </a:effectLst>
                <a:latin typeface="Times New Roman" pitchFamily="18" charset="0"/>
                <a:cs typeface="PT Bold Heading" pitchFamily="2" charset="-78"/>
              </a:rPr>
              <a: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3" name="Rectangle 3"/>
          <p:cNvSpPr>
            <a:spLocks noGrp="1" noChangeArrowheads="1"/>
          </p:cNvSpPr>
          <p:nvPr>
            <p:ph type="title"/>
          </p:nvPr>
        </p:nvSpPr>
        <p:spPr>
          <a:xfrm>
            <a:off x="914400" y="692150"/>
            <a:ext cx="7689850" cy="1143000"/>
          </a:xfrm>
        </p:spPr>
        <p:txBody>
          <a:bodyPr rtlCol="1">
            <a:normAutofit fontScale="90000"/>
          </a:bodyPr>
          <a:lstStyle/>
          <a:p>
            <a:pPr eaLnBrk="1" fontAlgn="auto" hangingPunct="1">
              <a:spcAft>
                <a:spcPts val="0"/>
              </a:spcAft>
              <a:defRPr/>
            </a:pPr>
            <a:r>
              <a:rPr lang="ar-EG" sz="4000" b="1" dirty="0" smtClean="0"/>
              <a:t> تابع : </a:t>
            </a:r>
            <a:r>
              <a:rPr lang="ar-SA" sz="4000" b="1" dirty="0" smtClean="0"/>
              <a:t>طرق ووسائل عزل الطاقة النوعية </a:t>
            </a:r>
            <a:r>
              <a:rPr lang="ar-EG" sz="4000" b="1" dirty="0" smtClean="0"/>
              <a:t/>
            </a:r>
            <a:br>
              <a:rPr lang="ar-EG" sz="4000" b="1" dirty="0" smtClean="0"/>
            </a:br>
            <a:r>
              <a:rPr lang="ar-SA" sz="4000" b="1" u="sng" dirty="0" smtClean="0"/>
              <a:t>العزل الكهربائي</a:t>
            </a:r>
            <a:r>
              <a:rPr lang="ar-SA" sz="4000" b="1" dirty="0" smtClean="0"/>
              <a:t> </a:t>
            </a:r>
            <a:r>
              <a:rPr lang="ar-EG" sz="2800" dirty="0" smtClean="0"/>
              <a:t/>
            </a:r>
            <a:br>
              <a:rPr lang="ar-EG" sz="2800" dirty="0" smtClean="0"/>
            </a:br>
            <a:r>
              <a:rPr lang="en-US" sz="2800" dirty="0" smtClean="0"/>
              <a:t/>
            </a:r>
            <a:br>
              <a:rPr lang="en-US" sz="2800" dirty="0" smtClean="0"/>
            </a:br>
            <a:endParaRPr lang="en-US" sz="2800" dirty="0" smtClean="0"/>
          </a:p>
        </p:txBody>
      </p:sp>
      <p:sp>
        <p:nvSpPr>
          <p:cNvPr id="78851" name="Rectangle 2"/>
          <p:cNvSpPr>
            <a:spLocks noGrp="1" noChangeArrowheads="1"/>
          </p:cNvSpPr>
          <p:nvPr>
            <p:ph idx="1"/>
          </p:nvPr>
        </p:nvSpPr>
        <p:spPr/>
        <p:txBody>
          <a:bodyPr rtlCol="1">
            <a:noAutofit/>
          </a:bodyPr>
          <a:lstStyle/>
          <a:p>
            <a:pPr lvl="1" eaLnBrk="1" fontAlgn="auto" hangingPunct="1">
              <a:lnSpc>
                <a:spcPct val="80000"/>
              </a:lnSpc>
              <a:spcAft>
                <a:spcPts val="0"/>
              </a:spcAft>
              <a:buFont typeface="Arial" pitchFamily="34" charset="0"/>
              <a:buChar char="–"/>
              <a:defRPr/>
            </a:pPr>
            <a:r>
              <a:rPr lang="ar-SA" b="1" u="sng" dirty="0" smtClean="0">
                <a:cs typeface="+mj-cs"/>
              </a:rPr>
              <a:t>التأكد</a:t>
            </a:r>
            <a:r>
              <a:rPr lang="ar-SA" b="1" dirty="0" smtClean="0">
                <a:cs typeface="+mj-cs"/>
              </a:rPr>
              <a:t> </a:t>
            </a:r>
            <a:r>
              <a:rPr lang="ar-EG" b="1" dirty="0" smtClean="0">
                <a:cs typeface="+mj-cs"/>
              </a:rPr>
              <a:t> من </a:t>
            </a:r>
            <a:r>
              <a:rPr lang="ar-SA" b="1" dirty="0" smtClean="0">
                <a:cs typeface="+mj-cs"/>
              </a:rPr>
              <a:t>ان فني الكهرباء أو المشرف قد </a:t>
            </a:r>
            <a:r>
              <a:rPr lang="ar-SA" b="1" u="sng" dirty="0" smtClean="0">
                <a:cs typeface="+mj-cs"/>
              </a:rPr>
              <a:t>وقع عليها</a:t>
            </a:r>
            <a:r>
              <a:rPr lang="ar-SA" b="1" dirty="0" smtClean="0">
                <a:cs typeface="+mj-cs"/>
              </a:rPr>
              <a:t> واخذ المفتاح معه.</a:t>
            </a:r>
            <a:r>
              <a:rPr lang="en-US" b="1" dirty="0" smtClean="0">
                <a:cs typeface="+mj-cs"/>
              </a:rPr>
              <a:t> </a:t>
            </a:r>
          </a:p>
          <a:p>
            <a:pPr lvl="1" eaLnBrk="1" fontAlgn="auto" hangingPunct="1">
              <a:lnSpc>
                <a:spcPct val="80000"/>
              </a:lnSpc>
              <a:spcAft>
                <a:spcPts val="0"/>
              </a:spcAft>
              <a:buFont typeface="Arial" pitchFamily="34" charset="0"/>
              <a:buChar char="–"/>
              <a:defRPr/>
            </a:pPr>
            <a:r>
              <a:rPr lang="ar-SA" b="1" dirty="0" smtClean="0">
                <a:cs typeface="+mj-cs"/>
              </a:rPr>
              <a:t>التأكد من تفريغ الطاقة الكهربائية المخزنة (المتبقية) والتأكد من عدم وجود تيار كهربائي تماما.</a:t>
            </a:r>
            <a:endParaRPr lang="en-US" b="1" dirty="0" smtClean="0">
              <a:cs typeface="+mj-cs"/>
            </a:endParaRPr>
          </a:p>
          <a:p>
            <a:pPr lvl="1" eaLnBrk="1" fontAlgn="auto" hangingPunct="1">
              <a:lnSpc>
                <a:spcPct val="80000"/>
              </a:lnSpc>
              <a:spcAft>
                <a:spcPts val="0"/>
              </a:spcAft>
              <a:buFont typeface="Arial" pitchFamily="34" charset="0"/>
              <a:buChar char="–"/>
              <a:defRPr/>
            </a:pPr>
            <a:r>
              <a:rPr lang="ar-SA" b="1" u="sng" dirty="0" smtClean="0">
                <a:cs typeface="+mj-cs"/>
              </a:rPr>
              <a:t>اختبار الدوائر الكهربائية والتوصيلات المتصلة بالمعدة</a:t>
            </a:r>
            <a:r>
              <a:rPr lang="ar-SA" b="1" dirty="0" smtClean="0">
                <a:cs typeface="+mj-cs"/>
              </a:rPr>
              <a:t> (المحرك) بواسطة أجهزة الكشف عن التيار الكهربائي</a:t>
            </a:r>
            <a:endParaRPr lang="en-US" b="1" dirty="0" smtClean="0">
              <a:cs typeface="+mj-cs"/>
            </a:endParaRPr>
          </a:p>
          <a:p>
            <a:pPr lvl="1" eaLnBrk="1" fontAlgn="auto" hangingPunct="1">
              <a:lnSpc>
                <a:spcPct val="80000"/>
              </a:lnSpc>
              <a:spcAft>
                <a:spcPts val="0"/>
              </a:spcAft>
              <a:buFont typeface="Arial" pitchFamily="34" charset="0"/>
              <a:buChar char="–"/>
              <a:defRPr/>
            </a:pPr>
            <a:r>
              <a:rPr lang="ar-SA" b="1" u="sng" dirty="0" smtClean="0">
                <a:cs typeface="+mj-cs"/>
              </a:rPr>
              <a:t>أجهزة اختبار التيار </a:t>
            </a:r>
            <a:r>
              <a:rPr lang="ar-SA" b="1" dirty="0" smtClean="0">
                <a:cs typeface="+mj-cs"/>
              </a:rPr>
              <a:t>يـجب </a:t>
            </a:r>
            <a:r>
              <a:rPr lang="ar-SA" b="1" u="sng" dirty="0" smtClean="0">
                <a:cs typeface="+mj-cs"/>
              </a:rPr>
              <a:t>أن تكون في حالة جيدة</a:t>
            </a:r>
            <a:r>
              <a:rPr lang="ar-SA" b="1" dirty="0" smtClean="0">
                <a:cs typeface="+mj-cs"/>
              </a:rPr>
              <a:t> وصالحة للعمل وقد تم تجربتها قبل استخدامها.</a:t>
            </a:r>
            <a:r>
              <a:rPr lang="en-US" b="1" dirty="0" smtClean="0">
                <a:cs typeface="+mj-cs"/>
              </a:rPr>
              <a:t> </a:t>
            </a:r>
          </a:p>
          <a:p>
            <a:pPr lvl="1" eaLnBrk="1" fontAlgn="auto" hangingPunct="1">
              <a:lnSpc>
                <a:spcPct val="80000"/>
              </a:lnSpc>
              <a:spcAft>
                <a:spcPts val="0"/>
              </a:spcAft>
              <a:buFont typeface="Arial" pitchFamily="34" charset="0"/>
              <a:buChar char="–"/>
              <a:defRPr/>
            </a:pPr>
            <a:r>
              <a:rPr lang="ar-SA" b="1" dirty="0" smtClean="0">
                <a:cs typeface="+mj-cs"/>
              </a:rPr>
              <a:t>التأكد من </a:t>
            </a:r>
            <a:r>
              <a:rPr lang="ar-SA" b="1" u="sng" dirty="0" smtClean="0">
                <a:cs typeface="+mj-cs"/>
              </a:rPr>
              <a:t>عدم وجود أى مصادر تغذية</a:t>
            </a:r>
            <a:r>
              <a:rPr lang="ar-SA" b="1" dirty="0" smtClean="0">
                <a:cs typeface="+mj-cs"/>
              </a:rPr>
              <a:t> بالتيار الكهربائي </a:t>
            </a:r>
            <a:r>
              <a:rPr lang="ar-SA" b="1" u="sng" dirty="0" smtClean="0">
                <a:cs typeface="+mj-cs"/>
              </a:rPr>
              <a:t>بديلة</a:t>
            </a:r>
            <a:r>
              <a:rPr lang="ar-SA" b="1" dirty="0" smtClean="0">
                <a:cs typeface="+mj-cs"/>
              </a:rPr>
              <a:t> عن المصدر الذي تم عـزلة</a:t>
            </a:r>
            <a:r>
              <a:rPr lang="en-US" b="1" dirty="0" smtClean="0">
                <a:cs typeface="+mj-cs"/>
              </a:rPr>
              <a:t> </a:t>
            </a:r>
          </a:p>
        </p:txBody>
      </p:sp>
      <p:sp>
        <p:nvSpPr>
          <p:cNvPr id="205826"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ar-EG" sz="3600" b="1" smtClean="0"/>
              <a:t>تابع : </a:t>
            </a:r>
            <a:r>
              <a:rPr lang="ar-SA" sz="3600" b="1" smtClean="0"/>
              <a:t>طرق ووسائل عزل الطاقة النوعية </a:t>
            </a:r>
            <a:r>
              <a:rPr lang="ar-EG" sz="3600" b="1" smtClean="0"/>
              <a:t/>
            </a:r>
            <a:br>
              <a:rPr lang="ar-EG" sz="3600" b="1" smtClean="0"/>
            </a:br>
            <a:r>
              <a:rPr lang="ar-SA" sz="3600" b="1" u="sng" smtClean="0"/>
              <a:t>غلق مصادر التشغيل بالهواء </a:t>
            </a:r>
            <a:r>
              <a:rPr lang="ar-EG" sz="3600" b="1" smtClean="0"/>
              <a:t/>
            </a:r>
            <a:br>
              <a:rPr lang="ar-EG" sz="3600" b="1" smtClean="0"/>
            </a:br>
            <a:endParaRPr lang="en-US" sz="3600" b="1" smtClean="0"/>
          </a:p>
        </p:txBody>
      </p:sp>
      <p:sp>
        <p:nvSpPr>
          <p:cNvPr id="78851" name="Rectangle 3"/>
          <p:cNvSpPr>
            <a:spLocks noGrp="1" noChangeArrowheads="1"/>
          </p:cNvSpPr>
          <p:nvPr>
            <p:ph type="body" sz="half" idx="1"/>
          </p:nvPr>
        </p:nvSpPr>
        <p:spPr>
          <a:xfrm>
            <a:off x="457200" y="1447800"/>
            <a:ext cx="8358188" cy="1295400"/>
          </a:xfrm>
        </p:spPr>
        <p:txBody>
          <a:bodyPr/>
          <a:lstStyle/>
          <a:p>
            <a:pPr marL="533400" indent="-17463" eaLnBrk="1" hangingPunct="1">
              <a:buFont typeface="Wingdings" pitchFamily="2" charset="2"/>
              <a:buAutoNum type="arabicPeriod" startAt="2"/>
              <a:defRPr/>
            </a:pPr>
            <a:r>
              <a:rPr lang="ar-SA" sz="2800" b="1" u="sng" dirty="0" smtClean="0">
                <a:cs typeface="+mj-cs"/>
              </a:rPr>
              <a:t>غلق مصادر التشغيل بالهواء </a:t>
            </a:r>
            <a:r>
              <a:rPr lang="en-US" sz="2800" b="1" u="sng" dirty="0" smtClean="0">
                <a:cs typeface="+mj-cs"/>
              </a:rPr>
              <a:t>: (Pneumatic Systems)</a:t>
            </a:r>
          </a:p>
          <a:p>
            <a:pPr marL="533400" indent="-17463" eaLnBrk="1" hangingPunct="1">
              <a:buFont typeface="Wingdings" pitchFamily="2" charset="2"/>
              <a:buNone/>
              <a:defRPr/>
            </a:pPr>
            <a:r>
              <a:rPr lang="ar-SA" sz="2800" b="1" u="sng" dirty="0" smtClean="0">
                <a:cs typeface="+mj-cs"/>
              </a:rPr>
              <a:t>وتشمل هذه الأنظمة بادئ التشغيل بالهواء </a:t>
            </a:r>
            <a:r>
              <a:rPr lang="en-US" sz="2800" b="1" u="sng" dirty="0" smtClean="0">
                <a:cs typeface="+mj-cs"/>
              </a:rPr>
              <a:t> </a:t>
            </a:r>
            <a:r>
              <a:rPr lang="ar-SA" sz="2800" b="1" u="sng" dirty="0" smtClean="0">
                <a:cs typeface="+mj-cs"/>
              </a:rPr>
              <a:t>ومحــابس التحــكم  </a:t>
            </a:r>
            <a:r>
              <a:rPr lang="en-US" sz="2800" b="1" u="sng" dirty="0" smtClean="0">
                <a:cs typeface="+mj-cs"/>
              </a:rPr>
              <a:t>  </a:t>
            </a:r>
            <a:r>
              <a:rPr lang="ar-SA" sz="2800" b="1" u="sng" dirty="0" smtClean="0">
                <a:cs typeface="+mj-cs"/>
              </a:rPr>
              <a:t>والآلات الدقيقة </a:t>
            </a:r>
            <a:r>
              <a:rPr lang="en-US" sz="2800" b="1" u="sng" dirty="0" smtClean="0">
                <a:cs typeface="+mj-cs"/>
              </a:rPr>
              <a:t> </a:t>
            </a:r>
            <a:r>
              <a:rPr lang="ar-SA" sz="2800" b="1" u="sng" dirty="0" smtClean="0">
                <a:cs typeface="+mj-cs"/>
              </a:rPr>
              <a:t>وخلافة - حيث تتبع الخطوات التالية:</a:t>
            </a:r>
            <a:endParaRPr lang="ar-EG" sz="2800" b="1" u="sng" dirty="0" smtClean="0">
              <a:cs typeface="+mj-cs"/>
            </a:endParaRPr>
          </a:p>
          <a:p>
            <a:pPr marL="533400" indent="-17463" eaLnBrk="1" hangingPunct="1">
              <a:buFont typeface="Wingdings" pitchFamily="2" charset="2"/>
              <a:buNone/>
              <a:defRPr/>
            </a:pPr>
            <a:endParaRPr lang="en-US" sz="2400" dirty="0" smtClean="0"/>
          </a:p>
        </p:txBody>
      </p:sp>
      <p:pic>
        <p:nvPicPr>
          <p:cNvPr id="1188870" name="Picture 6"/>
          <p:cNvPicPr>
            <a:picLocks noGrp="1" noChangeAspect="1" noChangeArrowheads="1"/>
          </p:cNvPicPr>
          <p:nvPr>
            <p:ph sz="half" idx="2"/>
          </p:nvPr>
        </p:nvPicPr>
        <p:blipFill>
          <a:blip r:embed="rId2"/>
          <a:srcRect/>
          <a:stretch>
            <a:fillRect/>
          </a:stretch>
        </p:blipFill>
        <p:spPr>
          <a:xfrm>
            <a:off x="228600" y="2819400"/>
            <a:ext cx="3671888" cy="3876675"/>
          </a:xfrm>
          <a:noFill/>
        </p:spPr>
      </p:pic>
      <p:sp>
        <p:nvSpPr>
          <p:cNvPr id="206850" name="Date Placeholder 4"/>
          <p:cNvSpPr>
            <a:spLocks noGrp="1"/>
          </p:cNvSpPr>
          <p:nvPr>
            <p:ph type="dt" sz="quarter" idx="10"/>
          </p:nvPr>
        </p:nvSpPr>
        <p:spPr/>
        <p:txBody>
          <a:bodyPr/>
          <a:lstStyle/>
          <a:p>
            <a:pPr>
              <a:defRPr/>
            </a:pPr>
            <a:endParaRPr lang="en-US" smtClean="0"/>
          </a:p>
        </p:txBody>
      </p:sp>
      <p:sp>
        <p:nvSpPr>
          <p:cNvPr id="75782" name="Rectangle 4"/>
          <p:cNvSpPr>
            <a:spLocks noChangeArrowheads="1"/>
          </p:cNvSpPr>
          <p:nvPr/>
        </p:nvSpPr>
        <p:spPr bwMode="auto">
          <a:xfrm>
            <a:off x="4479925" y="-38241288"/>
            <a:ext cx="184150" cy="83340576"/>
          </a:xfrm>
          <a:prstGeom prst="rect">
            <a:avLst/>
          </a:prstGeom>
          <a:noFill/>
          <a:ln w="9525">
            <a:noFill/>
            <a:miter lim="800000"/>
            <a:headEnd/>
            <a:tailEnd/>
          </a:ln>
        </p:spPr>
        <p:txBody>
          <a:bodyPr>
            <a:spAutoFit/>
          </a:bodyPr>
          <a:lstStyle/>
          <a:p>
            <a:pPr lvl="1"/>
            <a:r>
              <a:rPr lang="ar-SA" sz="2400">
                <a:solidFill>
                  <a:schemeClr val="bg1"/>
                </a:solidFill>
                <a:latin typeface="Times New Roman" pitchFamily="18" charset="0"/>
                <a:cs typeface="PT Bold Heading" pitchFamily="2" charset="-78"/>
              </a:rPr>
              <a:t>يجب توضيح وتحديد المعدة </a:t>
            </a:r>
            <a:r>
              <a:rPr lang="en-US" sz="2400">
                <a:solidFill>
                  <a:schemeClr val="bg1"/>
                </a:solidFill>
                <a:latin typeface="Times New Roman" pitchFamily="18" charset="0"/>
                <a:cs typeface="PT Bold Heading" pitchFamily="2" charset="-78"/>
              </a:rPr>
              <a:t> (Equipment)</a:t>
            </a:r>
            <a:r>
              <a:rPr lang="ar-SA" sz="2400">
                <a:solidFill>
                  <a:schemeClr val="bg1"/>
                </a:solidFill>
                <a:latin typeface="Times New Roman" pitchFamily="18" charset="0"/>
                <a:cs typeface="PT Bold Heading" pitchFamily="2" charset="-78"/>
              </a:rPr>
              <a:t>ومكانها بالضبط والتي سوف يتم القيام بعمل الإصلاح أو الصيانة لها بواسطة طالب العمل، وذلك على تصريح العمـــل </a:t>
            </a:r>
            <a:r>
              <a:rPr lang="en-US" sz="2400">
                <a:solidFill>
                  <a:schemeClr val="bg1"/>
                </a:solidFill>
                <a:latin typeface="Times New Roman" pitchFamily="18" charset="0"/>
                <a:cs typeface="PT Bold Heading" pitchFamily="2" charset="-78"/>
              </a:rPr>
              <a:t>. (Work Permit)</a:t>
            </a:r>
          </a:p>
          <a:p>
            <a:pPr lvl="1"/>
            <a:endParaRPr lang="en-US" sz="2400">
              <a:solidFill>
                <a:schemeClr val="bg1"/>
              </a:solidFill>
              <a:latin typeface="Times New Roman" pitchFamily="18" charset="0"/>
              <a:cs typeface="PT Bold Heading" pitchFamily="2" charset="-78"/>
            </a:endParaRPr>
          </a:p>
          <a:p>
            <a:pPr lvl="1"/>
            <a:r>
              <a:rPr lang="ar-SA" sz="2400">
                <a:solidFill>
                  <a:schemeClr val="bg1"/>
                </a:solidFill>
                <a:latin typeface="Times New Roman" pitchFamily="18" charset="0"/>
                <a:cs typeface="PT Bold Heading" pitchFamily="2" charset="-78"/>
              </a:rPr>
              <a:t>يجب تحديد الدائرة أو النظام </a:t>
            </a:r>
            <a:r>
              <a:rPr lang="en-US" sz="2400">
                <a:solidFill>
                  <a:schemeClr val="bg1"/>
                </a:solidFill>
                <a:latin typeface="Times New Roman" pitchFamily="18" charset="0"/>
                <a:cs typeface="PT Bold Heading" pitchFamily="2" charset="-78"/>
              </a:rPr>
              <a:t> (System)</a:t>
            </a:r>
            <a:r>
              <a:rPr lang="ar-SA" sz="2400">
                <a:solidFill>
                  <a:schemeClr val="bg1"/>
                </a:solidFill>
                <a:latin typeface="Times New Roman" pitchFamily="18" charset="0"/>
                <a:cs typeface="PT Bold Heading" pitchFamily="2" charset="-78"/>
              </a:rPr>
              <a:t>المراد عزله بمعرفة </a:t>
            </a:r>
            <a:r>
              <a:rPr lang="ar-EG" sz="2400">
                <a:solidFill>
                  <a:schemeClr val="bg1"/>
                </a:solidFill>
                <a:latin typeface="Times New Roman" pitchFamily="18" charset="0"/>
                <a:cs typeface="PT Bold Heading" pitchFamily="2" charset="-78"/>
              </a:rPr>
              <a:t>ا</a:t>
            </a:r>
            <a:r>
              <a:rPr lang="ar-SA" sz="2400">
                <a:solidFill>
                  <a:schemeClr val="bg1"/>
                </a:solidFill>
                <a:latin typeface="Times New Roman" pitchFamily="18" charset="0"/>
                <a:cs typeface="PT Bold Heading" pitchFamily="2" charset="-78"/>
              </a:rPr>
              <a:t>لجهة الطالبة.</a:t>
            </a:r>
            <a:r>
              <a:rPr lang="en-US" sz="2400">
                <a:latin typeface="Times New Roman" pitchFamily="18" charset="0"/>
                <a:cs typeface="PT Bold Heading" pitchFamily="2" charset="-78"/>
              </a:rPr>
              <a:t> </a:t>
            </a:r>
          </a:p>
        </p:txBody>
      </p:sp>
      <p:sp>
        <p:nvSpPr>
          <p:cNvPr id="75783" name="Text Box 5"/>
          <p:cNvSpPr txBox="1">
            <a:spLocks noChangeArrowheads="1"/>
          </p:cNvSpPr>
          <p:nvPr/>
        </p:nvSpPr>
        <p:spPr bwMode="auto">
          <a:xfrm>
            <a:off x="4419600" y="2667000"/>
            <a:ext cx="4392613" cy="4291013"/>
          </a:xfrm>
          <a:prstGeom prst="rect">
            <a:avLst/>
          </a:prstGeom>
          <a:noFill/>
          <a:ln w="9525">
            <a:noFill/>
            <a:miter lim="800000"/>
            <a:headEnd/>
            <a:tailEnd/>
          </a:ln>
        </p:spPr>
        <p:txBody>
          <a:bodyPr>
            <a:spAutoFit/>
          </a:bodyPr>
          <a:lstStyle/>
          <a:p>
            <a:pPr lvl="1" algn="r" rtl="1"/>
            <a:r>
              <a:rPr lang="ar-SA" sz="2400">
                <a:solidFill>
                  <a:schemeClr val="bg1"/>
                </a:solidFill>
                <a:latin typeface="Times New Roman" pitchFamily="18" charset="0"/>
                <a:cs typeface="PT Bold Heading" pitchFamily="2" charset="-78"/>
              </a:rPr>
              <a:t>يجب توضيح وتحديد المعدة </a:t>
            </a:r>
            <a:r>
              <a:rPr lang="en-US" sz="2400">
                <a:solidFill>
                  <a:schemeClr val="bg1"/>
                </a:solidFill>
                <a:latin typeface="Times New Roman" pitchFamily="18" charset="0"/>
                <a:cs typeface="PT Bold Heading" pitchFamily="2" charset="-78"/>
              </a:rPr>
              <a:t> (Equipment)</a:t>
            </a:r>
            <a:r>
              <a:rPr lang="ar-SA" sz="2400">
                <a:solidFill>
                  <a:schemeClr val="bg1"/>
                </a:solidFill>
                <a:latin typeface="Times New Roman" pitchFamily="18" charset="0"/>
                <a:cs typeface="PT Bold Heading" pitchFamily="2" charset="-78"/>
              </a:rPr>
              <a:t>ومكانها بالضبط والتي سوف يتم القيام بعمل الإصلاح أو الصيانة لها بواسطة طالب العمل، وذلك على تصريح العمـــل </a:t>
            </a:r>
            <a:r>
              <a:rPr lang="en-US" sz="2400">
                <a:solidFill>
                  <a:schemeClr val="bg1"/>
                </a:solidFill>
                <a:latin typeface="Times New Roman" pitchFamily="18" charset="0"/>
                <a:cs typeface="PT Bold Heading" pitchFamily="2" charset="-78"/>
              </a:rPr>
              <a:t>. (Work Permit)</a:t>
            </a:r>
          </a:p>
          <a:p>
            <a:pPr lvl="1" algn="r" rtl="1"/>
            <a:endParaRPr lang="en-US" sz="2400">
              <a:solidFill>
                <a:schemeClr val="bg1"/>
              </a:solidFill>
              <a:latin typeface="Times New Roman" pitchFamily="18" charset="0"/>
              <a:cs typeface="PT Bold Heading" pitchFamily="2" charset="-78"/>
            </a:endParaRPr>
          </a:p>
          <a:p>
            <a:pPr lvl="1" algn="r" rtl="1"/>
            <a:r>
              <a:rPr lang="ar-SA" sz="2400">
                <a:solidFill>
                  <a:schemeClr val="bg1"/>
                </a:solidFill>
                <a:latin typeface="Times New Roman" pitchFamily="18" charset="0"/>
                <a:cs typeface="PT Bold Heading" pitchFamily="2" charset="-78"/>
              </a:rPr>
              <a:t>يجب تحديد الدائرة أو النظام </a:t>
            </a:r>
            <a:r>
              <a:rPr lang="en-US" sz="2400">
                <a:solidFill>
                  <a:schemeClr val="bg1"/>
                </a:solidFill>
                <a:latin typeface="Times New Roman" pitchFamily="18" charset="0"/>
                <a:cs typeface="PT Bold Heading" pitchFamily="2" charset="-78"/>
              </a:rPr>
              <a:t>(System) </a:t>
            </a:r>
            <a:r>
              <a:rPr lang="ar-SA" sz="2400">
                <a:solidFill>
                  <a:schemeClr val="bg1"/>
                </a:solidFill>
                <a:latin typeface="Times New Roman" pitchFamily="18" charset="0"/>
                <a:cs typeface="PT Bold Heading" pitchFamily="2" charset="-78"/>
              </a:rPr>
              <a:t>المراد عزله بمعرفة </a:t>
            </a:r>
            <a:r>
              <a:rPr lang="ar-EG" sz="2400">
                <a:solidFill>
                  <a:schemeClr val="bg1"/>
                </a:solidFill>
                <a:latin typeface="Times New Roman" pitchFamily="18" charset="0"/>
                <a:cs typeface="PT Bold Heading" pitchFamily="2" charset="-78"/>
              </a:rPr>
              <a:t>ا</a:t>
            </a:r>
            <a:r>
              <a:rPr lang="ar-SA" sz="2400">
                <a:solidFill>
                  <a:schemeClr val="bg1"/>
                </a:solidFill>
                <a:latin typeface="Times New Roman" pitchFamily="18" charset="0"/>
                <a:cs typeface="PT Bold Heading" pitchFamily="2" charset="-78"/>
              </a:rPr>
              <a:t>لجهة الطالبة.</a:t>
            </a:r>
            <a:r>
              <a:rPr lang="en-US" sz="2400">
                <a:solidFill>
                  <a:schemeClr val="bg1"/>
                </a:solidFill>
                <a:latin typeface="Times New Roman" pitchFamily="18" charset="0"/>
                <a:cs typeface="PT Bold Heading" pitchFamily="2" charset="-78"/>
              </a:rPr>
              <a:t> </a:t>
            </a:r>
          </a:p>
          <a:p>
            <a:pPr algn="r" rtl="1">
              <a:spcBef>
                <a:spcPct val="50000"/>
              </a:spcBef>
            </a:pPr>
            <a:endParaRPr lang="en-US" sz="2400">
              <a:latin typeface="Times New Roman" pitchFamily="18" charset="0"/>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 0.0  L 0.25 0.0  E" pathEditMode="relative" ptsTypes="">
                                      <p:cBhvr>
                                        <p:cTn id="6" dur="2000" fill="hold"/>
                                        <p:tgtEl>
                                          <p:spTgt spid="118887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18887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a:xfrm>
            <a:off x="611188" y="549275"/>
            <a:ext cx="8229600" cy="1143000"/>
          </a:xfrm>
        </p:spPr>
        <p:txBody>
          <a:bodyPr rtlCol="1">
            <a:normAutofit fontScale="90000"/>
          </a:bodyPr>
          <a:lstStyle/>
          <a:p>
            <a:pPr eaLnBrk="1" fontAlgn="auto" hangingPunct="1">
              <a:spcAft>
                <a:spcPts val="0"/>
              </a:spcAft>
              <a:defRPr/>
            </a:pPr>
            <a:r>
              <a:rPr lang="ar-EG" sz="4000" b="1" dirty="0" smtClean="0"/>
              <a:t>تابع : </a:t>
            </a:r>
            <a:r>
              <a:rPr lang="ar-SA" sz="4000" b="1" dirty="0" smtClean="0"/>
              <a:t>طرق ووسائل عزل الطاقة النوعية </a:t>
            </a:r>
            <a:r>
              <a:rPr lang="ar-EG" sz="4000" b="1" dirty="0" smtClean="0"/>
              <a:t/>
            </a:r>
            <a:br>
              <a:rPr lang="ar-EG" sz="4000" b="1" dirty="0" smtClean="0"/>
            </a:br>
            <a:r>
              <a:rPr lang="ar-SA" sz="4000" b="1" u="sng" dirty="0" smtClean="0"/>
              <a:t>غلق مصادر التشغيل بالهواء </a:t>
            </a:r>
            <a:r>
              <a:rPr lang="ar-EG" sz="2800" dirty="0" smtClean="0"/>
              <a:t/>
            </a:r>
            <a:br>
              <a:rPr lang="ar-EG" sz="2800" dirty="0" smtClean="0"/>
            </a:br>
            <a:r>
              <a:rPr lang="en-US" sz="2800" dirty="0" smtClean="0"/>
              <a:t/>
            </a:r>
            <a:br>
              <a:rPr lang="en-US" sz="2800" dirty="0" smtClean="0"/>
            </a:br>
            <a:endParaRPr lang="en-US" sz="2800" dirty="0" smtClean="0"/>
          </a:p>
        </p:txBody>
      </p:sp>
      <p:sp>
        <p:nvSpPr>
          <p:cNvPr id="79875" name="Rectangle 3"/>
          <p:cNvSpPr>
            <a:spLocks noGrp="1" noChangeArrowheads="1"/>
          </p:cNvSpPr>
          <p:nvPr>
            <p:ph type="body" sz="half" idx="1"/>
          </p:nvPr>
        </p:nvSpPr>
        <p:spPr>
          <a:xfrm>
            <a:off x="611188" y="1484313"/>
            <a:ext cx="7715250" cy="4641850"/>
          </a:xfrm>
        </p:spPr>
        <p:txBody>
          <a:bodyPr/>
          <a:lstStyle/>
          <a:p>
            <a:pPr marL="533400" indent="-533400" eaLnBrk="1" hangingPunct="1">
              <a:lnSpc>
                <a:spcPct val="80000"/>
              </a:lnSpc>
              <a:buFont typeface="Wingdings" pitchFamily="2" charset="2"/>
              <a:buNone/>
              <a:defRPr/>
            </a:pPr>
            <a:r>
              <a:rPr lang="ar-EG" sz="2400" b="1" dirty="0" smtClean="0"/>
              <a:t>3- </a:t>
            </a:r>
            <a:r>
              <a:rPr lang="ar-SA" sz="2200" b="1" u="sng" dirty="0" smtClean="0">
                <a:cs typeface="+mj-cs"/>
              </a:rPr>
              <a:t>غلق المعدات والأنظمة التي تعمل بضغط السوائل أو الماء :</a:t>
            </a:r>
            <a:endParaRPr lang="en-US" sz="2200" b="1" u="sng" dirty="0" smtClean="0">
              <a:cs typeface="+mj-cs"/>
            </a:endParaRPr>
          </a:p>
          <a:p>
            <a:pPr marL="533400" indent="-533400" eaLnBrk="1" hangingPunct="1">
              <a:lnSpc>
                <a:spcPct val="80000"/>
              </a:lnSpc>
              <a:buFont typeface="Wingdings" pitchFamily="2" charset="2"/>
              <a:buNone/>
              <a:defRPr/>
            </a:pPr>
            <a:r>
              <a:rPr lang="ar-SA" sz="2200" b="1" dirty="0" smtClean="0">
                <a:cs typeface="+mj-cs"/>
              </a:rPr>
              <a:t>:</a:t>
            </a:r>
            <a:r>
              <a:rPr lang="en-US" sz="2200" b="1" dirty="0" smtClean="0">
                <a:cs typeface="+mj-cs"/>
              </a:rPr>
              <a:t>  </a:t>
            </a:r>
          </a:p>
          <a:p>
            <a:pPr marL="990600" lvl="1" indent="-533400" eaLnBrk="1" hangingPunct="1">
              <a:lnSpc>
                <a:spcPct val="80000"/>
              </a:lnSpc>
              <a:buFont typeface="Arial" pitchFamily="34" charset="0"/>
              <a:buChar char="–"/>
              <a:defRPr/>
            </a:pPr>
            <a:r>
              <a:rPr lang="ar-SA" sz="2200" b="1" u="sng" dirty="0" smtClean="0">
                <a:cs typeface="+mj-cs"/>
              </a:rPr>
              <a:t>الجهة الطالبه </a:t>
            </a:r>
            <a:r>
              <a:rPr lang="ar-EG" sz="2200" b="1" u="sng" dirty="0" smtClean="0">
                <a:cs typeface="+mj-cs"/>
              </a:rPr>
              <a:t>ل</a:t>
            </a:r>
            <a:r>
              <a:rPr lang="ar-SA" sz="2200" b="1" u="sng" dirty="0" smtClean="0">
                <a:cs typeface="+mj-cs"/>
              </a:rPr>
              <a:t>تحديد المعدة</a:t>
            </a:r>
            <a:r>
              <a:rPr lang="ar-SA" sz="2200" b="1" dirty="0" smtClean="0">
                <a:cs typeface="+mj-cs"/>
              </a:rPr>
              <a:t> أو النظام المراد عزلة بالضبط على تصريح العمل.</a:t>
            </a:r>
            <a:endParaRPr lang="ar-EG" sz="2200" b="1" dirty="0" smtClean="0">
              <a:cs typeface="+mj-cs"/>
            </a:endParaRPr>
          </a:p>
          <a:p>
            <a:pPr marL="990600" lvl="1" indent="-533400" eaLnBrk="1" hangingPunct="1">
              <a:lnSpc>
                <a:spcPct val="80000"/>
              </a:lnSpc>
              <a:buFont typeface="Arial" pitchFamily="34" charset="0"/>
              <a:buChar char="–"/>
              <a:defRPr/>
            </a:pPr>
            <a:endParaRPr lang="ar-SA" sz="2200" b="1" dirty="0" smtClean="0">
              <a:cs typeface="+mj-cs"/>
            </a:endParaRPr>
          </a:p>
          <a:p>
            <a:pPr marL="990600" lvl="1" indent="-533400" eaLnBrk="1" hangingPunct="1">
              <a:lnSpc>
                <a:spcPct val="80000"/>
              </a:lnSpc>
              <a:buFont typeface="Arial" pitchFamily="34" charset="0"/>
              <a:buChar char="–"/>
              <a:defRPr/>
            </a:pPr>
            <a:r>
              <a:rPr lang="ar-SA" sz="2200" b="1" u="sng" dirty="0" smtClean="0">
                <a:cs typeface="+mj-cs"/>
              </a:rPr>
              <a:t>مشرف العمليات وكذلك مشرف الصيانة </a:t>
            </a:r>
            <a:r>
              <a:rPr lang="ar-EG" sz="2200" b="1" u="sng" dirty="0" smtClean="0">
                <a:cs typeface="+mj-cs"/>
              </a:rPr>
              <a:t>ل</a:t>
            </a:r>
            <a:r>
              <a:rPr lang="ar-SA" sz="2200" b="1" u="sng" dirty="0" smtClean="0">
                <a:cs typeface="+mj-cs"/>
              </a:rPr>
              <a:t>تحديد المعدة</a:t>
            </a:r>
            <a:r>
              <a:rPr lang="ar-SA" sz="2200" b="1" dirty="0" smtClean="0">
                <a:cs typeface="+mj-cs"/>
              </a:rPr>
              <a:t> أو الجهاز المراد العمل عليه </a:t>
            </a:r>
            <a:r>
              <a:rPr lang="ar-SA" sz="2200" b="1" u="sng" dirty="0" smtClean="0">
                <a:cs typeface="+mj-cs"/>
              </a:rPr>
              <a:t>على</a:t>
            </a:r>
            <a:r>
              <a:rPr lang="ar-SA" sz="2200" b="1" dirty="0" smtClean="0">
                <a:cs typeface="+mj-cs"/>
              </a:rPr>
              <a:t> </a:t>
            </a:r>
            <a:r>
              <a:rPr lang="ar-SA" sz="2200" b="1" u="sng" dirty="0" smtClean="0">
                <a:cs typeface="+mj-cs"/>
              </a:rPr>
              <a:t>الطبيعة </a:t>
            </a:r>
            <a:r>
              <a:rPr lang="ar-SA" sz="2200" b="1" dirty="0" smtClean="0">
                <a:cs typeface="+mj-cs"/>
              </a:rPr>
              <a:t>قبل القيام بالعمل.</a:t>
            </a:r>
            <a:endParaRPr lang="ar-EG" sz="2200" b="1" dirty="0" smtClean="0">
              <a:cs typeface="+mj-cs"/>
            </a:endParaRPr>
          </a:p>
          <a:p>
            <a:pPr marL="990600" lvl="1" indent="-533400" eaLnBrk="1" hangingPunct="1">
              <a:lnSpc>
                <a:spcPct val="80000"/>
              </a:lnSpc>
              <a:buFont typeface="Wingdings" pitchFamily="2" charset="2"/>
              <a:buNone/>
              <a:defRPr/>
            </a:pPr>
            <a:endParaRPr lang="ar-SA" sz="2200" b="1" dirty="0" smtClean="0">
              <a:cs typeface="+mj-cs"/>
            </a:endParaRPr>
          </a:p>
          <a:p>
            <a:pPr marL="990600" lvl="1" indent="-533400" eaLnBrk="1" hangingPunct="1">
              <a:lnSpc>
                <a:spcPct val="80000"/>
              </a:lnSpc>
              <a:buFont typeface="Arial" pitchFamily="34" charset="0"/>
              <a:buChar char="–"/>
              <a:defRPr/>
            </a:pPr>
            <a:r>
              <a:rPr lang="ar-SA" sz="2200" b="1" dirty="0" smtClean="0">
                <a:cs typeface="+mj-cs"/>
              </a:rPr>
              <a:t>يتم القيام </a:t>
            </a:r>
            <a:r>
              <a:rPr lang="ar-SA" sz="2200" b="1" u="sng" dirty="0" smtClean="0">
                <a:cs typeface="+mj-cs"/>
              </a:rPr>
              <a:t>بعزل المعدة</a:t>
            </a:r>
            <a:r>
              <a:rPr lang="ar-SA" sz="2200" b="1" dirty="0" smtClean="0">
                <a:cs typeface="+mj-cs"/>
              </a:rPr>
              <a:t> أو الجهاز</a:t>
            </a:r>
            <a:r>
              <a:rPr lang="ar-EG" sz="2200" b="1" dirty="0" smtClean="0">
                <a:cs typeface="+mj-cs"/>
              </a:rPr>
              <a:t> </a:t>
            </a:r>
            <a:r>
              <a:rPr lang="en-US" sz="2200" b="1" dirty="0" smtClean="0">
                <a:cs typeface="+mj-cs"/>
              </a:rPr>
              <a:t> (Equipment or Device)</a:t>
            </a:r>
            <a:r>
              <a:rPr lang="ar-SA" sz="2200" b="1" dirty="0" smtClean="0">
                <a:cs typeface="+mj-cs"/>
              </a:rPr>
              <a:t>. </a:t>
            </a:r>
            <a:endParaRPr lang="ar-EG" sz="2200" b="1" dirty="0" smtClean="0">
              <a:cs typeface="+mj-cs"/>
            </a:endParaRPr>
          </a:p>
          <a:p>
            <a:pPr marL="990600" lvl="1" indent="-533400" eaLnBrk="1" hangingPunct="1">
              <a:lnSpc>
                <a:spcPct val="80000"/>
              </a:lnSpc>
              <a:buFont typeface="Wingdings" pitchFamily="2" charset="2"/>
              <a:buNone/>
              <a:defRPr/>
            </a:pPr>
            <a:endParaRPr lang="ar-SA" sz="2200" b="1" dirty="0" smtClean="0">
              <a:cs typeface="+mj-cs"/>
            </a:endParaRPr>
          </a:p>
          <a:p>
            <a:pPr marL="990600" lvl="1" indent="-533400" eaLnBrk="1" hangingPunct="1">
              <a:lnSpc>
                <a:spcPct val="80000"/>
              </a:lnSpc>
              <a:buFont typeface="Arial" pitchFamily="34" charset="0"/>
              <a:buChar char="–"/>
              <a:defRPr/>
            </a:pPr>
            <a:r>
              <a:rPr lang="ar-SA" sz="2200" b="1" dirty="0" smtClean="0">
                <a:cs typeface="+mj-cs"/>
              </a:rPr>
              <a:t>يتم </a:t>
            </a:r>
            <a:r>
              <a:rPr lang="ar-SA" sz="2200" b="1" u="sng" dirty="0" smtClean="0">
                <a:cs typeface="+mj-cs"/>
              </a:rPr>
              <a:t>تصريف السائل</a:t>
            </a:r>
            <a:r>
              <a:rPr lang="ar-SA" sz="2200" b="1" dirty="0" smtClean="0">
                <a:cs typeface="+mj-cs"/>
              </a:rPr>
              <a:t> تماما حتى يصل الضغط إلى صفر.</a:t>
            </a:r>
            <a:endParaRPr lang="ar-EG" sz="2200" b="1" dirty="0" smtClean="0">
              <a:cs typeface="+mj-cs"/>
            </a:endParaRPr>
          </a:p>
          <a:p>
            <a:pPr marL="990600" lvl="1" indent="-533400" eaLnBrk="1" hangingPunct="1">
              <a:lnSpc>
                <a:spcPct val="80000"/>
              </a:lnSpc>
              <a:buFont typeface="Wingdings" pitchFamily="2" charset="2"/>
              <a:buNone/>
              <a:defRPr/>
            </a:pPr>
            <a:endParaRPr lang="ar-SA" sz="2200" b="1" dirty="0" smtClean="0">
              <a:cs typeface="+mj-cs"/>
            </a:endParaRPr>
          </a:p>
          <a:p>
            <a:pPr marL="990600" lvl="1" indent="-533400" eaLnBrk="1" hangingPunct="1">
              <a:lnSpc>
                <a:spcPct val="80000"/>
              </a:lnSpc>
              <a:buFont typeface="Arial" pitchFamily="34" charset="0"/>
              <a:buChar char="–"/>
              <a:defRPr/>
            </a:pPr>
            <a:r>
              <a:rPr lang="ar-SA" sz="2200" b="1" dirty="0" smtClean="0">
                <a:cs typeface="+mj-cs"/>
              </a:rPr>
              <a:t>يجب </a:t>
            </a:r>
            <a:r>
              <a:rPr lang="ar-SA" sz="2200" b="1" u="sng" dirty="0" smtClean="0">
                <a:cs typeface="+mj-cs"/>
              </a:rPr>
              <a:t>غلق المحابس وذلك باستخدام السلاسل</a:t>
            </a:r>
            <a:r>
              <a:rPr lang="ar-SA" sz="2200" b="1" dirty="0" smtClean="0">
                <a:cs typeface="+mj-cs"/>
              </a:rPr>
              <a:t> والأقفال وذلك لغلق مصدر الطاقة على المعدة.</a:t>
            </a:r>
            <a:endParaRPr lang="ar-EG" sz="2200" b="1" dirty="0" smtClean="0">
              <a:cs typeface="+mj-cs"/>
            </a:endParaRPr>
          </a:p>
          <a:p>
            <a:pPr marL="990600" lvl="1" indent="-533400" eaLnBrk="1" hangingPunct="1">
              <a:lnSpc>
                <a:spcPct val="80000"/>
              </a:lnSpc>
              <a:buFont typeface="Wingdings" pitchFamily="2" charset="2"/>
              <a:buNone/>
              <a:defRPr/>
            </a:pPr>
            <a:endParaRPr lang="ar-SA" sz="2200" b="1" dirty="0" smtClean="0">
              <a:cs typeface="+mj-cs"/>
            </a:endParaRPr>
          </a:p>
          <a:p>
            <a:pPr marL="990600" lvl="1" indent="-533400" eaLnBrk="1" hangingPunct="1">
              <a:lnSpc>
                <a:spcPct val="80000"/>
              </a:lnSpc>
              <a:buFont typeface="Arial" pitchFamily="34" charset="0"/>
              <a:buChar char="–"/>
              <a:defRPr/>
            </a:pPr>
            <a:r>
              <a:rPr lang="ar-SA" sz="2200" b="1" dirty="0" smtClean="0">
                <a:cs typeface="+mj-cs"/>
              </a:rPr>
              <a:t>يجب </a:t>
            </a:r>
            <a:r>
              <a:rPr lang="ar-SA" sz="2200" b="1" u="sng" dirty="0" smtClean="0">
                <a:cs typeface="+mj-cs"/>
              </a:rPr>
              <a:t>غلق المصادر البديلة</a:t>
            </a:r>
            <a:r>
              <a:rPr lang="ar-SA" sz="2200" b="1" dirty="0" smtClean="0">
                <a:cs typeface="+mj-cs"/>
              </a:rPr>
              <a:t> للطاقة وذلك بإتباع الطرق السابقة.</a:t>
            </a:r>
            <a:endParaRPr lang="en-US" sz="2200" b="1" dirty="0" smtClean="0">
              <a:cs typeface="+mj-cs"/>
            </a:endParaRPr>
          </a:p>
        </p:txBody>
      </p:sp>
      <p:sp>
        <p:nvSpPr>
          <p:cNvPr id="207874" name="Date Placeholder 4"/>
          <p:cNvSpPr>
            <a:spLocks noGrp="1"/>
          </p:cNvSpPr>
          <p:nvPr>
            <p:ph type="dt" sz="quarter" idx="10"/>
          </p:nvPr>
        </p:nvSpPr>
        <p:spPr/>
        <p:txBody>
          <a:bodyPr/>
          <a:lstStyle/>
          <a:p>
            <a:pPr>
              <a:defRPr/>
            </a:pPr>
            <a:endParaRPr lang="en-US" smtClean="0"/>
          </a:p>
        </p:txBody>
      </p:sp>
      <p:sp>
        <p:nvSpPr>
          <p:cNvPr id="76805" name="Text Box 4"/>
          <p:cNvSpPr txBox="1">
            <a:spLocks noChangeArrowheads="1"/>
          </p:cNvSpPr>
          <p:nvPr/>
        </p:nvSpPr>
        <p:spPr bwMode="auto">
          <a:xfrm>
            <a:off x="395288" y="5876925"/>
            <a:ext cx="1152525" cy="517525"/>
          </a:xfrm>
          <a:prstGeom prst="rect">
            <a:avLst/>
          </a:prstGeom>
          <a:noFill/>
          <a:ln w="9525">
            <a:noFill/>
            <a:miter lim="800000"/>
            <a:headEnd/>
            <a:tailEnd/>
          </a:ln>
        </p:spPr>
        <p:txBody>
          <a:bodyPr>
            <a:spAutoFit/>
          </a:bodyPr>
          <a:lstStyle/>
          <a:p>
            <a:pPr>
              <a:spcBef>
                <a:spcPct val="50000"/>
              </a:spcBef>
            </a:pPr>
            <a:r>
              <a:rPr lang="en-US" sz="1400">
                <a:solidFill>
                  <a:srgbClr val="FFFF00"/>
                </a:solidFill>
                <a:latin typeface="Times New Roman" pitchFamily="18" charset="0"/>
                <a:cs typeface="PT Bold Heading" pitchFamily="2" charset="-78"/>
              </a:rPr>
              <a:t>Energy isolation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ar-EG" b="1" smtClean="0"/>
              <a:t>انواع تصاريح العمل</a:t>
            </a:r>
            <a:endParaRPr lang="en-US" b="1" smtClean="0"/>
          </a:p>
        </p:txBody>
      </p:sp>
      <p:sp>
        <p:nvSpPr>
          <p:cNvPr id="21508" name="Rectangle 3"/>
          <p:cNvSpPr>
            <a:spLocks noGrp="1" noChangeArrowheads="1"/>
          </p:cNvSpPr>
          <p:nvPr>
            <p:ph idx="1"/>
          </p:nvPr>
        </p:nvSpPr>
        <p:spPr/>
        <p:txBody>
          <a:bodyPr rtlCol="1">
            <a:normAutofit lnSpcReduction="10000"/>
          </a:bodyPr>
          <a:lstStyle/>
          <a:p>
            <a:pPr marL="533400" indent="-533400" eaLnBrk="1" fontAlgn="auto" hangingPunct="1">
              <a:spcAft>
                <a:spcPts val="0"/>
              </a:spcAft>
              <a:buFont typeface="Wingdings" pitchFamily="2" charset="2"/>
              <a:buNone/>
              <a:defRPr/>
            </a:pPr>
            <a:r>
              <a:rPr lang="ar-EG" b="1" dirty="0" smtClean="0">
                <a:cs typeface="+mj-cs"/>
              </a:rPr>
              <a:t>هناك انواع عديدة من تصاريح العمل ومن اهم هذه الانواع :</a:t>
            </a:r>
          </a:p>
          <a:p>
            <a:pPr marL="533400" indent="-533400" eaLnBrk="1" fontAlgn="auto" hangingPunct="1">
              <a:spcAft>
                <a:spcPts val="0"/>
              </a:spcAft>
              <a:buFont typeface="Wingdings" pitchFamily="2" charset="2"/>
              <a:buAutoNum type="arabicParenR"/>
              <a:defRPr/>
            </a:pPr>
            <a:r>
              <a:rPr lang="ar-EG" b="1" dirty="0" smtClean="0">
                <a:cs typeface="+mj-cs"/>
              </a:rPr>
              <a:t>ساخن.</a:t>
            </a:r>
          </a:p>
          <a:p>
            <a:pPr marL="533400" indent="-533400" eaLnBrk="1" fontAlgn="auto" hangingPunct="1">
              <a:spcAft>
                <a:spcPts val="0"/>
              </a:spcAft>
              <a:buFont typeface="Wingdings" pitchFamily="2" charset="2"/>
              <a:buAutoNum type="arabicParenR"/>
              <a:defRPr/>
            </a:pPr>
            <a:r>
              <a:rPr lang="ar-EG" b="1" dirty="0" smtClean="0">
                <a:cs typeface="+mj-cs"/>
              </a:rPr>
              <a:t>بارد.</a:t>
            </a:r>
          </a:p>
          <a:p>
            <a:pPr marL="533400" indent="-533400" eaLnBrk="1" fontAlgn="auto" hangingPunct="1">
              <a:spcAft>
                <a:spcPts val="0"/>
              </a:spcAft>
              <a:buFont typeface="Wingdings" pitchFamily="2" charset="2"/>
              <a:buAutoNum type="arabicParenR"/>
              <a:defRPr/>
            </a:pPr>
            <a:r>
              <a:rPr lang="ar-EG" b="1" dirty="0" smtClean="0">
                <a:cs typeface="+mj-cs"/>
              </a:rPr>
              <a:t>حفر.</a:t>
            </a:r>
          </a:p>
          <a:p>
            <a:pPr marL="533400" indent="-533400" eaLnBrk="1" fontAlgn="auto" hangingPunct="1">
              <a:spcAft>
                <a:spcPts val="0"/>
              </a:spcAft>
              <a:buFont typeface="Wingdings" pitchFamily="2" charset="2"/>
              <a:buAutoNum type="arabicParenR"/>
              <a:defRPr/>
            </a:pPr>
            <a:r>
              <a:rPr lang="ar-EG" b="1" dirty="0" smtClean="0">
                <a:cs typeface="+mj-cs"/>
              </a:rPr>
              <a:t>دخول الاوعية المغلقة.</a:t>
            </a:r>
          </a:p>
          <a:p>
            <a:pPr marL="533400" indent="-533400" eaLnBrk="1" fontAlgn="auto" hangingPunct="1">
              <a:spcAft>
                <a:spcPts val="0"/>
              </a:spcAft>
              <a:buFont typeface="Wingdings" pitchFamily="2" charset="2"/>
              <a:buAutoNum type="arabicParenR"/>
              <a:defRPr/>
            </a:pPr>
            <a:r>
              <a:rPr lang="ar-EG" b="1" dirty="0" smtClean="0">
                <a:cs typeface="+mj-cs"/>
              </a:rPr>
              <a:t>استخدام المصادر المشعة. </a:t>
            </a:r>
          </a:p>
          <a:p>
            <a:pPr marL="533400" indent="-533400" eaLnBrk="1" fontAlgn="auto" hangingPunct="1">
              <a:spcAft>
                <a:spcPts val="0"/>
              </a:spcAft>
              <a:buFont typeface="Wingdings" pitchFamily="2" charset="2"/>
              <a:buAutoNum type="arabicParenR"/>
              <a:defRPr/>
            </a:pPr>
            <a:r>
              <a:rPr lang="ar-EG" b="1" dirty="0" smtClean="0">
                <a:cs typeface="+mj-cs"/>
              </a:rPr>
              <a:t>تصريح الدخول الى الأماكن الخطرة</a:t>
            </a:r>
          </a:p>
          <a:p>
            <a:pPr marL="533400" indent="-533400" eaLnBrk="1" fontAlgn="auto" hangingPunct="1">
              <a:spcAft>
                <a:spcPts val="0"/>
              </a:spcAft>
              <a:buFont typeface="Wingdings" pitchFamily="2" charset="2"/>
              <a:buAutoNum type="arabicParenR"/>
              <a:defRPr/>
            </a:pPr>
            <a:r>
              <a:rPr lang="ar-EG" b="1" dirty="0" smtClean="0">
                <a:cs typeface="+mj-cs"/>
              </a:rPr>
              <a:t>تصريح كفاءة السقالة ( بعض الشركات فقط )</a:t>
            </a:r>
          </a:p>
          <a:p>
            <a:pPr marL="533400" indent="-533400" eaLnBrk="1" fontAlgn="auto" hangingPunct="1">
              <a:spcAft>
                <a:spcPts val="0"/>
              </a:spcAft>
              <a:buFont typeface="Wingdings" pitchFamily="2" charset="2"/>
              <a:buAutoNum type="arabicParenR"/>
              <a:defRPr/>
            </a:pPr>
            <a:endParaRPr lang="ar-EG" b="1" dirty="0" smtClean="0">
              <a:cs typeface="+mj-cs"/>
            </a:endParaRPr>
          </a:p>
          <a:p>
            <a:pPr marL="533400" indent="-533400" eaLnBrk="1" fontAlgn="auto" hangingPunct="1">
              <a:spcAft>
                <a:spcPts val="0"/>
              </a:spcAft>
              <a:buFont typeface="Arial" pitchFamily="34" charset="0"/>
              <a:buChar char="•"/>
              <a:defRPr/>
            </a:pPr>
            <a:endParaRPr lang="ar-EG" b="1" dirty="0" smtClean="0"/>
          </a:p>
          <a:p>
            <a:pPr marL="533400" indent="-533400" eaLnBrk="1" fontAlgn="auto" hangingPunct="1">
              <a:spcAft>
                <a:spcPts val="0"/>
              </a:spcAft>
              <a:buFont typeface="Arial" pitchFamily="34" charset="0"/>
              <a:buChar char="•"/>
              <a:defRPr/>
            </a:pPr>
            <a:endParaRPr lang="ar-EG" b="1" dirty="0" smtClean="0"/>
          </a:p>
          <a:p>
            <a:pPr marL="533400" indent="-533400" eaLnBrk="1" fontAlgn="auto" hangingPunct="1">
              <a:spcAft>
                <a:spcPts val="0"/>
              </a:spcAft>
              <a:buFont typeface="Arial" pitchFamily="34" charset="0"/>
              <a:buChar char="•"/>
              <a:defRPr/>
            </a:pPr>
            <a:endParaRPr lang="en-US" b="1" dirty="0" smtClean="0"/>
          </a:p>
        </p:txBody>
      </p:sp>
      <p:sp>
        <p:nvSpPr>
          <p:cNvPr id="56322" name="Date Placeholder 3"/>
          <p:cNvSpPr>
            <a:spLocks noGrp="1"/>
          </p:cNvSpPr>
          <p:nvPr>
            <p:ph type="dt" sz="quarter" idx="10"/>
          </p:nvPr>
        </p:nvSpPr>
        <p:spPr/>
        <p:txBody>
          <a:bodyPr/>
          <a:lstStyle/>
          <a:p>
            <a:pPr>
              <a:defRPr/>
            </a:pPr>
            <a:endParaRPr lang="en-US"/>
          </a:p>
        </p:txBody>
      </p:sp>
      <p:grpSp>
        <p:nvGrpSpPr>
          <p:cNvPr id="20485" name="Group 4"/>
          <p:cNvGrpSpPr>
            <a:grpSpLocks/>
          </p:cNvGrpSpPr>
          <p:nvPr/>
        </p:nvGrpSpPr>
        <p:grpSpPr bwMode="auto">
          <a:xfrm>
            <a:off x="457200" y="2362200"/>
            <a:ext cx="2371725" cy="2819400"/>
            <a:chOff x="1488" y="2160"/>
            <a:chExt cx="1494" cy="1776"/>
          </a:xfrm>
        </p:grpSpPr>
        <p:grpSp>
          <p:nvGrpSpPr>
            <p:cNvPr id="20486" name="Group 5"/>
            <p:cNvGrpSpPr>
              <a:grpSpLocks/>
            </p:cNvGrpSpPr>
            <p:nvPr/>
          </p:nvGrpSpPr>
          <p:grpSpPr bwMode="auto">
            <a:xfrm rot="834338">
              <a:off x="1968" y="2160"/>
              <a:ext cx="1014" cy="1488"/>
              <a:chOff x="3690" y="2064"/>
              <a:chExt cx="1014" cy="1488"/>
            </a:xfrm>
          </p:grpSpPr>
          <p:pic>
            <p:nvPicPr>
              <p:cNvPr id="20493" name="Picture 6" descr="nsds"/>
              <p:cNvPicPr>
                <a:picLocks noChangeAspect="1" noChangeArrowheads="1"/>
              </p:cNvPicPr>
              <p:nvPr/>
            </p:nvPicPr>
            <p:blipFill>
              <a:blip r:embed="rId2"/>
              <a:srcRect/>
              <a:stretch>
                <a:fillRect/>
              </a:stretch>
            </p:blipFill>
            <p:spPr bwMode="auto">
              <a:xfrm>
                <a:off x="3690" y="2064"/>
                <a:ext cx="1014" cy="1478"/>
              </a:xfrm>
              <a:prstGeom prst="rect">
                <a:avLst/>
              </a:prstGeom>
              <a:noFill/>
              <a:ln w="9525">
                <a:noFill/>
                <a:miter lim="800000"/>
                <a:headEnd/>
                <a:tailEnd/>
              </a:ln>
            </p:spPr>
          </p:pic>
          <p:sp>
            <p:nvSpPr>
              <p:cNvPr id="20494" name="Rectangle 7"/>
              <p:cNvSpPr>
                <a:spLocks noChangeArrowheads="1"/>
              </p:cNvSpPr>
              <p:nvPr/>
            </p:nvSpPr>
            <p:spPr bwMode="auto">
              <a:xfrm>
                <a:off x="3696" y="2064"/>
                <a:ext cx="1008" cy="1488"/>
              </a:xfrm>
              <a:prstGeom prst="rect">
                <a:avLst/>
              </a:prstGeom>
              <a:solidFill>
                <a:srgbClr val="FFFF00">
                  <a:alpha val="49019"/>
                </a:srgbClr>
              </a:solidFill>
              <a:ln w="9525">
                <a:solidFill>
                  <a:schemeClr val="tx1"/>
                </a:solidFill>
                <a:miter lim="800000"/>
                <a:headEnd/>
                <a:tailEnd/>
              </a:ln>
            </p:spPr>
            <p:txBody>
              <a:bodyPr wrap="none" anchor="ctr"/>
              <a:lstStyle/>
              <a:p>
                <a:endParaRPr lang="ar-EG">
                  <a:latin typeface="Book Antiqua" pitchFamily="18" charset="0"/>
                </a:endParaRPr>
              </a:p>
            </p:txBody>
          </p:sp>
        </p:grpSp>
        <p:grpSp>
          <p:nvGrpSpPr>
            <p:cNvPr id="20487" name="Group 8"/>
            <p:cNvGrpSpPr>
              <a:grpSpLocks/>
            </p:cNvGrpSpPr>
            <p:nvPr/>
          </p:nvGrpSpPr>
          <p:grpSpPr bwMode="auto">
            <a:xfrm rot="1360388">
              <a:off x="1488" y="2160"/>
              <a:ext cx="1014" cy="1488"/>
              <a:chOff x="576" y="2064"/>
              <a:chExt cx="1014" cy="1488"/>
            </a:xfrm>
          </p:grpSpPr>
          <p:pic>
            <p:nvPicPr>
              <p:cNvPr id="20491" name="Picture 9" descr="nsds"/>
              <p:cNvPicPr>
                <a:picLocks noChangeAspect="1" noChangeArrowheads="1"/>
              </p:cNvPicPr>
              <p:nvPr/>
            </p:nvPicPr>
            <p:blipFill>
              <a:blip r:embed="rId2"/>
              <a:srcRect/>
              <a:stretch>
                <a:fillRect/>
              </a:stretch>
            </p:blipFill>
            <p:spPr bwMode="auto">
              <a:xfrm>
                <a:off x="576" y="2064"/>
                <a:ext cx="1014" cy="1478"/>
              </a:xfrm>
              <a:prstGeom prst="rect">
                <a:avLst/>
              </a:prstGeom>
              <a:noFill/>
              <a:ln w="9525">
                <a:noFill/>
                <a:miter lim="800000"/>
                <a:headEnd/>
                <a:tailEnd/>
              </a:ln>
            </p:spPr>
          </p:pic>
          <p:sp>
            <p:nvSpPr>
              <p:cNvPr id="20492" name="Rectangle 10"/>
              <p:cNvSpPr>
                <a:spLocks noChangeArrowheads="1"/>
              </p:cNvSpPr>
              <p:nvPr/>
            </p:nvSpPr>
            <p:spPr bwMode="auto">
              <a:xfrm>
                <a:off x="576" y="2064"/>
                <a:ext cx="1008" cy="1488"/>
              </a:xfrm>
              <a:prstGeom prst="rect">
                <a:avLst/>
              </a:prstGeom>
              <a:solidFill>
                <a:srgbClr val="FF0000">
                  <a:alpha val="38039"/>
                </a:srgbClr>
              </a:solidFill>
              <a:ln w="9525">
                <a:solidFill>
                  <a:schemeClr val="tx1"/>
                </a:solidFill>
                <a:miter lim="800000"/>
                <a:headEnd/>
                <a:tailEnd/>
              </a:ln>
            </p:spPr>
            <p:txBody>
              <a:bodyPr wrap="none" anchor="ctr"/>
              <a:lstStyle/>
              <a:p>
                <a:endParaRPr lang="ar-EG">
                  <a:latin typeface="Book Antiqua" pitchFamily="18" charset="0"/>
                </a:endParaRPr>
              </a:p>
            </p:txBody>
          </p:sp>
        </p:grpSp>
        <p:grpSp>
          <p:nvGrpSpPr>
            <p:cNvPr id="20488" name="Group 11"/>
            <p:cNvGrpSpPr>
              <a:grpSpLocks/>
            </p:cNvGrpSpPr>
            <p:nvPr/>
          </p:nvGrpSpPr>
          <p:grpSpPr bwMode="auto">
            <a:xfrm>
              <a:off x="1776" y="2448"/>
              <a:ext cx="1014" cy="1488"/>
              <a:chOff x="1776" y="2448"/>
              <a:chExt cx="1014" cy="1488"/>
            </a:xfrm>
          </p:grpSpPr>
          <p:pic>
            <p:nvPicPr>
              <p:cNvPr id="20489" name="Picture 12" descr="nsds"/>
              <p:cNvPicPr>
                <a:picLocks noChangeAspect="1" noChangeArrowheads="1"/>
              </p:cNvPicPr>
              <p:nvPr/>
            </p:nvPicPr>
            <p:blipFill>
              <a:blip r:embed="rId2"/>
              <a:srcRect/>
              <a:stretch>
                <a:fillRect/>
              </a:stretch>
            </p:blipFill>
            <p:spPr bwMode="auto">
              <a:xfrm>
                <a:off x="1776" y="2448"/>
                <a:ext cx="1014" cy="1478"/>
              </a:xfrm>
              <a:prstGeom prst="rect">
                <a:avLst/>
              </a:prstGeom>
              <a:noFill/>
              <a:ln w="9525">
                <a:noFill/>
                <a:miter lim="800000"/>
                <a:headEnd/>
                <a:tailEnd/>
              </a:ln>
            </p:spPr>
          </p:pic>
          <p:sp>
            <p:nvSpPr>
              <p:cNvPr id="20490" name="Rectangle 13"/>
              <p:cNvSpPr>
                <a:spLocks noChangeArrowheads="1"/>
              </p:cNvSpPr>
              <p:nvPr/>
            </p:nvSpPr>
            <p:spPr bwMode="auto">
              <a:xfrm>
                <a:off x="1776" y="2448"/>
                <a:ext cx="1008" cy="1488"/>
              </a:xfrm>
              <a:prstGeom prst="rect">
                <a:avLst/>
              </a:prstGeom>
              <a:solidFill>
                <a:srgbClr val="00FF00">
                  <a:alpha val="47058"/>
                </a:srgbClr>
              </a:solidFill>
              <a:ln w="9525">
                <a:solidFill>
                  <a:schemeClr val="tx1"/>
                </a:solidFill>
                <a:miter lim="800000"/>
                <a:headEnd/>
                <a:tailEnd/>
              </a:ln>
            </p:spPr>
            <p:txBody>
              <a:bodyPr wrap="none" anchor="ctr"/>
              <a:lstStyle/>
              <a:p>
                <a:endParaRPr lang="ar-EG">
                  <a:latin typeface="Book Antiqua" pitchFamily="18" charset="0"/>
                </a:endParaRPr>
              </a:p>
            </p:txBody>
          </p:sp>
        </p:gr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9" name="Rectangle 3"/>
          <p:cNvSpPr>
            <a:spLocks noGrp="1" noChangeArrowheads="1"/>
          </p:cNvSpPr>
          <p:nvPr>
            <p:ph type="title"/>
          </p:nvPr>
        </p:nvSpPr>
        <p:spPr>
          <a:xfrm>
            <a:off x="468313" y="692150"/>
            <a:ext cx="8229600" cy="1143000"/>
          </a:xfrm>
        </p:spPr>
        <p:txBody>
          <a:bodyPr rtlCol="1">
            <a:normAutofit fontScale="90000"/>
          </a:bodyPr>
          <a:lstStyle/>
          <a:p>
            <a:pPr marL="533400" indent="-533400" eaLnBrk="1" fontAlgn="auto" hangingPunct="1">
              <a:spcAft>
                <a:spcPts val="0"/>
              </a:spcAft>
              <a:defRPr/>
            </a:pPr>
            <a:r>
              <a:rPr lang="ar-EG" sz="4000" b="1" dirty="0" smtClean="0"/>
              <a:t>تابع : </a:t>
            </a:r>
            <a:r>
              <a:rPr lang="ar-SA" sz="4000" b="1" dirty="0" smtClean="0"/>
              <a:t>طرق ووسائل عزل الطاقة النوعية</a:t>
            </a:r>
            <a:r>
              <a:rPr lang="ar-EG" sz="4000" b="1" dirty="0" smtClean="0"/>
              <a:t/>
            </a:r>
            <a:br>
              <a:rPr lang="ar-EG" sz="4000" b="1" dirty="0" smtClean="0"/>
            </a:br>
            <a:r>
              <a:rPr lang="ar-SA" sz="4000" b="1" u="sng" dirty="0" smtClean="0"/>
              <a:t>نقل وتخزين السوائل والغازات</a:t>
            </a:r>
            <a:r>
              <a:rPr lang="ar-SA" sz="4000" b="1" dirty="0" smtClean="0"/>
              <a:t>:</a:t>
            </a:r>
            <a:r>
              <a:rPr lang="en-US" sz="2800" dirty="0" smtClean="0"/>
              <a:t/>
            </a:r>
            <a:br>
              <a:rPr lang="en-US" sz="2800" dirty="0" smtClean="0"/>
            </a:br>
            <a:r>
              <a:rPr lang="ar-EG" sz="2800" dirty="0" smtClean="0"/>
              <a:t/>
            </a:r>
            <a:br>
              <a:rPr lang="ar-EG" sz="2800" dirty="0" smtClean="0"/>
            </a:br>
            <a:r>
              <a:rPr lang="en-US" sz="2800" dirty="0" smtClean="0"/>
              <a:t/>
            </a:r>
            <a:br>
              <a:rPr lang="en-US" sz="2800" dirty="0" smtClean="0"/>
            </a:br>
            <a:endParaRPr lang="en-US" sz="2800" dirty="0" smtClean="0"/>
          </a:p>
        </p:txBody>
      </p:sp>
      <p:sp>
        <p:nvSpPr>
          <p:cNvPr id="81923" name="Rectangle 2"/>
          <p:cNvSpPr>
            <a:spLocks noGrp="1" noChangeArrowheads="1"/>
          </p:cNvSpPr>
          <p:nvPr>
            <p:ph idx="1"/>
          </p:nvPr>
        </p:nvSpPr>
        <p:spPr/>
        <p:txBody>
          <a:bodyPr rtlCol="1">
            <a:normAutofit lnSpcReduction="10000"/>
          </a:bodyPr>
          <a:lstStyle/>
          <a:p>
            <a:pPr marL="533400" indent="-533400" eaLnBrk="1" fontAlgn="auto" hangingPunct="1">
              <a:lnSpc>
                <a:spcPct val="125000"/>
              </a:lnSpc>
              <a:spcAft>
                <a:spcPts val="0"/>
              </a:spcAft>
              <a:buFont typeface="Wingdings" pitchFamily="2" charset="2"/>
              <a:buAutoNum type="arabicPeriod" startAt="4"/>
              <a:defRPr/>
            </a:pPr>
            <a:r>
              <a:rPr lang="ar-SA" b="1" u="sng" dirty="0" smtClean="0">
                <a:cs typeface="+mj-cs"/>
              </a:rPr>
              <a:t>إجراءات التحذير والتنبيه وإغلاق أنظمة ومعدات وأدوات نقل وتخزين السوائل والغازات</a:t>
            </a:r>
            <a:r>
              <a:rPr lang="ar-SA" b="1" dirty="0" smtClean="0">
                <a:cs typeface="+mj-cs"/>
              </a:rPr>
              <a:t>:</a:t>
            </a:r>
            <a:endParaRPr lang="en-US" b="1" dirty="0" smtClean="0">
              <a:cs typeface="+mj-cs"/>
            </a:endParaRPr>
          </a:p>
          <a:p>
            <a:pPr marL="533400" indent="-533400" eaLnBrk="1" fontAlgn="auto" hangingPunct="1">
              <a:lnSpc>
                <a:spcPct val="125000"/>
              </a:lnSpc>
              <a:spcAft>
                <a:spcPts val="0"/>
              </a:spcAft>
              <a:buFont typeface="Wingdings" pitchFamily="2" charset="2"/>
              <a:buNone/>
              <a:defRPr/>
            </a:pPr>
            <a:r>
              <a:rPr lang="en-US" b="1" dirty="0" smtClean="0"/>
              <a:t>     </a:t>
            </a:r>
            <a:r>
              <a:rPr lang="ar-SA" b="1" dirty="0" smtClean="0"/>
              <a:t>وتشمل أنظمة خطوط الأنابيب</a:t>
            </a:r>
            <a:r>
              <a:rPr lang="en-US" b="1" dirty="0" smtClean="0"/>
              <a:t> </a:t>
            </a:r>
            <a:r>
              <a:rPr lang="ar-SA" b="1" dirty="0" smtClean="0"/>
              <a:t>والأوعية</a:t>
            </a:r>
            <a:r>
              <a:rPr lang="en-US" b="1" dirty="0" smtClean="0"/>
              <a:t> (Vessels) </a:t>
            </a:r>
            <a:r>
              <a:rPr lang="ar-SA" b="1" dirty="0" smtClean="0"/>
              <a:t>ومعدات</a:t>
            </a:r>
            <a:r>
              <a:rPr lang="en-US" b="1" dirty="0" smtClean="0"/>
              <a:t> </a:t>
            </a:r>
            <a:r>
              <a:rPr lang="ar-SA" b="1" dirty="0" smtClean="0"/>
              <a:t>التصنيع وخزانات التخزين وملحقاتها</a:t>
            </a:r>
            <a:endParaRPr lang="en-US" b="1" dirty="0" smtClean="0"/>
          </a:p>
          <a:p>
            <a:pPr marL="533400" indent="-533400" eaLnBrk="1" fontAlgn="auto" hangingPunct="1">
              <a:lnSpc>
                <a:spcPct val="125000"/>
              </a:lnSpc>
              <a:spcAft>
                <a:spcPts val="0"/>
              </a:spcAft>
              <a:buFont typeface="Wingdings" pitchFamily="2" charset="2"/>
              <a:buNone/>
              <a:defRPr/>
            </a:pPr>
            <a:r>
              <a:rPr lang="ar-SA" b="1" dirty="0" smtClean="0"/>
              <a:t>وللقيام بإجراءات السلامة يتبع الآتي:</a:t>
            </a:r>
            <a:r>
              <a:rPr lang="en-US" b="1" dirty="0" smtClean="0"/>
              <a:t> </a:t>
            </a:r>
          </a:p>
          <a:p>
            <a:pPr marL="990600" lvl="1" indent="-533400" eaLnBrk="1" fontAlgn="auto" hangingPunct="1">
              <a:lnSpc>
                <a:spcPct val="125000"/>
              </a:lnSpc>
              <a:spcAft>
                <a:spcPts val="0"/>
              </a:spcAft>
              <a:buFont typeface="Arial" pitchFamily="34" charset="0"/>
              <a:buChar char="–"/>
              <a:defRPr/>
            </a:pPr>
            <a:r>
              <a:rPr lang="ar-SA" b="1" dirty="0" smtClean="0"/>
              <a:t>يجب تحديد النظام المراد عزلة بالضبط.</a:t>
            </a:r>
          </a:p>
          <a:p>
            <a:pPr marL="990600" lvl="1" indent="-533400" eaLnBrk="1" fontAlgn="auto" hangingPunct="1">
              <a:lnSpc>
                <a:spcPct val="125000"/>
              </a:lnSpc>
              <a:spcAft>
                <a:spcPts val="0"/>
              </a:spcAft>
              <a:buFont typeface="Arial" pitchFamily="34" charset="0"/>
              <a:buChar char="–"/>
              <a:defRPr/>
            </a:pPr>
            <a:r>
              <a:rPr lang="ar-SA" b="1" dirty="0" smtClean="0"/>
              <a:t>يجب</a:t>
            </a:r>
            <a:r>
              <a:rPr lang="en-US" b="1" dirty="0" smtClean="0"/>
              <a:t> </a:t>
            </a:r>
            <a:r>
              <a:rPr lang="ar-SA" b="1" dirty="0" smtClean="0"/>
              <a:t>عزل المحابس سواء قبل أو بعد الجزء المراد عزلة </a:t>
            </a:r>
            <a:endParaRPr lang="en-US" b="1" dirty="0" smtClean="0"/>
          </a:p>
        </p:txBody>
      </p:sp>
      <p:sp>
        <p:nvSpPr>
          <p:cNvPr id="208898"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p:txBody>
          <a:bodyPr rtlCol="1">
            <a:normAutofit fontScale="90000"/>
          </a:bodyPr>
          <a:lstStyle/>
          <a:p>
            <a:pPr marL="533400" indent="-533400" eaLnBrk="1" fontAlgn="auto" hangingPunct="1">
              <a:spcAft>
                <a:spcPts val="0"/>
              </a:spcAft>
              <a:defRPr/>
            </a:pPr>
            <a:r>
              <a:rPr lang="ar-EG" sz="4000" b="1" dirty="0" smtClean="0"/>
              <a:t>تابع : </a:t>
            </a:r>
            <a:r>
              <a:rPr lang="ar-SA" sz="4000" b="1" dirty="0" smtClean="0"/>
              <a:t>طرق ووسائل عزل الطاقة النوعية</a:t>
            </a:r>
            <a:r>
              <a:rPr lang="ar-EG" sz="4000" b="1" dirty="0" smtClean="0"/>
              <a:t/>
            </a:r>
            <a:br>
              <a:rPr lang="ar-EG" sz="4000" b="1" dirty="0" smtClean="0"/>
            </a:br>
            <a:r>
              <a:rPr lang="ar-SA" sz="4000" b="1" u="sng" dirty="0" smtClean="0"/>
              <a:t>نقل وتخزين السوائل والغازات</a:t>
            </a:r>
            <a:r>
              <a:rPr lang="ar-SA" sz="4000" b="1" dirty="0" smtClean="0"/>
              <a:t>:</a:t>
            </a:r>
            <a:r>
              <a:rPr lang="en-US" sz="2800" dirty="0" smtClean="0"/>
              <a:t/>
            </a:r>
            <a:br>
              <a:rPr lang="en-US" sz="2800" dirty="0" smtClean="0"/>
            </a:br>
            <a:endParaRPr lang="en-US" sz="2800" dirty="0" smtClean="0"/>
          </a:p>
        </p:txBody>
      </p:sp>
      <p:sp>
        <p:nvSpPr>
          <p:cNvPr id="8197" name="Rectangle 3"/>
          <p:cNvSpPr>
            <a:spLocks noGrp="1" noChangeArrowheads="1"/>
          </p:cNvSpPr>
          <p:nvPr>
            <p:ph type="body" sz="half" idx="1"/>
          </p:nvPr>
        </p:nvSpPr>
        <p:spPr>
          <a:xfrm>
            <a:off x="827088" y="1484313"/>
            <a:ext cx="7859712" cy="1368425"/>
          </a:xfrm>
        </p:spPr>
        <p:txBody>
          <a:bodyPr rtlCol="1">
            <a:normAutofit fontScale="77500" lnSpcReduction="20000"/>
          </a:bodyPr>
          <a:lstStyle/>
          <a:p>
            <a:pPr lvl="1" eaLnBrk="1" fontAlgn="auto" hangingPunct="1">
              <a:lnSpc>
                <a:spcPct val="90000"/>
              </a:lnSpc>
              <a:spcAft>
                <a:spcPts val="0"/>
              </a:spcAft>
              <a:buFont typeface="Arial" pitchFamily="34" charset="0"/>
              <a:buChar char="–"/>
              <a:defRPr/>
            </a:pPr>
            <a:r>
              <a:rPr lang="ar-SA" sz="3300" b="1" dirty="0" smtClean="0">
                <a:cs typeface="+mj-cs"/>
              </a:rPr>
              <a:t>يتم وضع اوجه صماء </a:t>
            </a:r>
            <a:r>
              <a:rPr lang="en-US" sz="3300" b="1" dirty="0" smtClean="0">
                <a:cs typeface="+mj-cs"/>
              </a:rPr>
              <a:t> (Inserting Blinds)</a:t>
            </a:r>
          </a:p>
          <a:p>
            <a:pPr lvl="1" eaLnBrk="1" fontAlgn="auto" hangingPunct="1">
              <a:lnSpc>
                <a:spcPct val="90000"/>
              </a:lnSpc>
              <a:spcAft>
                <a:spcPts val="0"/>
              </a:spcAft>
              <a:buFont typeface="Arial" pitchFamily="34" charset="0"/>
              <a:buChar char="–"/>
              <a:defRPr/>
            </a:pPr>
            <a:endParaRPr lang="ar-EG" sz="3300" b="1" dirty="0" smtClean="0">
              <a:cs typeface="+mj-cs"/>
            </a:endParaRPr>
          </a:p>
          <a:p>
            <a:pPr lvl="1" eaLnBrk="1" fontAlgn="auto" hangingPunct="1">
              <a:lnSpc>
                <a:spcPct val="90000"/>
              </a:lnSpc>
              <a:spcAft>
                <a:spcPts val="0"/>
              </a:spcAft>
              <a:buFont typeface="Arial" pitchFamily="34" charset="0"/>
              <a:buChar char="–"/>
              <a:defRPr/>
            </a:pPr>
            <a:r>
              <a:rPr lang="ar-SA" sz="3300" b="1" dirty="0" smtClean="0">
                <a:cs typeface="+mj-cs"/>
              </a:rPr>
              <a:t>إذا كان هناك محبسين بينهما وصلة تصفية</a:t>
            </a:r>
            <a:r>
              <a:rPr lang="en-US" sz="3300" b="1" dirty="0" smtClean="0">
                <a:cs typeface="+mj-cs"/>
              </a:rPr>
              <a:t> </a:t>
            </a:r>
            <a:r>
              <a:rPr lang="ar-SA" sz="3300" b="1" dirty="0" smtClean="0">
                <a:cs typeface="+mj-cs"/>
              </a:rPr>
              <a:t>فيمكن استعمالها</a:t>
            </a:r>
            <a:r>
              <a:rPr lang="ar-EG" sz="3300" b="1" dirty="0" smtClean="0">
                <a:cs typeface="+mj-cs"/>
              </a:rPr>
              <a:t>                    </a:t>
            </a:r>
            <a:r>
              <a:rPr lang="ar-SA" sz="3300" b="1" dirty="0" smtClean="0">
                <a:cs typeface="+mj-cs"/>
              </a:rPr>
              <a:t> </a:t>
            </a:r>
            <a:r>
              <a:rPr lang="en-US" sz="3300" b="1" dirty="0" smtClean="0">
                <a:cs typeface="+mj-cs"/>
              </a:rPr>
              <a:t>(Double Block Valves with Bleeder</a:t>
            </a:r>
            <a:r>
              <a:rPr lang="en-US" dirty="0" smtClean="0"/>
              <a:t>)</a:t>
            </a:r>
            <a:r>
              <a:rPr lang="ar-SA" dirty="0" smtClean="0"/>
              <a:t> </a:t>
            </a:r>
            <a:endParaRPr lang="ar-EG" dirty="0" smtClean="0"/>
          </a:p>
        </p:txBody>
      </p:sp>
      <p:graphicFrame>
        <p:nvGraphicFramePr>
          <p:cNvPr id="8194" name="Object 4">
            <a:hlinkClick r:id="rId3" action="ppaction://hlinkfile"/>
          </p:cNvPr>
          <p:cNvGraphicFramePr>
            <a:graphicFrameLocks noChangeAspect="1"/>
          </p:cNvGraphicFramePr>
          <p:nvPr>
            <p:ph sz="half" idx="2"/>
          </p:nvPr>
        </p:nvGraphicFramePr>
        <p:xfrm>
          <a:off x="2989263" y="3284538"/>
          <a:ext cx="3094037" cy="1057275"/>
        </p:xfrm>
        <a:graphic>
          <a:graphicData uri="http://schemas.openxmlformats.org/presentationml/2006/ole">
            <p:oleObj spid="_x0000_s8194" name="Photo Editor Photo" r:id="rId4" imgW="3820058" imgH="1305107" progId="MSPhotoEd.3">
              <p:embed/>
            </p:oleObj>
          </a:graphicData>
        </a:graphic>
      </p:graphicFrame>
      <p:sp>
        <p:nvSpPr>
          <p:cNvPr id="11267" name="Date Placeholder 4"/>
          <p:cNvSpPr>
            <a:spLocks noGrp="1"/>
          </p:cNvSpPr>
          <p:nvPr>
            <p:ph type="dt" sz="quarter" idx="10"/>
          </p:nvPr>
        </p:nvSpPr>
        <p:spPr/>
        <p:txBody>
          <a:bodyPr/>
          <a:lstStyle/>
          <a:p>
            <a:pPr>
              <a:defRPr/>
            </a:pPr>
            <a:endParaRPr lang="en-US" smtClean="0"/>
          </a:p>
        </p:txBody>
      </p:sp>
      <p:sp>
        <p:nvSpPr>
          <p:cNvPr id="8198" name="Text Box 5"/>
          <p:cNvSpPr txBox="1">
            <a:spLocks noChangeArrowheads="1"/>
          </p:cNvSpPr>
          <p:nvPr/>
        </p:nvSpPr>
        <p:spPr bwMode="auto">
          <a:xfrm>
            <a:off x="1042988" y="4292600"/>
            <a:ext cx="7272337" cy="2465388"/>
          </a:xfrm>
          <a:prstGeom prst="rect">
            <a:avLst/>
          </a:prstGeom>
          <a:noFill/>
          <a:ln w="9525">
            <a:noFill/>
            <a:miter lim="800000"/>
            <a:headEnd/>
            <a:tailEnd/>
          </a:ln>
        </p:spPr>
        <p:txBody>
          <a:bodyPr>
            <a:spAutoFit/>
          </a:bodyPr>
          <a:lstStyle/>
          <a:p>
            <a:pPr lvl="1" algn="r" rtl="1">
              <a:buFont typeface="Wingdings" pitchFamily="2" charset="2"/>
              <a:buChar char="§"/>
            </a:pPr>
            <a:r>
              <a:rPr lang="ar-EG" sz="2400">
                <a:solidFill>
                  <a:schemeClr val="bg1"/>
                </a:solidFill>
                <a:latin typeface="Times New Roman" pitchFamily="18" charset="0"/>
                <a:cs typeface="PT Bold Heading" pitchFamily="2" charset="-78"/>
              </a:rPr>
              <a:t>  </a:t>
            </a:r>
            <a:r>
              <a:rPr lang="ar-SA" sz="2400">
                <a:solidFill>
                  <a:schemeClr val="bg1"/>
                </a:solidFill>
                <a:latin typeface="Times New Roman" pitchFamily="18" charset="0"/>
                <a:cs typeface="PT Bold Heading" pitchFamily="2" charset="-78"/>
              </a:rPr>
              <a:t>افضل طريقة لإجراء العزل هى فك الوصلة قبل المعدة سواء </a:t>
            </a:r>
            <a:r>
              <a:rPr lang="ar-EG" sz="2400">
                <a:solidFill>
                  <a:schemeClr val="bg1"/>
                </a:solidFill>
                <a:latin typeface="Times New Roman" pitchFamily="18" charset="0"/>
                <a:cs typeface="PT Bold Heading" pitchFamily="2" charset="-78"/>
              </a:rPr>
              <a:t> </a:t>
            </a:r>
          </a:p>
          <a:p>
            <a:pPr lvl="1" algn="r" rtl="1">
              <a:buFont typeface="Wingdings" pitchFamily="2" charset="2"/>
              <a:buNone/>
            </a:pPr>
            <a:r>
              <a:rPr lang="ar-EG" sz="2400">
                <a:solidFill>
                  <a:schemeClr val="bg1"/>
                </a:solidFill>
                <a:latin typeface="Times New Roman" pitchFamily="18" charset="0"/>
                <a:cs typeface="PT Bold Heading" pitchFamily="2" charset="-78"/>
              </a:rPr>
              <a:t>    </a:t>
            </a:r>
            <a:r>
              <a:rPr lang="ar-SA" sz="2400">
                <a:solidFill>
                  <a:schemeClr val="bg1"/>
                </a:solidFill>
                <a:latin typeface="Times New Roman" pitchFamily="18" charset="0"/>
                <a:cs typeface="PT Bold Heading" pitchFamily="2" charset="-78"/>
              </a:rPr>
              <a:t>كانت مضخة أو وعاء أو خزان أو ضاغط</a:t>
            </a:r>
            <a:r>
              <a:rPr lang="en-US" sz="2400">
                <a:solidFill>
                  <a:schemeClr val="bg1"/>
                </a:solidFill>
                <a:latin typeface="Times New Roman" pitchFamily="18" charset="0"/>
                <a:cs typeface="PT Bold Heading" pitchFamily="2" charset="-78"/>
              </a:rPr>
              <a:t> (Disconnecting) </a:t>
            </a:r>
            <a:endParaRPr lang="ar-EG" sz="2400">
              <a:solidFill>
                <a:schemeClr val="bg1"/>
              </a:solidFill>
              <a:latin typeface="Times New Roman" pitchFamily="18" charset="0"/>
              <a:cs typeface="PT Bold Heading" pitchFamily="2" charset="-78"/>
            </a:endParaRPr>
          </a:p>
          <a:p>
            <a:pPr lvl="1" algn="r" rtl="1">
              <a:buFont typeface="Wingdings" pitchFamily="2" charset="2"/>
              <a:buNone/>
            </a:pPr>
            <a:endParaRPr lang="ar-SA" sz="2400">
              <a:solidFill>
                <a:schemeClr val="bg1"/>
              </a:solidFill>
              <a:latin typeface="Times New Roman" pitchFamily="18" charset="0"/>
              <a:cs typeface="PT Bold Heading" pitchFamily="2" charset="-78"/>
            </a:endParaRPr>
          </a:p>
          <a:p>
            <a:pPr lvl="1" algn="r" rtl="1">
              <a:buFontTx/>
              <a:buChar char="•"/>
            </a:pPr>
            <a:r>
              <a:rPr lang="ar-EG" sz="2400">
                <a:solidFill>
                  <a:schemeClr val="bg1"/>
                </a:solidFill>
                <a:latin typeface="Times New Roman" pitchFamily="18" charset="0"/>
                <a:cs typeface="PT Bold Heading" pitchFamily="2" charset="-78"/>
              </a:rPr>
              <a:t>  </a:t>
            </a:r>
            <a:r>
              <a:rPr lang="ar-SA" sz="2400">
                <a:solidFill>
                  <a:schemeClr val="bg1"/>
                </a:solidFill>
                <a:latin typeface="Times New Roman" pitchFamily="18" charset="0"/>
                <a:cs typeface="PT Bold Heading" pitchFamily="2" charset="-78"/>
              </a:rPr>
              <a:t>يجب تخفيض وتفريغ ضغط السوائل أو الغازات حتى الوصول </a:t>
            </a:r>
            <a:endParaRPr lang="ar-EG" sz="2400">
              <a:solidFill>
                <a:schemeClr val="bg1"/>
              </a:solidFill>
              <a:latin typeface="Times New Roman" pitchFamily="18" charset="0"/>
              <a:cs typeface="PT Bold Heading" pitchFamily="2" charset="-78"/>
            </a:endParaRPr>
          </a:p>
          <a:p>
            <a:pPr lvl="1" algn="r" rtl="1"/>
            <a:r>
              <a:rPr lang="ar-EG" sz="2400">
                <a:solidFill>
                  <a:schemeClr val="bg1"/>
                </a:solidFill>
                <a:latin typeface="Times New Roman" pitchFamily="18" charset="0"/>
                <a:cs typeface="PT Bold Heading" pitchFamily="2" charset="-78"/>
              </a:rPr>
              <a:t>   </a:t>
            </a:r>
            <a:r>
              <a:rPr lang="ar-SA" sz="2400">
                <a:solidFill>
                  <a:schemeClr val="bg1"/>
                </a:solidFill>
                <a:latin typeface="Times New Roman" pitchFamily="18" charset="0"/>
                <a:cs typeface="PT Bold Heading" pitchFamily="2" charset="-78"/>
              </a:rPr>
              <a:t>إلى ضغط صفر.</a:t>
            </a:r>
            <a:endParaRPr lang="en-US" sz="2400">
              <a:solidFill>
                <a:schemeClr val="bg1"/>
              </a:solidFill>
              <a:latin typeface="Times New Roman" pitchFamily="18" charset="0"/>
              <a:cs typeface="PT Bold Heading" pitchFamily="2" charset="-78"/>
            </a:endParaRPr>
          </a:p>
          <a:p>
            <a:pPr algn="r" rtl="1">
              <a:spcBef>
                <a:spcPct val="50000"/>
              </a:spcBef>
              <a:buFontTx/>
              <a:buChar char="•"/>
            </a:pPr>
            <a:endParaRPr lang="en-US" sz="2400">
              <a:latin typeface="Times New Roman" pitchFamily="18" charset="0"/>
              <a:cs typeface="PT Bold Heading" pitchFamily="2" charset="-7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7" name="Rectangle 3"/>
          <p:cNvSpPr>
            <a:spLocks noGrp="1" noChangeArrowheads="1"/>
          </p:cNvSpPr>
          <p:nvPr>
            <p:ph type="title"/>
          </p:nvPr>
        </p:nvSpPr>
        <p:spPr>
          <a:xfrm>
            <a:off x="590550" y="404813"/>
            <a:ext cx="8229600" cy="1143000"/>
          </a:xfrm>
        </p:spPr>
        <p:txBody>
          <a:bodyPr rtlCol="1">
            <a:normAutofit fontScale="90000"/>
          </a:bodyPr>
          <a:lstStyle/>
          <a:p>
            <a:pPr eaLnBrk="1" fontAlgn="auto" hangingPunct="1">
              <a:spcAft>
                <a:spcPts val="0"/>
              </a:spcAft>
              <a:defRPr/>
            </a:pPr>
            <a:r>
              <a:rPr lang="ar-EG" b="1" dirty="0" smtClean="0"/>
              <a:t>تابع : </a:t>
            </a:r>
            <a:r>
              <a:rPr lang="ar-SA" b="1" dirty="0" smtClean="0"/>
              <a:t>طرق ووسائل عزل الطاقة النوعية</a:t>
            </a:r>
            <a:r>
              <a:rPr lang="ar-EG" b="1" dirty="0" smtClean="0"/>
              <a:t/>
            </a:r>
            <a:br>
              <a:rPr lang="ar-EG" b="1" dirty="0" smtClean="0"/>
            </a:br>
            <a:r>
              <a:rPr lang="ar-EG" b="1" dirty="0" smtClean="0"/>
              <a:t> </a:t>
            </a:r>
            <a:r>
              <a:rPr lang="ar-SA" b="1" u="sng" dirty="0" smtClean="0"/>
              <a:t>القوى الميكانيكية </a:t>
            </a:r>
            <a:endParaRPr lang="en-US" b="1" u="sng" dirty="0" smtClean="0"/>
          </a:p>
        </p:txBody>
      </p:sp>
      <p:sp>
        <p:nvSpPr>
          <p:cNvPr id="82947" name="Rectangle 2"/>
          <p:cNvSpPr>
            <a:spLocks noGrp="1" noChangeArrowheads="1"/>
          </p:cNvSpPr>
          <p:nvPr>
            <p:ph idx="1"/>
          </p:nvPr>
        </p:nvSpPr>
        <p:spPr>
          <a:xfrm>
            <a:off x="381000" y="1981200"/>
            <a:ext cx="8229600" cy="4708525"/>
          </a:xfrm>
        </p:spPr>
        <p:txBody>
          <a:bodyPr rtlCol="1">
            <a:normAutofit lnSpcReduction="10000"/>
          </a:bodyPr>
          <a:lstStyle/>
          <a:p>
            <a:pPr marL="533400" indent="-533400" eaLnBrk="1" fontAlgn="auto" hangingPunct="1">
              <a:spcAft>
                <a:spcPts val="0"/>
              </a:spcAft>
              <a:buFont typeface="Wingdings" pitchFamily="2" charset="2"/>
              <a:buAutoNum type="arabicPeriod" startAt="5"/>
              <a:defRPr/>
            </a:pPr>
            <a:r>
              <a:rPr lang="ar-SA" b="1" u="sng" dirty="0" smtClean="0">
                <a:cs typeface="+mj-cs"/>
              </a:rPr>
              <a:t>المعدات التي تدار بالقوى الميكانيكية أو قوة التضاغط أو عجلات الإدارة مثل</a:t>
            </a:r>
            <a:r>
              <a:rPr lang="en-US" b="1" u="sng" dirty="0" smtClean="0">
                <a:cs typeface="+mj-cs"/>
              </a:rPr>
              <a:t> (Flywheels)</a:t>
            </a:r>
            <a:r>
              <a:rPr lang="ar-SA" b="1" u="sng" dirty="0" smtClean="0">
                <a:cs typeface="+mj-cs"/>
              </a:rPr>
              <a:t> </a:t>
            </a:r>
            <a:r>
              <a:rPr lang="ar-SA" b="1" u="sng" dirty="0" smtClean="0"/>
              <a:t>:</a:t>
            </a:r>
            <a:r>
              <a:rPr lang="en-US" dirty="0" smtClean="0"/>
              <a:t> </a:t>
            </a:r>
          </a:p>
          <a:p>
            <a:pPr marL="533400" indent="-533400" eaLnBrk="1" fontAlgn="auto" hangingPunct="1">
              <a:spcAft>
                <a:spcPts val="0"/>
              </a:spcAft>
              <a:buFont typeface="Arial" pitchFamily="34" charset="0"/>
              <a:buChar char="•"/>
              <a:defRPr/>
            </a:pPr>
            <a:r>
              <a:rPr lang="ar-SA" b="1" dirty="0" smtClean="0"/>
              <a:t>يجب إيقاف المعدة أو الآلة الدوارة من المصدر.</a:t>
            </a:r>
          </a:p>
          <a:p>
            <a:pPr marL="533400" indent="-533400" eaLnBrk="1" fontAlgn="auto" hangingPunct="1">
              <a:spcAft>
                <a:spcPts val="0"/>
              </a:spcAft>
              <a:buFont typeface="Arial" pitchFamily="34" charset="0"/>
              <a:buChar char="•"/>
              <a:defRPr/>
            </a:pPr>
            <a:r>
              <a:rPr lang="ar-SA" b="1" dirty="0" smtClean="0"/>
              <a:t>يجب الانتظار لحين توقف المعدة أو الآلة تماما.</a:t>
            </a:r>
          </a:p>
          <a:p>
            <a:pPr marL="533400" indent="-533400" eaLnBrk="1" fontAlgn="auto" hangingPunct="1">
              <a:spcAft>
                <a:spcPts val="0"/>
              </a:spcAft>
              <a:buFont typeface="Arial" pitchFamily="34" charset="0"/>
              <a:buChar char="•"/>
              <a:defRPr/>
            </a:pPr>
            <a:r>
              <a:rPr lang="ar-SA" b="1" dirty="0" smtClean="0"/>
              <a:t>يتم بعد ذلك وضع أدوات الإغلاق على النحو التالي</a:t>
            </a:r>
            <a:r>
              <a:rPr lang="en-US" b="1" dirty="0" smtClean="0"/>
              <a:t>:</a:t>
            </a:r>
          </a:p>
          <a:p>
            <a:pPr marL="990600" lvl="1" indent="-533400" eaLnBrk="1" fontAlgn="auto" hangingPunct="1">
              <a:spcAft>
                <a:spcPts val="0"/>
              </a:spcAft>
              <a:buFont typeface="Arial" pitchFamily="34" charset="0"/>
              <a:buChar char="–"/>
              <a:defRPr/>
            </a:pPr>
            <a:r>
              <a:rPr lang="ar-SA" b="1" u="sng" dirty="0" smtClean="0"/>
              <a:t>يجب وضع مسمار الأمان </a:t>
            </a:r>
            <a:r>
              <a:rPr lang="en-US" b="1" u="sng" dirty="0" smtClean="0"/>
              <a:t> (Safety Pin)</a:t>
            </a:r>
            <a:r>
              <a:rPr lang="ar-SA" b="1" u="sng" dirty="0" smtClean="0"/>
              <a:t> لمحابس الأمان</a:t>
            </a:r>
            <a:r>
              <a:rPr lang="en-US" b="1" u="sng" dirty="0" smtClean="0"/>
              <a:t>ESD</a:t>
            </a:r>
            <a:r>
              <a:rPr lang="en-US" b="1" dirty="0" smtClean="0"/>
              <a:t> </a:t>
            </a:r>
            <a:r>
              <a:rPr lang="ar-SA" b="1" dirty="0" smtClean="0"/>
              <a:t> وتصريف الضغط حتى لا تعمل بطريق الخطأ أو عن غير قصد.</a:t>
            </a:r>
          </a:p>
          <a:p>
            <a:pPr marL="990600" lvl="1" indent="-533400" eaLnBrk="1" fontAlgn="auto" hangingPunct="1">
              <a:spcAft>
                <a:spcPts val="0"/>
              </a:spcAft>
              <a:buFont typeface="Arial" pitchFamily="34" charset="0"/>
              <a:buChar char="–"/>
              <a:defRPr/>
            </a:pPr>
            <a:r>
              <a:rPr lang="ar-SA" b="1" dirty="0" smtClean="0"/>
              <a:t>يجب وضع سلاسل إغلاق على </a:t>
            </a:r>
            <a:r>
              <a:rPr lang="ar-EG" b="1" dirty="0" smtClean="0"/>
              <a:t>الجزء الدوار</a:t>
            </a:r>
            <a:r>
              <a:rPr lang="ar-SA" b="1" dirty="0" smtClean="0"/>
              <a:t> </a:t>
            </a:r>
            <a:r>
              <a:rPr lang="ar-EG" b="1" dirty="0" smtClean="0"/>
              <a:t>حتى </a:t>
            </a:r>
            <a:r>
              <a:rPr lang="ar-SA" b="1" dirty="0" smtClean="0"/>
              <a:t>لا يحاول أحد تشغيلها تحت أي ظرف من الظروف</a:t>
            </a:r>
            <a:r>
              <a:rPr lang="en-US" b="1" dirty="0" smtClean="0"/>
              <a:t> </a:t>
            </a:r>
          </a:p>
        </p:txBody>
      </p:sp>
      <p:sp>
        <p:nvSpPr>
          <p:cNvPr id="209922"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1" name="Rectangle 3"/>
          <p:cNvSpPr>
            <a:spLocks noGrp="1" noChangeArrowheads="1"/>
          </p:cNvSpPr>
          <p:nvPr>
            <p:ph type="title"/>
          </p:nvPr>
        </p:nvSpPr>
        <p:spPr>
          <a:xfrm>
            <a:off x="611188" y="485775"/>
            <a:ext cx="8229600" cy="1143000"/>
          </a:xfrm>
        </p:spPr>
        <p:txBody>
          <a:bodyPr rtlCol="1">
            <a:normAutofit fontScale="90000"/>
          </a:bodyPr>
          <a:lstStyle/>
          <a:p>
            <a:pPr eaLnBrk="1" fontAlgn="auto" hangingPunct="1">
              <a:spcAft>
                <a:spcPts val="0"/>
              </a:spcAft>
              <a:defRPr/>
            </a:pPr>
            <a:r>
              <a:rPr lang="ar-EG" sz="4000" b="1" dirty="0" smtClean="0"/>
              <a:t>تابع : </a:t>
            </a:r>
            <a:r>
              <a:rPr lang="ar-SA" sz="4000" b="1" dirty="0" smtClean="0"/>
              <a:t>طرق ووسائل عزل الطاقة النوعية</a:t>
            </a:r>
            <a:r>
              <a:rPr lang="ar-EG" sz="4000" b="1" dirty="0" smtClean="0"/>
              <a:t/>
            </a:r>
            <a:br>
              <a:rPr lang="ar-EG" sz="4000" b="1" dirty="0" smtClean="0"/>
            </a:br>
            <a:r>
              <a:rPr lang="ar-EG" sz="4000" b="1" dirty="0" smtClean="0"/>
              <a:t> </a:t>
            </a:r>
            <a:r>
              <a:rPr lang="ar-SA" sz="4000" b="1" u="sng" dirty="0" smtClean="0"/>
              <a:t>القوى الميكانيكية </a:t>
            </a:r>
            <a:r>
              <a:rPr lang="en-US" sz="2800" dirty="0" smtClean="0"/>
              <a:t/>
            </a:r>
            <a:br>
              <a:rPr lang="en-US" sz="2800" dirty="0" smtClean="0"/>
            </a:br>
            <a:endParaRPr lang="en-US" sz="2800" dirty="0" smtClean="0"/>
          </a:p>
        </p:txBody>
      </p:sp>
      <p:sp>
        <p:nvSpPr>
          <p:cNvPr id="82947" name="Rectangle 2"/>
          <p:cNvSpPr>
            <a:spLocks noGrp="1" noChangeArrowheads="1"/>
          </p:cNvSpPr>
          <p:nvPr>
            <p:ph idx="1"/>
          </p:nvPr>
        </p:nvSpPr>
        <p:spPr/>
        <p:txBody>
          <a:bodyPr/>
          <a:lstStyle/>
          <a:p>
            <a:pPr eaLnBrk="1" hangingPunct="1">
              <a:buFont typeface="Arial" pitchFamily="34" charset="0"/>
              <a:buChar char="•"/>
              <a:defRPr/>
            </a:pPr>
            <a:r>
              <a:rPr lang="ar-SA" b="1" dirty="0" smtClean="0">
                <a:cs typeface="+mj-cs"/>
              </a:rPr>
              <a:t>يجب </a:t>
            </a:r>
            <a:r>
              <a:rPr lang="ar-SA" b="1" u="sng" dirty="0" smtClean="0">
                <a:cs typeface="+mj-cs"/>
              </a:rPr>
              <a:t>تصريف السوائل التي تسرى من مكان لآخر بالجاذبية</a:t>
            </a:r>
            <a:r>
              <a:rPr lang="en-US" b="1" dirty="0" smtClean="0">
                <a:cs typeface="+mj-cs"/>
              </a:rPr>
              <a:t> (Gravity)</a:t>
            </a:r>
            <a:r>
              <a:rPr lang="ar-SA" b="1" dirty="0" smtClean="0">
                <a:cs typeface="+mj-cs"/>
              </a:rPr>
              <a:t>.</a:t>
            </a:r>
          </a:p>
          <a:p>
            <a:pPr eaLnBrk="1" hangingPunct="1">
              <a:buFont typeface="Arial" pitchFamily="34" charset="0"/>
              <a:buChar char="•"/>
              <a:defRPr/>
            </a:pPr>
            <a:r>
              <a:rPr lang="ar-SA" b="1" dirty="0" smtClean="0"/>
              <a:t>يجب وضع علامات التحذير والتنبيه بعد عملية الإغلاق.</a:t>
            </a:r>
          </a:p>
          <a:p>
            <a:pPr eaLnBrk="1" hangingPunct="1">
              <a:buFont typeface="Arial" pitchFamily="34" charset="0"/>
              <a:buChar char="•"/>
              <a:defRPr/>
            </a:pPr>
            <a:r>
              <a:rPr lang="ar-SA" b="1" dirty="0" smtClean="0"/>
              <a:t>يجب عزل بادئ الحركة (المارش) لمحركات الديزل أو المحركات الكهربائية التي تدير المعدات والآلات. </a:t>
            </a:r>
            <a:br>
              <a:rPr lang="ar-SA" b="1" dirty="0" smtClean="0"/>
            </a:br>
            <a:r>
              <a:rPr lang="ar-SA" b="1" dirty="0" smtClean="0"/>
              <a:t>ويجب عدم الاعتماد على مسار الأمان أو السلسلة.</a:t>
            </a:r>
          </a:p>
          <a:p>
            <a:pPr eaLnBrk="1" hangingPunct="1">
              <a:buFont typeface="Arial" pitchFamily="34" charset="0"/>
              <a:buChar char="•"/>
              <a:defRPr/>
            </a:pPr>
            <a:r>
              <a:rPr lang="ar-SA" b="1" dirty="0" smtClean="0"/>
              <a:t>يجب عزل أي مصادر بديلة للتشغيل أو للطاقة كما هو متبع في الخطوات السابقة.</a:t>
            </a:r>
            <a:endParaRPr lang="en-US" b="1" dirty="0" smtClean="0"/>
          </a:p>
        </p:txBody>
      </p:sp>
      <p:sp>
        <p:nvSpPr>
          <p:cNvPr id="210946"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a:xfrm>
            <a:off x="304800" y="549275"/>
            <a:ext cx="8535988" cy="1143000"/>
          </a:xfrm>
        </p:spPr>
        <p:txBody>
          <a:bodyPr rtlCol="1">
            <a:normAutofit fontScale="90000"/>
          </a:bodyPr>
          <a:lstStyle/>
          <a:p>
            <a:pPr eaLnBrk="1" fontAlgn="auto" hangingPunct="1">
              <a:spcAft>
                <a:spcPts val="0"/>
              </a:spcAft>
              <a:defRPr/>
            </a:pPr>
            <a:r>
              <a:rPr lang="ar-SA" b="1" u="sng" dirty="0" smtClean="0"/>
              <a:t>مسئوليات تطبيق وتنفيذ عمليات التحذير والتنبيه والإغلاق</a:t>
            </a:r>
            <a:r>
              <a:rPr lang="en-US" u="sng" dirty="0" smtClean="0"/>
              <a:t/>
            </a:r>
            <a:br>
              <a:rPr lang="en-US" u="sng" dirty="0" smtClean="0"/>
            </a:br>
            <a:endParaRPr lang="en-US" u="sng" dirty="0" smtClean="0"/>
          </a:p>
        </p:txBody>
      </p:sp>
      <p:sp>
        <p:nvSpPr>
          <p:cNvPr id="84996" name="Rectangle 3"/>
          <p:cNvSpPr>
            <a:spLocks noGrp="1" noChangeArrowheads="1"/>
          </p:cNvSpPr>
          <p:nvPr>
            <p:ph idx="1"/>
          </p:nvPr>
        </p:nvSpPr>
        <p:spPr>
          <a:xfrm>
            <a:off x="468313" y="1600200"/>
            <a:ext cx="8229600" cy="4525963"/>
          </a:xfrm>
        </p:spPr>
        <p:txBody>
          <a:bodyPr rtlCol="1">
            <a:normAutofit fontScale="92500" lnSpcReduction="10000"/>
          </a:bodyPr>
          <a:lstStyle/>
          <a:p>
            <a:pPr marL="533400" indent="-533400" eaLnBrk="1" fontAlgn="auto" hangingPunct="1">
              <a:spcAft>
                <a:spcPts val="0"/>
              </a:spcAft>
              <a:buFont typeface="Arial" pitchFamily="34" charset="0"/>
              <a:buChar char="•"/>
              <a:defRPr/>
            </a:pPr>
            <a:r>
              <a:rPr lang="ar-SA" b="1" dirty="0" smtClean="0">
                <a:cs typeface="+mj-cs"/>
              </a:rPr>
              <a:t>مسئولية المشرف المباشر للمنطقة </a:t>
            </a:r>
            <a:r>
              <a:rPr lang="ar-EG" b="1" dirty="0" smtClean="0">
                <a:cs typeface="+mj-cs"/>
              </a:rPr>
              <a:t>(</a:t>
            </a:r>
            <a:r>
              <a:rPr lang="ar-SA" b="1" dirty="0" smtClean="0">
                <a:cs typeface="+mj-cs"/>
              </a:rPr>
              <a:t>هو مشرف العمليات </a:t>
            </a:r>
            <a:r>
              <a:rPr lang="ar-EG" b="1" dirty="0" smtClean="0">
                <a:cs typeface="+mj-cs"/>
              </a:rPr>
              <a:t>)</a:t>
            </a:r>
          </a:p>
          <a:p>
            <a:pPr marL="990600" lvl="1" indent="-533400" eaLnBrk="1" fontAlgn="auto" hangingPunct="1">
              <a:spcAft>
                <a:spcPts val="0"/>
              </a:spcAft>
              <a:buFont typeface="Arial" pitchFamily="34" charset="0"/>
              <a:buChar char="–"/>
              <a:defRPr/>
            </a:pPr>
            <a:r>
              <a:rPr lang="ar-SA" b="1" dirty="0" smtClean="0"/>
              <a:t>التأكد من أن جميع المشغلين بمنطقته على علم ومعرفة بعلامات التحذير </a:t>
            </a:r>
            <a:endParaRPr lang="ar-EG" b="1" dirty="0" smtClean="0"/>
          </a:p>
          <a:p>
            <a:pPr marL="990600" lvl="1" indent="-533400" eaLnBrk="1" fontAlgn="auto" hangingPunct="1">
              <a:spcAft>
                <a:spcPts val="0"/>
              </a:spcAft>
              <a:buFont typeface="Arial" pitchFamily="34" charset="0"/>
              <a:buChar char="–"/>
              <a:defRPr/>
            </a:pPr>
            <a:endParaRPr lang="en-US" b="1" dirty="0" smtClean="0"/>
          </a:p>
          <a:p>
            <a:pPr marL="990600" lvl="1" indent="-533400" eaLnBrk="1" fontAlgn="auto" hangingPunct="1">
              <a:spcAft>
                <a:spcPts val="0"/>
              </a:spcAft>
              <a:buFont typeface="Arial" pitchFamily="34" charset="0"/>
              <a:buChar char="–"/>
              <a:defRPr/>
            </a:pPr>
            <a:r>
              <a:rPr lang="ar-EG" b="1" dirty="0" smtClean="0"/>
              <a:t>ا</a:t>
            </a:r>
            <a:r>
              <a:rPr lang="ar-SA" b="1" dirty="0" smtClean="0"/>
              <a:t>لتـأكد </a:t>
            </a:r>
            <a:r>
              <a:rPr lang="ar-EG" b="1" dirty="0" smtClean="0"/>
              <a:t>مع رجال </a:t>
            </a:r>
            <a:r>
              <a:rPr lang="ar-SA" b="1" dirty="0" smtClean="0"/>
              <a:t>الصيانة الذين سوف يقومون بالعمل من أن علامات التحذير والتنبيه قد تم تعليقها على مفاتيح مصدر طاقة التشغيل </a:t>
            </a:r>
            <a:endParaRPr lang="ar-EG" b="1" dirty="0" smtClean="0"/>
          </a:p>
          <a:p>
            <a:pPr marL="990600" lvl="1" indent="-533400" eaLnBrk="1" fontAlgn="auto" hangingPunct="1">
              <a:spcAft>
                <a:spcPts val="0"/>
              </a:spcAft>
              <a:buFont typeface="Arial" pitchFamily="34" charset="0"/>
              <a:buChar char="–"/>
              <a:defRPr/>
            </a:pPr>
            <a:endParaRPr lang="en-US" b="1" dirty="0" smtClean="0"/>
          </a:p>
          <a:p>
            <a:pPr marL="990600" lvl="1" indent="-533400" eaLnBrk="1" fontAlgn="auto" hangingPunct="1">
              <a:spcAft>
                <a:spcPts val="0"/>
              </a:spcAft>
              <a:buFont typeface="Arial" pitchFamily="34" charset="0"/>
              <a:buChar char="–"/>
              <a:defRPr/>
            </a:pPr>
            <a:r>
              <a:rPr lang="ar-EG" b="1" dirty="0" smtClean="0"/>
              <a:t>التأكد من ان</a:t>
            </a:r>
            <a:r>
              <a:rPr lang="ar-SA" b="1" dirty="0" smtClean="0"/>
              <a:t> مشرف الصيانة أو من ينوب عنه مثل رئيس مجموعة الصيانة </a:t>
            </a:r>
            <a:r>
              <a:rPr lang="ar-EG" b="1" u="sng" dirty="0" smtClean="0"/>
              <a:t>قد </a:t>
            </a:r>
            <a:r>
              <a:rPr lang="ar-SA" b="1" u="sng" dirty="0" smtClean="0"/>
              <a:t>قام بالتوقيع على كارت التحذير</a:t>
            </a:r>
            <a:r>
              <a:rPr lang="ar-SA" b="1" dirty="0" smtClean="0"/>
              <a:t> </a:t>
            </a:r>
            <a:r>
              <a:rPr lang="ar-SA" b="1" u="sng" dirty="0" smtClean="0"/>
              <a:t>وتدوين ساعة وتاريخ تعليق العلامة وإغلاق المصدر.</a:t>
            </a:r>
            <a:endParaRPr lang="en-US" b="1" u="sng" dirty="0" smtClean="0"/>
          </a:p>
          <a:p>
            <a:pPr marL="990600" lvl="1" indent="-533400" eaLnBrk="1" fontAlgn="auto" hangingPunct="1">
              <a:spcAft>
                <a:spcPts val="0"/>
              </a:spcAft>
              <a:buFont typeface="Arial" pitchFamily="34" charset="0"/>
              <a:buChar char="–"/>
              <a:defRPr/>
            </a:pPr>
            <a:endParaRPr lang="en-US" u="sng" dirty="0" smtClean="0"/>
          </a:p>
        </p:txBody>
      </p:sp>
      <p:sp>
        <p:nvSpPr>
          <p:cNvPr id="211970"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p:txBody>
          <a:bodyPr rtlCol="1">
            <a:normAutofit fontScale="90000"/>
          </a:bodyPr>
          <a:lstStyle/>
          <a:p>
            <a:pPr eaLnBrk="1" fontAlgn="auto" hangingPunct="1">
              <a:spcAft>
                <a:spcPts val="0"/>
              </a:spcAft>
              <a:defRPr/>
            </a:pPr>
            <a:r>
              <a:rPr lang="ar-SA" b="1" dirty="0" smtClean="0"/>
              <a:t>مسئوليات تطبيق وتنفيذ عمليات التحذير والتنبيه والإغلاق</a:t>
            </a:r>
            <a:r>
              <a:rPr lang="en-US" b="1" dirty="0" smtClean="0"/>
              <a:t/>
            </a:r>
            <a:br>
              <a:rPr lang="en-US" b="1" dirty="0" smtClean="0"/>
            </a:br>
            <a:endParaRPr lang="en-US" b="1" dirty="0" smtClean="0"/>
          </a:p>
        </p:txBody>
      </p:sp>
      <p:sp>
        <p:nvSpPr>
          <p:cNvPr id="86020" name="Rectangle 3"/>
          <p:cNvSpPr>
            <a:spLocks noGrp="1" noChangeArrowheads="1"/>
          </p:cNvSpPr>
          <p:nvPr>
            <p:ph type="body" sz="half" idx="1"/>
          </p:nvPr>
        </p:nvSpPr>
        <p:spPr>
          <a:xfrm>
            <a:off x="3132138" y="1844675"/>
            <a:ext cx="5694362" cy="2447925"/>
          </a:xfrm>
        </p:spPr>
        <p:txBody>
          <a:bodyPr rtlCol="1">
            <a:noAutofit/>
          </a:bodyPr>
          <a:lstStyle/>
          <a:p>
            <a:pPr lvl="1" eaLnBrk="1" fontAlgn="auto" hangingPunct="1">
              <a:spcAft>
                <a:spcPts val="0"/>
              </a:spcAft>
              <a:buFont typeface="Arial" pitchFamily="34" charset="0"/>
              <a:buChar char="–"/>
              <a:defRPr/>
            </a:pPr>
            <a:r>
              <a:rPr lang="ar-SA" sz="2500" b="1" dirty="0" smtClean="0">
                <a:effectLst>
                  <a:outerShdw blurRad="38100" dist="38100" dir="2700000" algn="tl">
                    <a:srgbClr val="FFFFFF"/>
                  </a:outerShdw>
                </a:effectLst>
                <a:latin typeface="Times New Roman" pitchFamily="18" charset="0"/>
                <a:cs typeface="+mj-cs"/>
              </a:rPr>
              <a:t>يـراعى دائما أن يكون القفل له مفتاح واحد مع مشرف الصيانة أو رئيس مجموعة صيانة </a:t>
            </a:r>
            <a:endParaRPr lang="ar-EG" sz="2500" b="1" dirty="0" smtClean="0">
              <a:effectLst>
                <a:outerShdw blurRad="38100" dist="38100" dir="2700000" algn="tl">
                  <a:srgbClr val="FFFFFF"/>
                </a:outerShdw>
              </a:effectLst>
              <a:latin typeface="Times New Roman" pitchFamily="18" charset="0"/>
              <a:cs typeface="+mj-cs"/>
            </a:endParaRPr>
          </a:p>
          <a:p>
            <a:pPr lvl="1" eaLnBrk="1" fontAlgn="auto" hangingPunct="1">
              <a:spcAft>
                <a:spcPts val="0"/>
              </a:spcAft>
              <a:buFont typeface="Arial" pitchFamily="34" charset="0"/>
              <a:buChar char="–"/>
              <a:defRPr/>
            </a:pPr>
            <a:endParaRPr lang="en-US" sz="2500" b="1" dirty="0" smtClean="0">
              <a:effectLst>
                <a:outerShdw blurRad="38100" dist="38100" dir="2700000" algn="tl">
                  <a:srgbClr val="FFFFFF"/>
                </a:outerShdw>
              </a:effectLst>
              <a:latin typeface="Times New Roman" pitchFamily="18" charset="0"/>
              <a:cs typeface="+mj-cs"/>
            </a:endParaRPr>
          </a:p>
          <a:p>
            <a:pPr lvl="1" eaLnBrk="1" fontAlgn="auto" hangingPunct="1">
              <a:spcAft>
                <a:spcPts val="0"/>
              </a:spcAft>
              <a:buFont typeface="Arial" pitchFamily="34" charset="0"/>
              <a:buChar char="–"/>
              <a:defRPr/>
            </a:pPr>
            <a:r>
              <a:rPr lang="ar-SA" sz="2500" b="1" dirty="0" smtClean="0">
                <a:effectLst>
                  <a:outerShdw blurRad="38100" dist="38100" dir="2700000" algn="tl">
                    <a:srgbClr val="FFFFFF"/>
                  </a:outerShdw>
                </a:effectLst>
                <a:latin typeface="Times New Roman" pitchFamily="18" charset="0"/>
                <a:cs typeface="+mj-cs"/>
              </a:rPr>
              <a:t>يجب على مشرف العمليات القيام بعمل مسح لمنطقة العمل التابعة له للتأكد من المعدة أو الآلات </a:t>
            </a:r>
            <a:r>
              <a:rPr lang="ar-EG" sz="2500" b="1" dirty="0" smtClean="0">
                <a:effectLst>
                  <a:outerShdw blurRad="38100" dist="38100" dir="2700000" algn="tl">
                    <a:srgbClr val="FFFFFF"/>
                  </a:outerShdw>
                </a:effectLst>
                <a:latin typeface="Times New Roman" pitchFamily="18" charset="0"/>
                <a:cs typeface="+mj-cs"/>
              </a:rPr>
              <a:t>قد تم</a:t>
            </a:r>
            <a:r>
              <a:rPr lang="ar-SA" sz="2500" b="1" dirty="0" smtClean="0">
                <a:effectLst>
                  <a:outerShdw blurRad="38100" dist="38100" dir="2700000" algn="tl">
                    <a:srgbClr val="FFFFFF"/>
                  </a:outerShdw>
                </a:effectLst>
                <a:latin typeface="Times New Roman" pitchFamily="18" charset="0"/>
                <a:cs typeface="+mj-cs"/>
              </a:rPr>
              <a:t> غلقها وتأمينها</a:t>
            </a:r>
            <a:r>
              <a:rPr lang="en-US" sz="2500" b="1" dirty="0" smtClean="0">
                <a:effectLst>
                  <a:outerShdw blurRad="38100" dist="38100" dir="2700000" algn="tl">
                    <a:srgbClr val="FFFFFF"/>
                  </a:outerShdw>
                </a:effectLst>
                <a:latin typeface="Times New Roman" pitchFamily="18" charset="0"/>
                <a:cs typeface="+mj-cs"/>
              </a:rPr>
              <a:t> </a:t>
            </a:r>
          </a:p>
        </p:txBody>
      </p:sp>
      <p:pic>
        <p:nvPicPr>
          <p:cNvPr id="81924" name="Picture 4" descr="lock34"/>
          <p:cNvPicPr>
            <a:picLocks noGrp="1" noChangeAspect="1" noChangeArrowheads="1"/>
          </p:cNvPicPr>
          <p:nvPr>
            <p:ph sz="half" idx="2"/>
          </p:nvPr>
        </p:nvPicPr>
        <p:blipFill>
          <a:blip r:embed="rId2"/>
          <a:srcRect/>
          <a:stretch>
            <a:fillRect/>
          </a:stretch>
        </p:blipFill>
        <p:spPr>
          <a:xfrm>
            <a:off x="395288" y="1844675"/>
            <a:ext cx="2700337" cy="2593975"/>
          </a:xfrm>
          <a:noFill/>
        </p:spPr>
      </p:pic>
      <p:sp>
        <p:nvSpPr>
          <p:cNvPr id="1197061" name="Text Box 5"/>
          <p:cNvSpPr txBox="1">
            <a:spLocks noChangeArrowheads="1"/>
          </p:cNvSpPr>
          <p:nvPr/>
        </p:nvSpPr>
        <p:spPr bwMode="auto">
          <a:xfrm>
            <a:off x="611188" y="4581525"/>
            <a:ext cx="8281987" cy="2262188"/>
          </a:xfrm>
          <a:prstGeom prst="rect">
            <a:avLst/>
          </a:prstGeom>
          <a:noFill/>
          <a:ln w="9525">
            <a:noFill/>
            <a:miter lim="800000"/>
            <a:headEnd/>
            <a:tailEnd/>
          </a:ln>
          <a:effectLst/>
        </p:spPr>
        <p:txBody>
          <a:bodyPr>
            <a:spAutoFit/>
          </a:bodyPr>
          <a:lstStyle/>
          <a:p>
            <a:pPr lvl="1" algn="r" rtl="1">
              <a:spcBef>
                <a:spcPct val="20000"/>
              </a:spcBef>
              <a:buFont typeface="Wingdings" pitchFamily="2" charset="2"/>
              <a:buChar char="§"/>
              <a:defRPr/>
            </a:pPr>
            <a:r>
              <a:rPr lang="ar-EG" sz="2500" b="1" dirty="0">
                <a:latin typeface="Times New Roman" pitchFamily="18" charset="0"/>
                <a:cs typeface="+mj-cs"/>
              </a:rPr>
              <a:t> </a:t>
            </a:r>
            <a:r>
              <a:rPr lang="ar-SA" sz="2500" b="1" dirty="0">
                <a:effectLst>
                  <a:outerShdw blurRad="38100" dist="38100" dir="2700000" algn="tl">
                    <a:srgbClr val="FFFFFF"/>
                  </a:outerShdw>
                </a:effectLst>
                <a:latin typeface="Times New Roman" pitchFamily="18" charset="0"/>
                <a:cs typeface="+mj-cs"/>
              </a:rPr>
              <a:t>إذا كان هناك </a:t>
            </a:r>
            <a:r>
              <a:rPr lang="ar-SA" sz="2500" b="1" u="sng" dirty="0">
                <a:effectLst>
                  <a:outerShdw blurRad="38100" dist="38100" dir="2700000" algn="tl">
                    <a:srgbClr val="FFFFFF"/>
                  </a:outerShdw>
                </a:effectLst>
                <a:latin typeface="Times New Roman" pitchFamily="18" charset="0"/>
                <a:cs typeface="+mj-cs"/>
              </a:rPr>
              <a:t>اكثر من مجموعة</a:t>
            </a:r>
            <a:r>
              <a:rPr lang="ar-SA" sz="2500" b="1" dirty="0">
                <a:effectLst>
                  <a:outerShdw blurRad="38100" dist="38100" dir="2700000" algn="tl">
                    <a:srgbClr val="FFFFFF"/>
                  </a:outerShdw>
                </a:effectLst>
                <a:latin typeface="Times New Roman" pitchFamily="18" charset="0"/>
                <a:cs typeface="+mj-cs"/>
              </a:rPr>
              <a:t> صيانة تعمل على نفس مصادر الطاقة أو </a:t>
            </a:r>
            <a:r>
              <a:rPr lang="ar-EG" sz="2500" b="1" dirty="0">
                <a:effectLst>
                  <a:outerShdw blurRad="38100" dist="38100" dir="2700000" algn="tl">
                    <a:srgbClr val="FFFFFF"/>
                  </a:outerShdw>
                </a:effectLst>
                <a:latin typeface="Times New Roman" pitchFamily="18" charset="0"/>
                <a:cs typeface="+mj-cs"/>
              </a:rPr>
              <a:t> </a:t>
            </a:r>
          </a:p>
          <a:p>
            <a:pPr lvl="1" algn="r" rtl="1">
              <a:spcBef>
                <a:spcPct val="20000"/>
              </a:spcBef>
              <a:buFont typeface="Wingdings" pitchFamily="2" charset="2"/>
              <a:buNone/>
              <a:defRPr/>
            </a:pPr>
            <a:r>
              <a:rPr lang="ar-EG" sz="2500" b="1" dirty="0">
                <a:effectLst>
                  <a:outerShdw blurRad="38100" dist="38100" dir="2700000" algn="tl">
                    <a:srgbClr val="FFFFFF"/>
                  </a:outerShdw>
                </a:effectLst>
                <a:latin typeface="Times New Roman" pitchFamily="18" charset="0"/>
                <a:cs typeface="+mj-cs"/>
              </a:rPr>
              <a:t>   </a:t>
            </a:r>
            <a:r>
              <a:rPr lang="ar-SA" sz="2500" b="1" dirty="0">
                <a:effectLst>
                  <a:outerShdw blurRad="38100" dist="38100" dir="2700000" algn="tl">
                    <a:srgbClr val="FFFFFF"/>
                  </a:outerShdw>
                </a:effectLst>
                <a:latin typeface="Times New Roman" pitchFamily="18" charset="0"/>
                <a:cs typeface="+mj-cs"/>
              </a:rPr>
              <a:t>مفاتيح التشغيل فانه يجب على رئيس كل مجموعة القيام بتعليق علامة التحذير والتنبيه الخاصة به وكذلك وضع القفل الخاص به ثم التوقيع على الـكارت مع</a:t>
            </a:r>
            <a:r>
              <a:rPr lang="ar-EG" sz="2500" b="1" dirty="0">
                <a:effectLst>
                  <a:outerShdw blurRad="38100" dist="38100" dir="2700000" algn="tl">
                    <a:srgbClr val="FFFFFF"/>
                  </a:outerShdw>
                </a:effectLst>
                <a:latin typeface="Times New Roman" pitchFamily="18" charset="0"/>
                <a:cs typeface="+mj-cs"/>
              </a:rPr>
              <a:t> </a:t>
            </a:r>
            <a:r>
              <a:rPr lang="ar-SA" sz="2500" b="1" dirty="0">
                <a:effectLst>
                  <a:outerShdw blurRad="38100" dist="38100" dir="2700000" algn="tl">
                    <a:srgbClr val="FFFFFF"/>
                  </a:outerShdw>
                </a:effectLst>
                <a:latin typeface="Times New Roman" pitchFamily="18" charset="0"/>
                <a:cs typeface="+mj-cs"/>
              </a:rPr>
              <a:t>تدوين التاريخ والساعة </a:t>
            </a:r>
            <a:endParaRPr lang="en-US" sz="2500" b="1" dirty="0">
              <a:effectLst>
                <a:outerShdw blurRad="38100" dist="38100" dir="2700000" algn="tl">
                  <a:srgbClr val="FFFFFF"/>
                </a:outerShdw>
              </a:effectLst>
              <a:latin typeface="Times New Roman" pitchFamily="18" charset="0"/>
              <a:cs typeface="+mj-cs"/>
            </a:endParaRPr>
          </a:p>
          <a:p>
            <a:pPr algn="r" rtl="1">
              <a:spcBef>
                <a:spcPct val="50000"/>
              </a:spcBef>
              <a:defRPr/>
            </a:pPr>
            <a:endParaRPr lang="en-US" sz="2400" b="1" dirty="0">
              <a:effectLst>
                <a:outerShdw blurRad="38100" dist="38100" dir="2700000" algn="tl">
                  <a:srgbClr val="FFFFFF"/>
                </a:outerShdw>
              </a:effectLst>
              <a:latin typeface="Times New Roman" pitchFamily="18" charset="0"/>
              <a:cs typeface="PT Bold Heading" pitchFamily="2" charset="-78"/>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3" name="Rectangle 3"/>
          <p:cNvSpPr>
            <a:spLocks noGrp="1" noChangeArrowheads="1"/>
          </p:cNvSpPr>
          <p:nvPr>
            <p:ph type="title"/>
          </p:nvPr>
        </p:nvSpPr>
        <p:spPr>
          <a:xfrm>
            <a:off x="609600" y="808038"/>
            <a:ext cx="8077200" cy="1143000"/>
          </a:xfrm>
        </p:spPr>
        <p:txBody>
          <a:bodyPr rtlCol="1">
            <a:normAutofit fontScale="90000"/>
          </a:bodyPr>
          <a:lstStyle/>
          <a:p>
            <a:pPr eaLnBrk="1" fontAlgn="auto" hangingPunct="1">
              <a:spcAft>
                <a:spcPts val="0"/>
              </a:spcAft>
              <a:defRPr/>
            </a:pPr>
            <a:r>
              <a:rPr lang="ar-SA" b="1" dirty="0" smtClean="0"/>
              <a:t>مسئوليات تطبيق وتنفيذ عمليات التحذير والتنبيه والإغلاق</a:t>
            </a:r>
            <a:r>
              <a:rPr lang="en-US" dirty="0" smtClean="0"/>
              <a:t/>
            </a:r>
            <a:br>
              <a:rPr lang="en-US" dirty="0" smtClean="0"/>
            </a:br>
            <a:endParaRPr lang="en-US" dirty="0" smtClean="0"/>
          </a:p>
        </p:txBody>
      </p:sp>
      <p:sp>
        <p:nvSpPr>
          <p:cNvPr id="1198082" name="Rectangle 2"/>
          <p:cNvSpPr>
            <a:spLocks noGrp="1" noChangeArrowheads="1"/>
          </p:cNvSpPr>
          <p:nvPr>
            <p:ph idx="1"/>
          </p:nvPr>
        </p:nvSpPr>
        <p:spPr>
          <a:xfrm>
            <a:off x="395288" y="2852738"/>
            <a:ext cx="8229600" cy="2808287"/>
          </a:xfrm>
        </p:spPr>
        <p:txBody>
          <a:bodyPr rtlCol="1">
            <a:normAutofit/>
          </a:bodyPr>
          <a:lstStyle/>
          <a:p>
            <a:pPr lvl="1" eaLnBrk="1" fontAlgn="auto" hangingPunct="1">
              <a:spcAft>
                <a:spcPts val="0"/>
              </a:spcAft>
              <a:buFont typeface="Arial" pitchFamily="34" charset="0"/>
              <a:buChar char="–"/>
              <a:defRPr/>
            </a:pPr>
            <a:r>
              <a:rPr lang="ar-SA" sz="3600" b="1" dirty="0" smtClean="0">
                <a:cs typeface="+mj-cs"/>
              </a:rPr>
              <a:t>ممنوع منعا باتا إبعاد أو إزالة </a:t>
            </a:r>
            <a:r>
              <a:rPr lang="en-US" sz="3600" b="1" dirty="0" smtClean="0">
                <a:cs typeface="+mj-cs"/>
              </a:rPr>
              <a:t> (Remove)</a:t>
            </a:r>
            <a:r>
              <a:rPr lang="ar-SA" sz="3600" b="1" dirty="0" smtClean="0">
                <a:cs typeface="+mj-cs"/>
              </a:rPr>
              <a:t>أي علامة تحذير أو تنبيه أو أي قفل قبل الرجوع إلى الشخص الذي قام بوضعه مهما كانت الظروف والأحوال</a:t>
            </a:r>
            <a:r>
              <a:rPr lang="ar-SA" sz="3600" dirty="0" smtClean="0">
                <a:cs typeface="+mj-cs"/>
              </a:rPr>
              <a:t> </a:t>
            </a:r>
            <a:endParaRPr lang="en-US" sz="3600" dirty="0" smtClean="0">
              <a:cs typeface="+mj-cs"/>
            </a:endParaRPr>
          </a:p>
        </p:txBody>
      </p:sp>
      <p:sp>
        <p:nvSpPr>
          <p:cNvPr id="214018" name="Date Placeholder 3"/>
          <p:cNvSpPr>
            <a:spLocks noGrp="1"/>
          </p:cNvSpPr>
          <p:nvPr>
            <p:ph type="dt" sz="quarter" idx="10"/>
          </p:nvPr>
        </p:nvSpPr>
        <p:spPr/>
        <p:txBody>
          <a:bodyPr/>
          <a:lstStyle/>
          <a:p>
            <a:pPr>
              <a:defRPr/>
            </a:pPr>
            <a:endParaRPr lang="en-US"/>
          </a:p>
        </p:txBody>
      </p:sp>
      <p:sp>
        <p:nvSpPr>
          <p:cNvPr id="1198084" name="Text Box 4"/>
          <p:cNvSpPr txBox="1">
            <a:spLocks noChangeArrowheads="1"/>
          </p:cNvSpPr>
          <p:nvPr/>
        </p:nvSpPr>
        <p:spPr bwMode="auto">
          <a:xfrm>
            <a:off x="6443663" y="1916113"/>
            <a:ext cx="1512887" cy="9144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ar-EG" sz="5400" dirty="0">
                <a:latin typeface="Times New Roman" pitchFamily="18" charset="0"/>
                <a:cs typeface="+mj-cs"/>
              </a:rPr>
              <a:t>هام</a:t>
            </a:r>
            <a:endParaRPr lang="en-US" sz="5400" dirty="0">
              <a:latin typeface="Times New Roman" pitchFamily="18"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childTnLst>
                                    <p:animEffect transition="out" filter="fade">
                                      <p:cBhvr>
                                        <p:cTn id="6" dur="500" tmFilter="0, 0; .2, .5; .8, .5; 1, 0"/>
                                        <p:tgtEl>
                                          <p:spTgt spid="1198084"/>
                                        </p:tgtEl>
                                      </p:cBhvr>
                                    </p:animEffect>
                                    <p:animScale>
                                      <p:cBhvr>
                                        <p:cTn id="7" dur="250" autoRev="1" fill="hold"/>
                                        <p:tgtEl>
                                          <p:spTgt spid="119808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8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Date Placeholder 1"/>
          <p:cNvSpPr>
            <a:spLocks noGrp="1"/>
          </p:cNvSpPr>
          <p:nvPr>
            <p:ph type="dt" sz="quarter" idx="10"/>
          </p:nvPr>
        </p:nvSpPr>
        <p:spPr/>
        <p:txBody>
          <a:bodyPr/>
          <a:lstStyle/>
          <a:p>
            <a:pPr>
              <a:defRPr/>
            </a:pPr>
            <a:endParaRPr lang="en-US"/>
          </a:p>
        </p:txBody>
      </p:sp>
      <p:sp>
        <p:nvSpPr>
          <p:cNvPr id="83971" name="Rectangle 2"/>
          <p:cNvSpPr>
            <a:spLocks noChangeArrowheads="1"/>
          </p:cNvSpPr>
          <p:nvPr/>
        </p:nvSpPr>
        <p:spPr bwMode="auto">
          <a:xfrm>
            <a:off x="4716463" y="4652963"/>
            <a:ext cx="360362" cy="144462"/>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ar-EG">
              <a:latin typeface="Book Antiqua" pitchFamily="18" charset="0"/>
            </a:endParaRPr>
          </a:p>
        </p:txBody>
      </p:sp>
      <p:sp>
        <p:nvSpPr>
          <p:cNvPr id="83972" name="Rectangle 3"/>
          <p:cNvSpPr>
            <a:spLocks noChangeArrowheads="1"/>
          </p:cNvSpPr>
          <p:nvPr/>
        </p:nvSpPr>
        <p:spPr bwMode="auto">
          <a:xfrm>
            <a:off x="2627313" y="4652963"/>
            <a:ext cx="360362" cy="144462"/>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ar-EG">
              <a:latin typeface="Book Antiqua" pitchFamily="18" charset="0"/>
            </a:endParaRPr>
          </a:p>
        </p:txBody>
      </p:sp>
      <p:pic>
        <p:nvPicPr>
          <p:cNvPr id="87045" name="Picture 4"/>
          <p:cNvPicPr>
            <a:picLocks noChangeAspect="1" noChangeArrowheads="1"/>
          </p:cNvPicPr>
          <p:nvPr/>
        </p:nvPicPr>
        <p:blipFill>
          <a:blip r:embed="rId2"/>
          <a:srcRect l="28342" t="10629" r="27025" b="10390"/>
          <a:stretch>
            <a:fillRect/>
          </a:stretch>
        </p:blipFill>
        <p:spPr bwMode="auto">
          <a:xfrm>
            <a:off x="1962150" y="0"/>
            <a:ext cx="5167313"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1"/>
          <p:cNvSpPr>
            <a:spLocks noGrp="1"/>
          </p:cNvSpPr>
          <p:nvPr>
            <p:ph type="dt" sz="quarter" idx="10"/>
          </p:nvPr>
        </p:nvSpPr>
        <p:spPr/>
        <p:txBody>
          <a:bodyPr/>
          <a:lstStyle/>
          <a:p>
            <a:pPr>
              <a:defRPr/>
            </a:pPr>
            <a:endParaRPr lang="en-US"/>
          </a:p>
        </p:txBody>
      </p:sp>
      <p:graphicFrame>
        <p:nvGraphicFramePr>
          <p:cNvPr id="9218" name="Object 2"/>
          <p:cNvGraphicFramePr>
            <a:graphicFrameLocks noChangeAspect="1"/>
          </p:cNvGraphicFramePr>
          <p:nvPr/>
        </p:nvGraphicFramePr>
        <p:xfrm>
          <a:off x="2124075" y="144463"/>
          <a:ext cx="4872038" cy="6597650"/>
        </p:xfrm>
        <a:graphic>
          <a:graphicData uri="http://schemas.openxmlformats.org/presentationml/2006/ole">
            <p:oleObj spid="_x0000_s9218" name="Bitmap Image" r:id="rId3" imgW="4580952" imgH="6466667" progId="Paint.Picture">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ar-EG" smtClean="0"/>
              <a:t>1</a:t>
            </a:r>
            <a:r>
              <a:rPr lang="ar-EG" b="1" smtClean="0"/>
              <a:t>- تصريح العمل الساخن</a:t>
            </a:r>
            <a:endParaRPr lang="en-US" b="1" smtClean="0"/>
          </a:p>
        </p:txBody>
      </p:sp>
      <p:sp>
        <p:nvSpPr>
          <p:cNvPr id="22532" name="Rectangle 3"/>
          <p:cNvSpPr>
            <a:spLocks noGrp="1" noChangeArrowheads="1"/>
          </p:cNvSpPr>
          <p:nvPr>
            <p:ph idx="1"/>
          </p:nvPr>
        </p:nvSpPr>
        <p:spPr/>
        <p:txBody>
          <a:bodyPr rtlCol="1">
            <a:normAutofit lnSpcReduction="10000"/>
          </a:bodyPr>
          <a:lstStyle/>
          <a:p>
            <a:pPr eaLnBrk="1" fontAlgn="auto" hangingPunct="1">
              <a:spcAft>
                <a:spcPts val="0"/>
              </a:spcAft>
              <a:buFont typeface="Wingdings" pitchFamily="2" charset="2"/>
              <a:buNone/>
              <a:defRPr/>
            </a:pPr>
            <a:r>
              <a:rPr lang="en-US" dirty="0" smtClean="0"/>
              <a:t>  </a:t>
            </a:r>
            <a:r>
              <a:rPr lang="ar-EG" b="1" dirty="0" smtClean="0">
                <a:cs typeface="+mj-cs"/>
              </a:rPr>
              <a:t>يميز باللون الاحمر ويستخدم لتأمين الاعمال الاتية:</a:t>
            </a:r>
          </a:p>
          <a:p>
            <a:pPr eaLnBrk="1" fontAlgn="auto" hangingPunct="1">
              <a:spcAft>
                <a:spcPts val="0"/>
              </a:spcAft>
              <a:buFont typeface="Arial" pitchFamily="34" charset="0"/>
              <a:buChar char="•"/>
              <a:defRPr/>
            </a:pPr>
            <a:r>
              <a:rPr lang="ar-EG" b="1" dirty="0" smtClean="0">
                <a:cs typeface="+mj-cs"/>
              </a:rPr>
              <a:t>الأعمال التى ينتج عنها لهب مكشوف يمكن ان يساعد على اشتعال المواد القابلة للاشتعال المحيطة بمنطقة العمل مثل :</a:t>
            </a:r>
            <a:br>
              <a:rPr lang="ar-EG" b="1" dirty="0" smtClean="0">
                <a:cs typeface="+mj-cs"/>
              </a:rPr>
            </a:br>
            <a:r>
              <a:rPr lang="ar-EG" b="1" dirty="0" smtClean="0">
                <a:cs typeface="+mj-cs"/>
              </a:rPr>
              <a:t>- لحام الاكسى استيلين.</a:t>
            </a:r>
            <a:br>
              <a:rPr lang="ar-EG" b="1" dirty="0" smtClean="0">
                <a:cs typeface="+mj-cs"/>
              </a:rPr>
            </a:br>
            <a:r>
              <a:rPr lang="ar-EG" b="1" dirty="0" smtClean="0">
                <a:cs typeface="+mj-cs"/>
              </a:rPr>
              <a:t>- لحام القوس الكهربائى.</a:t>
            </a:r>
            <a:br>
              <a:rPr lang="ar-EG" b="1" dirty="0" smtClean="0">
                <a:cs typeface="+mj-cs"/>
              </a:rPr>
            </a:br>
            <a:r>
              <a:rPr lang="ar-EG" b="1" dirty="0" smtClean="0">
                <a:cs typeface="+mj-cs"/>
              </a:rPr>
              <a:t>- اعمال التجليخ.</a:t>
            </a:r>
          </a:p>
          <a:p>
            <a:pPr eaLnBrk="1" fontAlgn="auto" hangingPunct="1">
              <a:spcAft>
                <a:spcPts val="0"/>
              </a:spcAft>
              <a:buFont typeface="Arial" pitchFamily="34" charset="0"/>
              <a:buChar char="•"/>
              <a:defRPr/>
            </a:pPr>
            <a:r>
              <a:rPr lang="ar-EG" b="1" dirty="0" smtClean="0">
                <a:cs typeface="+mj-cs"/>
              </a:rPr>
              <a:t>استخدام معدات مقاومة للانفجار داخل الاماكن المصنفة.</a:t>
            </a:r>
          </a:p>
          <a:p>
            <a:pPr eaLnBrk="1" fontAlgn="auto" hangingPunct="1">
              <a:spcAft>
                <a:spcPts val="0"/>
              </a:spcAft>
              <a:buFont typeface="Arial" pitchFamily="34" charset="0"/>
              <a:buChar char="•"/>
              <a:defRPr/>
            </a:pPr>
            <a:r>
              <a:rPr lang="ar-EG" b="1" dirty="0" smtClean="0">
                <a:cs typeface="+mj-cs"/>
              </a:rPr>
              <a:t>عمليات النقل والتحميل الثقيلة.</a:t>
            </a:r>
          </a:p>
          <a:p>
            <a:pPr eaLnBrk="1" fontAlgn="auto" hangingPunct="1">
              <a:spcAft>
                <a:spcPts val="0"/>
              </a:spcAft>
              <a:buFont typeface="Arial" pitchFamily="34" charset="0"/>
              <a:buChar char="•"/>
              <a:defRPr/>
            </a:pPr>
            <a:r>
              <a:rPr lang="ar-EG" b="1" dirty="0" smtClean="0">
                <a:cs typeface="+mj-cs"/>
              </a:rPr>
              <a:t>اعمال الترميم والدهان.  </a:t>
            </a:r>
            <a:endParaRPr lang="en-US" b="1" dirty="0" smtClean="0">
              <a:cs typeface="+mj-cs"/>
            </a:endParaRPr>
          </a:p>
        </p:txBody>
      </p:sp>
      <p:sp>
        <p:nvSpPr>
          <p:cNvPr id="57346" name="Date Placeholder 3"/>
          <p:cNvSpPr>
            <a:spLocks noGrp="1"/>
          </p:cNvSpPr>
          <p:nvPr>
            <p:ph type="dt"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1"/>
          <p:cNvSpPr>
            <a:spLocks noGrp="1"/>
          </p:cNvSpPr>
          <p:nvPr>
            <p:ph type="dt" sz="quarter" idx="10"/>
          </p:nvPr>
        </p:nvSpPr>
        <p:spPr/>
        <p:txBody>
          <a:bodyPr/>
          <a:lstStyle/>
          <a:p>
            <a:pPr>
              <a:defRPr/>
            </a:pPr>
            <a:endParaRPr lang="en-US"/>
          </a:p>
        </p:txBody>
      </p:sp>
      <p:pic>
        <p:nvPicPr>
          <p:cNvPr id="22531" name="Picture 6"/>
          <p:cNvPicPr>
            <a:picLocks noChangeAspect="1" noChangeArrowheads="1"/>
          </p:cNvPicPr>
          <p:nvPr/>
        </p:nvPicPr>
        <p:blipFill>
          <a:blip r:embed="rId2"/>
          <a:srcRect l="31107" t="10634" r="32278" b="8659"/>
          <a:stretch>
            <a:fillRect/>
          </a:stretch>
        </p:blipFill>
        <p:spPr bwMode="auto">
          <a:xfrm>
            <a:off x="1692275" y="0"/>
            <a:ext cx="5184775" cy="6858000"/>
          </a:xfrm>
          <a:prstGeom prst="rect">
            <a:avLst/>
          </a:prstGeom>
          <a:ln>
            <a:noFill/>
          </a:ln>
          <a:effectLst>
            <a:outerShdw blurRad="292100" dist="139700" dir="2700000" algn="tl" rotWithShape="0">
              <a:srgbClr val="333333">
                <a:alpha val="65000"/>
              </a:srgbClr>
            </a:outerShdw>
          </a:effectLst>
        </p:spPr>
      </p:pic>
      <p:sp>
        <p:nvSpPr>
          <p:cNvPr id="994311" name="Rectangle 7"/>
          <p:cNvSpPr>
            <a:spLocks noChangeArrowheads="1"/>
          </p:cNvSpPr>
          <p:nvPr/>
        </p:nvSpPr>
        <p:spPr bwMode="auto">
          <a:xfrm>
            <a:off x="1476375" y="0"/>
            <a:ext cx="5688013" cy="3141663"/>
          </a:xfrm>
          <a:prstGeom prst="rect">
            <a:avLst/>
          </a:prstGeom>
          <a:noFill/>
          <a:ln w="28575">
            <a:solidFill>
              <a:srgbClr val="FF0000"/>
            </a:solidFill>
            <a:miter lim="800000"/>
            <a:headEnd type="none" w="sm" len="sm"/>
            <a:tailEnd type="none" w="sm" len="sm"/>
          </a:ln>
        </p:spPr>
        <p:txBody>
          <a:bodyPr wrap="none" anchor="ctr"/>
          <a:lstStyle/>
          <a:p>
            <a:endParaRPr lang="ar-EG">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3.06358E-6 L 0.00399 0.49619 " pathEditMode="relative" rAng="0" ptsTypes="AA">
                                      <p:cBhvr>
                                        <p:cTn id="6" dur="2000" fill="hold"/>
                                        <p:tgtEl>
                                          <p:spTgt spid="994311"/>
                                        </p:tgtEl>
                                        <p:attrNameLst>
                                          <p:attrName>ppt_x</p:attrName>
                                          <p:attrName>ppt_y</p:attrName>
                                        </p:attrNameLst>
                                      </p:cBhvr>
                                      <p:rCtr x="2" y="2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438</TotalTime>
  <Words>3320</Words>
  <Application>Microsoft Office PowerPoint</Application>
  <PresentationFormat>On-screen Show (4:3)</PresentationFormat>
  <Paragraphs>357</Paragraphs>
  <Slides>78</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78</vt:i4>
      </vt:variant>
    </vt:vector>
  </HeadingPairs>
  <TitlesOfParts>
    <vt:vector size="90" baseType="lpstr">
      <vt:lpstr>Arial</vt:lpstr>
      <vt:lpstr>Calibri</vt:lpstr>
      <vt:lpstr>Times New Roman</vt:lpstr>
      <vt:lpstr>SimSun</vt:lpstr>
      <vt:lpstr>Book Antiqua</vt:lpstr>
      <vt:lpstr>Wingdings</vt:lpstr>
      <vt:lpstr>Tahoma</vt:lpstr>
      <vt:lpstr>PT Bold Heading</vt:lpstr>
      <vt:lpstr>Office Theme</vt:lpstr>
      <vt:lpstr>Bitmap Image</vt:lpstr>
      <vt:lpstr>Microsoft Word Document</vt:lpstr>
      <vt:lpstr>Microsoft Photo Editor 3.0 Photo</vt:lpstr>
      <vt:lpstr>Slide 1</vt:lpstr>
      <vt:lpstr>Slide 2</vt:lpstr>
      <vt:lpstr>ما هو تصريح العمل؟</vt:lpstr>
      <vt:lpstr>مما يتكون تصريح العمل؟</vt:lpstr>
      <vt:lpstr>ما هى الاعمال التى تتطلب تصريح عمل؟</vt:lpstr>
      <vt:lpstr>البنود الاساسية لتصريح العمل</vt:lpstr>
      <vt:lpstr>انواع تصاريح العمل</vt:lpstr>
      <vt:lpstr>1- تصريح العمل الساخن</vt:lpstr>
      <vt:lpstr>Slide 9</vt:lpstr>
      <vt:lpstr>Slide 10</vt:lpstr>
      <vt:lpstr>Slide 11</vt:lpstr>
      <vt:lpstr>Slide 12</vt:lpstr>
      <vt:lpstr>2- تصريح العمل البارد</vt:lpstr>
      <vt:lpstr>Slide 14</vt:lpstr>
      <vt:lpstr>Slide 15</vt:lpstr>
      <vt:lpstr>Slide 16</vt:lpstr>
      <vt:lpstr>Slide 17</vt:lpstr>
      <vt:lpstr>4- تصريح عمل الاماكن المحصورة </vt:lpstr>
      <vt:lpstr>Slide 19</vt:lpstr>
      <vt:lpstr>Slide 20</vt:lpstr>
      <vt:lpstr>Slide 21</vt:lpstr>
      <vt:lpstr>5- تصريح عمل استخدام المواد المشعة:</vt:lpstr>
      <vt:lpstr>تابع تصريح عمل استخدام المواد المشعة:</vt:lpstr>
      <vt:lpstr>تابع تصريح عمل استخدام المواد المشعة:</vt:lpstr>
      <vt:lpstr>Slide 25</vt:lpstr>
      <vt:lpstr>Slide 26</vt:lpstr>
      <vt:lpstr>Slide 27</vt:lpstr>
      <vt:lpstr>Slide 28</vt:lpstr>
      <vt:lpstr>Slide 29</vt:lpstr>
      <vt:lpstr>Slide 30</vt:lpstr>
      <vt:lpstr>Slide 31</vt:lpstr>
      <vt:lpstr>Slide 32</vt:lpstr>
      <vt:lpstr>Slide 33</vt:lpstr>
      <vt:lpstr>مسئوليات عامة</vt:lpstr>
      <vt:lpstr>Slide 35</vt:lpstr>
      <vt:lpstr>Slide 36</vt:lpstr>
      <vt:lpstr>اجراءات تصاريح مزاولة الأعمال والمسئوليات المتصلة بها</vt:lpstr>
      <vt:lpstr>Slide 38</vt:lpstr>
      <vt:lpstr>Slide 39</vt:lpstr>
      <vt:lpstr>Slide 40</vt:lpstr>
      <vt:lpstr>التحضير لتصريح العمل </vt:lpstr>
      <vt:lpstr>تابع التحضير لتصريح العمل </vt:lpstr>
      <vt:lpstr>تابع التحضير لتصريح العمل</vt:lpstr>
      <vt:lpstr>Slide 44</vt:lpstr>
      <vt:lpstr>Slide 45</vt:lpstr>
      <vt:lpstr>تداخل الأعمال  Cross Reference</vt:lpstr>
      <vt:lpstr>صلاحية تصاريح العمل</vt:lpstr>
      <vt:lpstr>ايقاف التصريح Suspension</vt:lpstr>
      <vt:lpstr>Slide 49</vt:lpstr>
      <vt:lpstr>Slide 50</vt:lpstr>
      <vt:lpstr>تجهيز مكان العمل</vt:lpstr>
      <vt:lpstr>تجهيز مكان العمل</vt:lpstr>
      <vt:lpstr>قياس الغازات</vt:lpstr>
      <vt:lpstr>إجراءات العزل  كيف يتم تقييم المخاطر؟؟؟؟؟</vt:lpstr>
      <vt:lpstr>فلسفة تأمين عمليات العزل المختلفة </vt:lpstr>
      <vt:lpstr>( Methods Of Isolation ) طرق العزل</vt:lpstr>
      <vt:lpstr> ( Isolation) المختلفة تأمين عمليات العزل </vt:lpstr>
      <vt:lpstr>وسائل التحذير والتنبيه  لإغلاق أو عزل المعدات والدوائر  (LOCK OUT /TAG OUT DEVISES)</vt:lpstr>
      <vt:lpstr>الغرض من هذه الإجراءات</vt:lpstr>
      <vt:lpstr>إجراءات السلامة ووسائل منع الحوادث </vt:lpstr>
      <vt:lpstr>علامات التحذير والتنبيه على مفاتيح التشغيل المحلية</vt:lpstr>
      <vt:lpstr>تابع :إجراءات السلامة ووسائل منع الحوادث</vt:lpstr>
      <vt:lpstr>Slide 63</vt:lpstr>
      <vt:lpstr>طرق ووسائل عزل الطاقة النوعية</vt:lpstr>
      <vt:lpstr>تابع : طرق ووسائل عزل الطاقة النوعية  غلق مصادر التشغيل بالهواء </vt:lpstr>
      <vt:lpstr>تابع : طرق ووسائل عزل الطاقة النوعية</vt:lpstr>
      <vt:lpstr> تابع : طرق ووسائل عزل الطاقة النوعية  العزل الكهربائي   </vt:lpstr>
      <vt:lpstr>تابع : طرق ووسائل عزل الطاقة النوعية  غلق مصادر التشغيل بالهواء  </vt:lpstr>
      <vt:lpstr>تابع : طرق ووسائل عزل الطاقة النوعية  غلق مصادر التشغيل بالهواء   </vt:lpstr>
      <vt:lpstr>تابع : طرق ووسائل عزل الطاقة النوعية نقل وتخزين السوائل والغازات:   </vt:lpstr>
      <vt:lpstr>تابع : طرق ووسائل عزل الطاقة النوعية نقل وتخزين السوائل والغازات: </vt:lpstr>
      <vt:lpstr>تابع : طرق ووسائل عزل الطاقة النوعية  القوى الميكانيكية </vt:lpstr>
      <vt:lpstr>تابع : طرق ووسائل عزل الطاقة النوعية  القوى الميكانيكية  </vt:lpstr>
      <vt:lpstr>مسئوليات تطبيق وتنفيذ عمليات التحذير والتنبيه والإغلاق </vt:lpstr>
      <vt:lpstr>مسئوليات تطبيق وتنفيذ عمليات التحذير والتنبيه والإغلاق </vt:lpstr>
      <vt:lpstr>مسئوليات تطبيق وتنفيذ عمليات التحذير والتنبيه والإغلاق </vt:lpstr>
      <vt:lpstr>Slide 77</vt:lpstr>
      <vt:lpstr>Slide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17</cp:revision>
  <dcterms:created xsi:type="dcterms:W3CDTF">2009-10-17T14:49:49Z</dcterms:created>
  <dcterms:modified xsi:type="dcterms:W3CDTF">2012-03-10T20:11:12Z</dcterms:modified>
</cp:coreProperties>
</file>